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91" r:id="rId5"/>
    <p:sldId id="292" r:id="rId6"/>
    <p:sldId id="257" r:id="rId7"/>
    <p:sldId id="258" r:id="rId8"/>
    <p:sldId id="259" r:id="rId9"/>
    <p:sldId id="260" r:id="rId10"/>
    <p:sldId id="261" r:id="rId11"/>
    <p:sldId id="262" r:id="rId12"/>
    <p:sldId id="263" r:id="rId13"/>
    <p:sldId id="264" r:id="rId14"/>
    <p:sldId id="265" r:id="rId15"/>
    <p:sldId id="266" r:id="rId16"/>
    <p:sldId id="267" r:id="rId17"/>
    <p:sldId id="287" r:id="rId18"/>
    <p:sldId id="288" r:id="rId19"/>
    <p:sldId id="268" r:id="rId20"/>
    <p:sldId id="269" r:id="rId21"/>
    <p:sldId id="271" r:id="rId22"/>
    <p:sldId id="270" r:id="rId23"/>
    <p:sldId id="272" r:id="rId24"/>
    <p:sldId id="273" r:id="rId25"/>
    <p:sldId id="274" r:id="rId26"/>
    <p:sldId id="275" r:id="rId27"/>
    <p:sldId id="276" r:id="rId28"/>
    <p:sldId id="277" r:id="rId29"/>
    <p:sldId id="278" r:id="rId30"/>
    <p:sldId id="280" r:id="rId31"/>
    <p:sldId id="279" r:id="rId32"/>
    <p:sldId id="281" r:id="rId33"/>
    <p:sldId id="293" r:id="rId34"/>
    <p:sldId id="282" r:id="rId35"/>
    <p:sldId id="283" r:id="rId36"/>
    <p:sldId id="285" r:id="rId37"/>
    <p:sldId id="286" r:id="rId38"/>
    <p:sldId id="284" r:id="rId39"/>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autoAdjust="0"/>
  </p:normalViewPr>
  <p:slideViewPr>
    <p:cSldViewPr snapToGrid="0">
      <p:cViewPr varScale="1">
        <p:scale>
          <a:sx n="71" d="100"/>
          <a:sy n="71" d="100"/>
        </p:scale>
        <p:origin x="58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b="44754"/>
          <a:stretch>
            <a:fillRect/>
          </a:stretch>
        </p:blipFill>
        <p:spPr bwMode="auto">
          <a:xfrm>
            <a:off x="0" y="0"/>
            <a:ext cx="91440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516441"/>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B4F75FC9-FF0C-4BB8-AB9C-9F86EAD32189}" type="slidenum">
              <a:rPr lang="en-US" altLang="en-US"/>
              <a:pPr/>
              <a:t>‹#›</a:t>
            </a:fld>
            <a:endParaRPr lang="en-US" altLang="en-US"/>
          </a:p>
        </p:txBody>
      </p:sp>
    </p:spTree>
    <p:extLst>
      <p:ext uri="{BB962C8B-B14F-4D97-AF65-F5344CB8AC3E}">
        <p14:creationId xmlns:p14="http://schemas.microsoft.com/office/powerpoint/2010/main" val="175871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15498017-7E73-4B58-AD0A-B533E4554C93}" type="slidenum">
              <a:rPr lang="en-US" altLang="en-US"/>
              <a:pPr/>
              <a:t>‹#›</a:t>
            </a:fld>
            <a:endParaRPr lang="en-US" altLang="en-US"/>
          </a:p>
        </p:txBody>
      </p:sp>
    </p:spTree>
    <p:extLst>
      <p:ext uri="{BB962C8B-B14F-4D97-AF65-F5344CB8AC3E}">
        <p14:creationId xmlns:p14="http://schemas.microsoft.com/office/powerpoint/2010/main" val="414601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b="44754"/>
          <a:stretch>
            <a:fillRect/>
          </a:stretch>
        </p:blipFill>
        <p:spPr bwMode="auto">
          <a:xfrm>
            <a:off x="0" y="11113"/>
            <a:ext cx="91440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2D186B00-E5E5-4363-8A24-C2268C959506}" type="slidenum">
              <a:rPr lang="en-US" altLang="en-US"/>
              <a:pPr/>
              <a:t>‹#›</a:t>
            </a:fld>
            <a:endParaRPr lang="en-US" altLang="en-US"/>
          </a:p>
        </p:txBody>
      </p:sp>
    </p:spTree>
    <p:extLst>
      <p:ext uri="{BB962C8B-B14F-4D97-AF65-F5344CB8AC3E}">
        <p14:creationId xmlns:p14="http://schemas.microsoft.com/office/powerpoint/2010/main" val="64208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0"/>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B640E587-174A-4C4C-8508-4088A25E2622}" type="slidenum">
              <a:rPr lang="en-US" altLang="en-US"/>
              <a:pPr/>
              <a:t>‹#›</a:t>
            </a:fld>
            <a:endParaRPr lang="en-US" altLang="en-US"/>
          </a:p>
        </p:txBody>
      </p:sp>
    </p:spTree>
    <p:extLst>
      <p:ext uri="{BB962C8B-B14F-4D97-AF65-F5344CB8AC3E}">
        <p14:creationId xmlns:p14="http://schemas.microsoft.com/office/powerpoint/2010/main" val="173174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6D046A43-E9C0-469F-BE04-7AE51609B82F}" type="slidenum">
              <a:rPr lang="en-US" altLang="en-US"/>
              <a:pPr/>
              <a:t>‹#›</a:t>
            </a:fld>
            <a:endParaRPr lang="en-US" altLang="en-US"/>
          </a:p>
        </p:txBody>
      </p:sp>
    </p:spTree>
    <p:extLst>
      <p:ext uri="{BB962C8B-B14F-4D97-AF65-F5344CB8AC3E}">
        <p14:creationId xmlns:p14="http://schemas.microsoft.com/office/powerpoint/2010/main" val="258401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42B26A77-6D75-4AD1-9C5E-456762011E97}" type="slidenum">
              <a:rPr lang="en-US" altLang="en-US"/>
              <a:pPr/>
              <a:t>‹#›</a:t>
            </a:fld>
            <a:endParaRPr lang="en-US" altLang="en-US"/>
          </a:p>
        </p:txBody>
      </p:sp>
    </p:spTree>
    <p:extLst>
      <p:ext uri="{BB962C8B-B14F-4D97-AF65-F5344CB8AC3E}">
        <p14:creationId xmlns:p14="http://schemas.microsoft.com/office/powerpoint/2010/main" val="25860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b="41649"/>
          <a:stretch>
            <a:fillRect/>
          </a:stretch>
        </p:blipFill>
        <p:spPr bwMode="auto">
          <a:xfrm>
            <a:off x="6686550" y="6319838"/>
            <a:ext cx="1828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A963D3AC-EB1A-4462-B805-BA1E5AED043C}" type="slidenum">
              <a:rPr lang="en-US" altLang="en-US"/>
              <a:pPr/>
              <a:t>‹#›</a:t>
            </a:fld>
            <a:endParaRPr lang="en-US" altLang="en-US"/>
          </a:p>
        </p:txBody>
      </p:sp>
    </p:spTree>
    <p:extLst>
      <p:ext uri="{BB962C8B-B14F-4D97-AF65-F5344CB8AC3E}">
        <p14:creationId xmlns:p14="http://schemas.microsoft.com/office/powerpoint/2010/main" val="386072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35075" y="3635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247775" y="1825625"/>
            <a:ext cx="778351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ithos Pro Regular" panose="04020505030E02020A04" pitchFamily="82" charset="0"/>
              </a:defRPr>
            </a:lvl1pPr>
          </a:lstStyle>
          <a:p>
            <a:fld id="{5F58EA63-F847-4F23-9F56-96C33A2F3C81}" type="slidenum">
              <a:rPr lang="en-US" altLang="en-US"/>
              <a:pPr/>
              <a:t>‹#›</a:t>
            </a:fld>
            <a:endParaRPr lang="en-US" altLang="en-US"/>
          </a:p>
        </p:txBody>
      </p:sp>
      <p:pic>
        <p:nvPicPr>
          <p:cNvPr id="1029" name="Picture 6"/>
          <p:cNvPicPr>
            <a:picLocks noChangeAspect="1"/>
          </p:cNvPicPr>
          <p:nvPr userDrawn="1"/>
        </p:nvPicPr>
        <p:blipFill>
          <a:blip r:embed="rId9">
            <a:extLst>
              <a:ext uri="{28A0092B-C50C-407E-A947-70E740481C1C}">
                <a14:useLocalDpi xmlns:a14="http://schemas.microsoft.com/office/drawing/2010/main" val="0"/>
              </a:ext>
            </a:extLst>
          </a:blip>
          <a:srcRect r="51141"/>
          <a:stretch>
            <a:fillRect/>
          </a:stretch>
        </p:blipFill>
        <p:spPr bwMode="auto">
          <a:xfrm>
            <a:off x="-4763"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16" r:id="rId2"/>
    <p:sldLayoutId id="2147483720" r:id="rId3"/>
    <p:sldLayoutId id="2147483721" r:id="rId4"/>
    <p:sldLayoutId id="2147483717" r:id="rId5"/>
    <p:sldLayoutId id="2147483718" r:id="rId6"/>
    <p:sldLayoutId id="2147483722" r:id="rId7"/>
  </p:sldLayoutIdLst>
  <p:txStyles>
    <p:titleStyle>
      <a:lvl1pPr algn="l" rtl="0" eaLnBrk="0" fontAlgn="base" hangingPunct="0">
        <a:lnSpc>
          <a:spcPct val="90000"/>
        </a:lnSpc>
        <a:spcBef>
          <a:spcPct val="0"/>
        </a:spcBef>
        <a:spcAft>
          <a:spcPct val="0"/>
        </a:spcAft>
        <a:defRPr sz="4400" kern="1200">
          <a:solidFill>
            <a:schemeClr val="tx1"/>
          </a:solidFill>
          <a:latin typeface="Lithos Pro Regular" panose="04020505030E02020A04" pitchFamily="82" charset="0"/>
          <a:ea typeface="+mj-ea"/>
          <a:cs typeface="+mj-cs"/>
        </a:defRPr>
      </a:lvl1pPr>
      <a:lvl2pPr algn="l" rtl="0" eaLnBrk="0" fontAlgn="base" hangingPunct="0">
        <a:lnSpc>
          <a:spcPct val="90000"/>
        </a:lnSpc>
        <a:spcBef>
          <a:spcPct val="0"/>
        </a:spcBef>
        <a:spcAft>
          <a:spcPct val="0"/>
        </a:spcAft>
        <a:defRPr sz="4400">
          <a:solidFill>
            <a:schemeClr val="tx1"/>
          </a:solidFill>
          <a:latin typeface="Lithos Pro Regular"/>
        </a:defRPr>
      </a:lvl2pPr>
      <a:lvl3pPr algn="l" rtl="0" eaLnBrk="0" fontAlgn="base" hangingPunct="0">
        <a:lnSpc>
          <a:spcPct val="90000"/>
        </a:lnSpc>
        <a:spcBef>
          <a:spcPct val="0"/>
        </a:spcBef>
        <a:spcAft>
          <a:spcPct val="0"/>
        </a:spcAft>
        <a:defRPr sz="4400">
          <a:solidFill>
            <a:schemeClr val="tx1"/>
          </a:solidFill>
          <a:latin typeface="Lithos Pro Regular"/>
        </a:defRPr>
      </a:lvl3pPr>
      <a:lvl4pPr algn="l" rtl="0" eaLnBrk="0" fontAlgn="base" hangingPunct="0">
        <a:lnSpc>
          <a:spcPct val="90000"/>
        </a:lnSpc>
        <a:spcBef>
          <a:spcPct val="0"/>
        </a:spcBef>
        <a:spcAft>
          <a:spcPct val="0"/>
        </a:spcAft>
        <a:defRPr sz="4400">
          <a:solidFill>
            <a:schemeClr val="tx1"/>
          </a:solidFill>
          <a:latin typeface="Lithos Pro Regular"/>
        </a:defRPr>
      </a:lvl4pPr>
      <a:lvl5pPr algn="l" rtl="0" eaLnBrk="0" fontAlgn="base" hangingPunct="0">
        <a:lnSpc>
          <a:spcPct val="90000"/>
        </a:lnSpc>
        <a:spcBef>
          <a:spcPct val="0"/>
        </a:spcBef>
        <a:spcAft>
          <a:spcPct val="0"/>
        </a:spcAft>
        <a:defRPr sz="4400">
          <a:solidFill>
            <a:schemeClr val="tx1"/>
          </a:solidFill>
          <a:latin typeface="Lithos Pro Regular"/>
        </a:defRPr>
      </a:lvl5pPr>
      <a:lvl6pPr marL="457200" algn="l" rtl="0" fontAlgn="base">
        <a:lnSpc>
          <a:spcPct val="90000"/>
        </a:lnSpc>
        <a:spcBef>
          <a:spcPct val="0"/>
        </a:spcBef>
        <a:spcAft>
          <a:spcPct val="0"/>
        </a:spcAft>
        <a:defRPr sz="4400">
          <a:solidFill>
            <a:schemeClr val="tx1"/>
          </a:solidFill>
          <a:latin typeface="Lithos Pro Regular"/>
        </a:defRPr>
      </a:lvl6pPr>
      <a:lvl7pPr marL="914400" algn="l" rtl="0" fontAlgn="base">
        <a:lnSpc>
          <a:spcPct val="90000"/>
        </a:lnSpc>
        <a:spcBef>
          <a:spcPct val="0"/>
        </a:spcBef>
        <a:spcAft>
          <a:spcPct val="0"/>
        </a:spcAft>
        <a:defRPr sz="4400">
          <a:solidFill>
            <a:schemeClr val="tx1"/>
          </a:solidFill>
          <a:latin typeface="Lithos Pro Regular"/>
        </a:defRPr>
      </a:lvl7pPr>
      <a:lvl8pPr marL="1371600" algn="l" rtl="0" fontAlgn="base">
        <a:lnSpc>
          <a:spcPct val="90000"/>
        </a:lnSpc>
        <a:spcBef>
          <a:spcPct val="0"/>
        </a:spcBef>
        <a:spcAft>
          <a:spcPct val="0"/>
        </a:spcAft>
        <a:defRPr sz="4400">
          <a:solidFill>
            <a:schemeClr val="tx1"/>
          </a:solidFill>
          <a:latin typeface="Lithos Pro Regular"/>
        </a:defRPr>
      </a:lvl8pPr>
      <a:lvl9pPr marL="1828800" algn="l" rtl="0" fontAlgn="base">
        <a:lnSpc>
          <a:spcPct val="90000"/>
        </a:lnSpc>
        <a:spcBef>
          <a:spcPct val="0"/>
        </a:spcBef>
        <a:spcAft>
          <a:spcPct val="0"/>
        </a:spcAft>
        <a:defRPr sz="4400">
          <a:solidFill>
            <a:schemeClr val="tx1"/>
          </a:solidFill>
          <a:latin typeface="Lithos Pro Regular"/>
        </a:defRPr>
      </a:lvl9pPr>
    </p:titleStyle>
    <p:bodyStyle>
      <a:lvl1pPr marL="228600" indent="-228600" algn="l" rtl="0" eaLnBrk="0" fontAlgn="base" hangingPunct="0">
        <a:lnSpc>
          <a:spcPct val="90000"/>
        </a:lnSpc>
        <a:spcBef>
          <a:spcPts val="1000"/>
        </a:spcBef>
        <a:spcAft>
          <a:spcPct val="0"/>
        </a:spcAft>
        <a:buBlip>
          <a:blip r:embed="rId10"/>
        </a:buBlip>
        <a:defRPr sz="2800" kern="1200">
          <a:solidFill>
            <a:schemeClr val="tx1"/>
          </a:solidFill>
          <a:latin typeface="Lithos Pro Regular" panose="04020505030E02020A04" pitchFamily="8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Lithos Pro Regular" panose="04020505030E02020A04" pitchFamily="8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C:\Users\alann\Documents\AB%20test\SNUG%202016\VAP%20it%20process.av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ideo" Target="file:///C:\Users\alann\Documents\SnagIt%20Catalog\Scan%20any%20order.av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ideo" Target="file:///C:\Users\alann\Documents\AB%20test\SNUG%202016\Import%20Previtals.av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ideo" Target="file:///C:\Users\alann\Documents\AB%20test\SNUG%202016\single%20unit%20start%20and%20stop.av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ideo" Target="file:///C:\Users\alann\Documents\AB%20test\SNUG%202016\Batch%20start%20and%20stop.av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ideo" Target="file:///C:\Users\alann\Documents\AB%20test\SNUG%202016\Status%20Monitor.av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000"/>
            <a:ext cx="7772400" cy="2387600"/>
          </a:xfrm>
        </p:spPr>
        <p:txBody>
          <a:bodyPr rtlCol="0">
            <a:normAutofit/>
          </a:bodyPr>
          <a:lstStyle/>
          <a:p>
            <a:pPr eaLnBrk="1" fontAlgn="auto" hangingPunct="1">
              <a:spcAft>
                <a:spcPts val="0"/>
              </a:spcAft>
              <a:defRPr/>
            </a:pPr>
            <a:r>
              <a:rPr lang="en-US" dirty="0" smtClean="0"/>
              <a:t>Electronic Transfusion Administration</a:t>
            </a:r>
            <a:endParaRPr lang="en-US" dirty="0"/>
          </a:p>
        </p:txBody>
      </p:sp>
      <p:sp>
        <p:nvSpPr>
          <p:cNvPr id="3" name="Subtitle 2"/>
          <p:cNvSpPr>
            <a:spLocks noGrp="1"/>
          </p:cNvSpPr>
          <p:nvPr>
            <p:ph type="subTitle" idx="1"/>
          </p:nvPr>
        </p:nvSpPr>
        <p:spPr>
          <a:xfrm>
            <a:off x="1143000" y="4516438"/>
            <a:ext cx="6858000" cy="1655762"/>
          </a:xfrm>
        </p:spPr>
        <p:txBody>
          <a:bodyPr rtlCol="0">
            <a:normAutofit/>
          </a:bodyPr>
          <a:lstStyle/>
          <a:p>
            <a:pPr eaLnBrk="1" fontAlgn="auto" hangingPunct="1">
              <a:spcAft>
                <a:spcPts val="0"/>
              </a:spcAft>
              <a:defRPr/>
            </a:pPr>
            <a:r>
              <a:rPr lang="en-US" dirty="0" smtClean="0"/>
              <a:t>Presented by: </a:t>
            </a:r>
          </a:p>
          <a:p>
            <a:pPr eaLnBrk="1" fontAlgn="auto" hangingPunct="1">
              <a:spcAft>
                <a:spcPts val="0"/>
              </a:spcAft>
              <a:defRPr/>
            </a:pPr>
            <a:r>
              <a:rPr lang="en-US" dirty="0" smtClean="0"/>
              <a:t> Alan Nichols, MS MT(ASCP)</a:t>
            </a:r>
            <a:endParaRPr lang="en-US" dirty="0"/>
          </a:p>
        </p:txBody>
      </p:sp>
      <p:pic>
        <p:nvPicPr>
          <p:cNvPr id="6148" name="Picture 4" descr="C:\Users\alann\AppData\Local\Microsoft\Windows\Temporary Internet Files\Content.IE5\IG0QHZKB\600px-Gold_medal_olympic.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24300"/>
            <a:ext cx="27654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alann\AppData\Local\Microsoft\Windows\Temporary Internet Files\Content.IE5\27SPWZE0\200px-GoldMed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149725"/>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35075" y="244475"/>
            <a:ext cx="7823200" cy="1325563"/>
          </a:xfrm>
        </p:spPr>
        <p:txBody>
          <a:bodyPr/>
          <a:lstStyle/>
          <a:p>
            <a:pPr eaLnBrk="1" hangingPunct="1"/>
            <a:r>
              <a:rPr lang="en-US" altLang="en-US" smtClean="0"/>
              <a:t>Acceptance</a:t>
            </a:r>
          </a:p>
        </p:txBody>
      </p:sp>
      <p:sp>
        <p:nvSpPr>
          <p:cNvPr id="12291" name="Content Placeholder 2"/>
          <p:cNvSpPr>
            <a:spLocks noGrp="1"/>
          </p:cNvSpPr>
          <p:nvPr>
            <p:ph sz="half" idx="1"/>
          </p:nvPr>
        </p:nvSpPr>
        <p:spPr>
          <a:xfrm>
            <a:off x="1235075" y="1666875"/>
            <a:ext cx="7451725" cy="4510088"/>
          </a:xfrm>
        </p:spPr>
        <p:txBody>
          <a:bodyPr/>
          <a:lstStyle/>
          <a:p>
            <a:pPr eaLnBrk="1" hangingPunct="1"/>
            <a:r>
              <a:rPr lang="en-US" altLang="en-US" smtClean="0"/>
              <a:t>You want the best in Class!</a:t>
            </a:r>
          </a:p>
          <a:p>
            <a:pPr lvl="1" eaLnBrk="1" hangingPunct="1"/>
            <a:r>
              <a:rPr lang="en-US" altLang="en-US" smtClean="0"/>
              <a:t>Multiple vendors will be involved.</a:t>
            </a:r>
          </a:p>
          <a:p>
            <a:pPr lvl="1" eaLnBrk="1" hangingPunct="1"/>
            <a:r>
              <a:rPr lang="en-US" altLang="en-US" smtClean="0"/>
              <a:t>Today’s participants are savvy end users of the various apps available in today’s technologically advanced society.</a:t>
            </a:r>
          </a:p>
          <a:p>
            <a:pPr lvl="1" eaLnBrk="1" hangingPunct="1"/>
            <a:r>
              <a:rPr lang="en-US" altLang="en-US" smtClean="0"/>
              <a:t>The concept of  one vendor meeting all your needs is archaic and a detriment to the quality of care that could be offered.</a:t>
            </a:r>
          </a:p>
          <a:p>
            <a:pPr lvl="1" eaLnBrk="1" hangingPunct="1"/>
            <a:r>
              <a:rPr lang="en-US" altLang="en-US" b="1" smtClean="0"/>
              <a:t>You want an All-Star team!!</a:t>
            </a:r>
          </a:p>
          <a:p>
            <a:pPr eaLnBrk="1" hangingPunct="1"/>
            <a:r>
              <a:rPr lang="en-US" altLang="en-US" smtClean="0"/>
              <a:t>Nursing will run the lead off and anchor legs.</a:t>
            </a:r>
          </a:p>
          <a:p>
            <a:pPr eaLnBrk="1" hangingPunct="1"/>
            <a:r>
              <a:rPr lang="en-US" altLang="en-US" smtClean="0"/>
              <a:t>Supporting cast to include IT, BB Techs, Management!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35075" y="244475"/>
            <a:ext cx="7823200" cy="1325563"/>
          </a:xfrm>
        </p:spPr>
        <p:txBody>
          <a:bodyPr/>
          <a:lstStyle/>
          <a:p>
            <a:pPr eaLnBrk="1" hangingPunct="1"/>
            <a:r>
              <a:rPr lang="en-US" altLang="en-US" smtClean="0"/>
              <a:t>Nursing</a:t>
            </a:r>
          </a:p>
        </p:txBody>
      </p:sp>
      <p:sp>
        <p:nvSpPr>
          <p:cNvPr id="13315" name="Content Placeholder 2"/>
          <p:cNvSpPr>
            <a:spLocks noGrp="1"/>
          </p:cNvSpPr>
          <p:nvPr>
            <p:ph sz="half" idx="1"/>
          </p:nvPr>
        </p:nvSpPr>
        <p:spPr>
          <a:xfrm>
            <a:off x="1235075" y="1666875"/>
            <a:ext cx="7485063" cy="4510088"/>
          </a:xfrm>
        </p:spPr>
        <p:txBody>
          <a:bodyPr/>
          <a:lstStyle/>
          <a:p>
            <a:pPr eaLnBrk="1" hangingPunct="1"/>
            <a:r>
              <a:rPr lang="en-US" altLang="en-US" smtClean="0"/>
              <a:t>Decrease resources needed for transfusion.</a:t>
            </a:r>
          </a:p>
          <a:p>
            <a:pPr lvl="1" eaLnBrk="1" hangingPunct="1"/>
            <a:r>
              <a:rPr lang="en-US" altLang="en-US" smtClean="0"/>
              <a:t>Personnel-Electronic PPID does not require a second nurse</a:t>
            </a:r>
          </a:p>
          <a:p>
            <a:pPr lvl="1" eaLnBrk="1" hangingPunct="1"/>
            <a:r>
              <a:rPr lang="en-US" altLang="en-US" smtClean="0"/>
              <a:t>Use of paperwork to pickup blood can be eliminated</a:t>
            </a:r>
          </a:p>
          <a:p>
            <a:pPr eaLnBrk="1" hangingPunct="1"/>
            <a:r>
              <a:rPr lang="en-US" altLang="en-US" smtClean="0"/>
              <a:t>Improve communication!</a:t>
            </a:r>
          </a:p>
          <a:p>
            <a:pPr lvl="1" eaLnBrk="1" hangingPunct="1"/>
            <a:r>
              <a:rPr lang="en-US" altLang="en-US" smtClean="0"/>
              <a:t>Messages can be sent to users for vital reminders</a:t>
            </a:r>
          </a:p>
          <a:p>
            <a:pPr lvl="1" eaLnBrk="1" hangingPunct="1"/>
            <a:r>
              <a:rPr lang="en-US" altLang="en-US" smtClean="0"/>
              <a:t>Messages can be sent to management for Adverse Reactions</a:t>
            </a:r>
          </a:p>
          <a:p>
            <a:pPr eaLnBrk="1" hangingPunct="1"/>
            <a:r>
              <a:rPr lang="en-US" altLang="en-US" smtClean="0"/>
              <a:t>Ease of use</a:t>
            </a:r>
          </a:p>
          <a:p>
            <a:pPr lvl="1" eaLnBrk="1" hangingPunct="1"/>
            <a:r>
              <a:rPr lang="en-US" altLang="en-US" smtClean="0"/>
              <a:t>Display reminders about vital signs</a:t>
            </a:r>
          </a:p>
          <a:p>
            <a:pPr lvl="1" eaLnBrk="1" hangingPunct="1"/>
            <a:r>
              <a:rPr lang="en-US" altLang="en-US" smtClean="0"/>
              <a:t>Display message concerning delta violations.</a:t>
            </a:r>
          </a:p>
          <a:p>
            <a:pPr lvl="1" eaLnBrk="1" hangingPunct="1"/>
            <a:r>
              <a:rPr lang="en-US" altLang="en-US" smtClean="0"/>
              <a:t>Display message when the wrong ISBT label barcode is scanned.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 calcmode="lin" valueType="num">
                                      <p:cBhvr additive="base">
                                        <p:cTn id="61" dur="5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3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35075" y="244475"/>
            <a:ext cx="7823200" cy="1325563"/>
          </a:xfrm>
        </p:spPr>
        <p:txBody>
          <a:bodyPr/>
          <a:lstStyle/>
          <a:p>
            <a:pPr eaLnBrk="1" hangingPunct="1"/>
            <a:r>
              <a:rPr lang="en-US" altLang="en-US" smtClean="0"/>
              <a:t>Interfaces</a:t>
            </a:r>
          </a:p>
        </p:txBody>
      </p:sp>
      <p:sp>
        <p:nvSpPr>
          <p:cNvPr id="3" name="Content Placeholder 2"/>
          <p:cNvSpPr>
            <a:spLocks noGrp="1"/>
          </p:cNvSpPr>
          <p:nvPr>
            <p:ph sz="half" idx="1"/>
          </p:nvPr>
        </p:nvSpPr>
        <p:spPr>
          <a:xfrm>
            <a:off x="1235075" y="1666875"/>
            <a:ext cx="7669213" cy="4510088"/>
          </a:xfrm>
        </p:spPr>
        <p:txBody>
          <a:bodyPr rtlCol="0">
            <a:normAutofit fontScale="92500" lnSpcReduction="10000"/>
          </a:bodyPr>
          <a:lstStyle/>
          <a:p>
            <a:pPr eaLnBrk="1" fontAlgn="auto" hangingPunct="1">
              <a:spcAft>
                <a:spcPts val="0"/>
              </a:spcAft>
              <a:defRPr/>
            </a:pPr>
            <a:r>
              <a:rPr lang="en-US" dirty="0" smtClean="0"/>
              <a:t>On the 4.0 line, </a:t>
            </a:r>
            <a:r>
              <a:rPr lang="en-US" dirty="0" err="1" smtClean="0"/>
              <a:t>bbres</a:t>
            </a:r>
            <a:r>
              <a:rPr lang="en-US" dirty="0" smtClean="0"/>
              <a:t> interface sends the information to the hospital system.</a:t>
            </a:r>
          </a:p>
          <a:p>
            <a:pPr eaLnBrk="1" fontAlgn="auto" hangingPunct="1">
              <a:spcAft>
                <a:spcPts val="0"/>
              </a:spcAft>
              <a:defRPr/>
            </a:pPr>
            <a:r>
              <a:rPr lang="en-US" dirty="0" smtClean="0"/>
              <a:t>On the 4.5 line, MOM interface sends the information!</a:t>
            </a:r>
          </a:p>
          <a:p>
            <a:pPr eaLnBrk="1" fontAlgn="auto" hangingPunct="1">
              <a:spcAft>
                <a:spcPts val="0"/>
              </a:spcAft>
              <a:defRPr/>
            </a:pPr>
            <a:r>
              <a:rPr lang="en-US" dirty="0" smtClean="0"/>
              <a:t>An example of the information sent :</a:t>
            </a:r>
          </a:p>
          <a:p>
            <a:pPr lvl="1" eaLnBrk="1" fontAlgn="auto" hangingPunct="1">
              <a:spcAft>
                <a:spcPts val="0"/>
              </a:spcAft>
              <a:defRPr/>
            </a:pPr>
            <a:r>
              <a:rPr lang="en-US" dirty="0" err="1" smtClean="0"/>
              <a:t>OBX|13|TX</a:t>
            </a:r>
            <a:r>
              <a:rPr lang="en-US" dirty="0" smtClean="0"/>
              <a:t>|*</a:t>
            </a:r>
            <a:r>
              <a:rPr lang="en-US" dirty="0" err="1" smtClean="0"/>
              <a:t>RC^Red</a:t>
            </a:r>
            <a:r>
              <a:rPr lang="en-US" dirty="0" smtClean="0"/>
              <a:t> blood </a:t>
            </a:r>
            <a:r>
              <a:rPr lang="en-US" dirty="0" err="1" smtClean="0"/>
              <a:t>cells|7|W035615000003</a:t>
            </a:r>
            <a:r>
              <a:rPr lang="en-US" dirty="0" smtClean="0"/>
              <a:t>      issued||||||P|||201603141135||SCC                                                                            </a:t>
            </a:r>
          </a:p>
          <a:p>
            <a:pPr lvl="1" eaLnBrk="1" fontAlgn="auto" hangingPunct="1">
              <a:spcAft>
                <a:spcPts val="0"/>
              </a:spcAft>
              <a:defRPr/>
            </a:pPr>
            <a:r>
              <a:rPr lang="en-US" dirty="0" err="1" smtClean="0"/>
              <a:t>OBX|14|ST|UEXP|701|201606012359</a:t>
            </a:r>
            <a:r>
              <a:rPr lang="en-US" dirty="0" smtClean="0"/>
              <a:t>||||||P|||201603141135||SCC                      </a:t>
            </a:r>
          </a:p>
          <a:p>
            <a:pPr lvl="1" eaLnBrk="1" fontAlgn="auto" hangingPunct="1">
              <a:spcAft>
                <a:spcPts val="0"/>
              </a:spcAft>
              <a:defRPr/>
            </a:pPr>
            <a:r>
              <a:rPr lang="en-US" dirty="0" err="1" smtClean="0"/>
              <a:t>OBX|15|ST|TEMP|702|98</a:t>
            </a:r>
            <a:r>
              <a:rPr lang="en-US" dirty="0" smtClean="0"/>
              <a:t>||||||F|||201603141134||</a:t>
            </a:r>
            <a:r>
              <a:rPr lang="en-US" dirty="0" err="1" smtClean="0"/>
              <a:t>AJN</a:t>
            </a:r>
            <a:r>
              <a:rPr lang="en-US" dirty="0" smtClean="0"/>
              <a:t>                                </a:t>
            </a:r>
          </a:p>
          <a:p>
            <a:pPr lvl="1" eaLnBrk="1" fontAlgn="auto" hangingPunct="1">
              <a:spcAft>
                <a:spcPts val="0"/>
              </a:spcAft>
              <a:defRPr/>
            </a:pPr>
            <a:r>
              <a:rPr lang="en-US" dirty="0" err="1" smtClean="0"/>
              <a:t>OBX|16|ST|BPSYS|702|110</a:t>
            </a:r>
            <a:r>
              <a:rPr lang="en-US" dirty="0" smtClean="0"/>
              <a:t>||||||F|||201603141134||</a:t>
            </a:r>
            <a:r>
              <a:rPr lang="en-US" dirty="0" err="1" smtClean="0"/>
              <a:t>AJN</a:t>
            </a:r>
            <a:r>
              <a:rPr lang="en-US" dirty="0" smtClean="0"/>
              <a:t>                              </a:t>
            </a:r>
          </a:p>
          <a:p>
            <a:pPr lvl="1" eaLnBrk="1" fontAlgn="auto" hangingPunct="1">
              <a:spcAft>
                <a:spcPts val="0"/>
              </a:spcAft>
              <a:defRPr/>
            </a:pPr>
            <a:r>
              <a:rPr lang="en-US" dirty="0" err="1" smtClean="0"/>
              <a:t>OBX|17|ST|BPDIA|702|66</a:t>
            </a:r>
            <a:r>
              <a:rPr lang="en-US" dirty="0" smtClean="0"/>
              <a:t>||||||F|||201603141134||</a:t>
            </a:r>
            <a:r>
              <a:rPr lang="en-US" dirty="0" err="1" smtClean="0"/>
              <a:t>AJN</a:t>
            </a:r>
            <a:r>
              <a:rPr lang="en-US" dirty="0" smtClean="0"/>
              <a:t>                               </a:t>
            </a:r>
          </a:p>
          <a:p>
            <a:pPr lvl="1" eaLnBrk="1" fontAlgn="auto" hangingPunct="1">
              <a:spcAft>
                <a:spcPts val="0"/>
              </a:spcAft>
              <a:defRPr/>
            </a:pPr>
            <a:r>
              <a:rPr lang="en-US" dirty="0" err="1" smtClean="0"/>
              <a:t>OBX|18|ST|PULSE|702|66</a:t>
            </a:r>
            <a:r>
              <a:rPr lang="en-US" dirty="0" smtClean="0"/>
              <a:t>||||||F|||201603141134||</a:t>
            </a:r>
            <a:r>
              <a:rPr lang="en-US" dirty="0" err="1" smtClean="0"/>
              <a:t>AJN</a:t>
            </a:r>
            <a:r>
              <a:rPr lang="en-US" dirty="0" smtClean="0"/>
              <a:t>                               </a:t>
            </a:r>
          </a:p>
          <a:p>
            <a:pPr lvl="1" eaLnBrk="1" fontAlgn="auto" hangingPunct="1">
              <a:spcAft>
                <a:spcPts val="0"/>
              </a:spcAft>
              <a:defRPr/>
            </a:pPr>
            <a:r>
              <a:rPr lang="en-US" dirty="0" err="1" smtClean="0"/>
              <a:t>OBX|19|ST|RESP|702|22</a:t>
            </a:r>
            <a:r>
              <a:rPr lang="en-US" dirty="0" smtClean="0"/>
              <a:t>||||||F|||201603141134||</a:t>
            </a:r>
            <a:r>
              <a:rPr lang="en-US" dirty="0" err="1" smtClean="0"/>
              <a:t>AJN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35075" y="244475"/>
            <a:ext cx="7823200" cy="1325563"/>
          </a:xfrm>
        </p:spPr>
        <p:txBody>
          <a:bodyPr/>
          <a:lstStyle/>
          <a:p>
            <a:pPr eaLnBrk="1" hangingPunct="1"/>
            <a:r>
              <a:rPr lang="en-US" altLang="en-US" smtClean="0"/>
              <a:t>Vital Signs Interface</a:t>
            </a:r>
          </a:p>
        </p:txBody>
      </p:sp>
      <p:sp>
        <p:nvSpPr>
          <p:cNvPr id="15363" name="Content Placeholder 2"/>
          <p:cNvSpPr>
            <a:spLocks noGrp="1"/>
          </p:cNvSpPr>
          <p:nvPr>
            <p:ph sz="half" idx="1"/>
          </p:nvPr>
        </p:nvSpPr>
        <p:spPr>
          <a:xfrm>
            <a:off x="1104900" y="1700213"/>
            <a:ext cx="7615238" cy="4510087"/>
          </a:xfrm>
        </p:spPr>
        <p:txBody>
          <a:bodyPr/>
          <a:lstStyle/>
          <a:p>
            <a:pPr eaLnBrk="1" hangingPunct="1"/>
            <a:r>
              <a:rPr lang="en-US" altLang="en-US" smtClean="0"/>
              <a:t>InBound interface directly to Soft Bank</a:t>
            </a:r>
          </a:p>
          <a:p>
            <a:pPr eaLnBrk="1" hangingPunct="1"/>
            <a:r>
              <a:rPr lang="en-US" altLang="en-US" smtClean="0"/>
              <a:t>HL7 format</a:t>
            </a:r>
          </a:p>
          <a:p>
            <a:pPr eaLnBrk="1" hangingPunct="1"/>
            <a:r>
              <a:rPr lang="en-US" altLang="en-US" smtClean="0"/>
              <a:t>Instrument interface will translate the message to XML</a:t>
            </a:r>
          </a:p>
          <a:p>
            <a:pPr eaLnBrk="1" hangingPunct="1"/>
            <a:r>
              <a:rPr lang="en-US" altLang="en-US" smtClean="0"/>
              <a:t>SoftBank uses webservices  to store the message in their database.</a:t>
            </a:r>
          </a:p>
          <a:p>
            <a:pPr eaLnBrk="1" hangingPunct="1"/>
            <a:r>
              <a:rPr lang="en-US" altLang="en-US" smtClean="0"/>
              <a:t>OBX 3 is the name of the test</a:t>
            </a:r>
          </a:p>
          <a:p>
            <a:pPr eaLnBrk="1" hangingPunct="1"/>
            <a:r>
              <a:rPr lang="en-US" altLang="en-US" smtClean="0"/>
              <a:t>OBX 5 is the result</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35075" y="244475"/>
            <a:ext cx="7823200" cy="1325563"/>
          </a:xfrm>
        </p:spPr>
        <p:txBody>
          <a:bodyPr/>
          <a:lstStyle/>
          <a:p>
            <a:pPr eaLnBrk="1" hangingPunct="1"/>
            <a:r>
              <a:rPr lang="en-US" altLang="en-US" smtClean="0"/>
              <a:t>Training	</a:t>
            </a:r>
          </a:p>
        </p:txBody>
      </p:sp>
      <p:sp>
        <p:nvSpPr>
          <p:cNvPr id="16387" name="Content Placeholder 2"/>
          <p:cNvSpPr>
            <a:spLocks noGrp="1"/>
          </p:cNvSpPr>
          <p:nvPr>
            <p:ph sz="half" idx="1"/>
          </p:nvPr>
        </p:nvSpPr>
        <p:spPr>
          <a:xfrm>
            <a:off x="1235075" y="1666875"/>
            <a:ext cx="7626350" cy="4510088"/>
          </a:xfrm>
        </p:spPr>
        <p:txBody>
          <a:bodyPr/>
          <a:lstStyle/>
          <a:p>
            <a:pPr eaLnBrk="1" hangingPunct="1"/>
            <a:r>
              <a:rPr lang="en-US" altLang="en-US" smtClean="0"/>
              <a:t>On site training of super users.</a:t>
            </a:r>
          </a:p>
          <a:p>
            <a:pPr lvl="1" eaLnBrk="1" hangingPunct="1"/>
            <a:r>
              <a:rPr lang="en-US" altLang="en-US" smtClean="0"/>
              <a:t>Two days with 6 classes each day with 10-15 super users per class.</a:t>
            </a:r>
          </a:p>
          <a:p>
            <a:pPr lvl="1" eaLnBrk="1" hangingPunct="1"/>
            <a:r>
              <a:rPr lang="en-US" altLang="en-US" smtClean="0"/>
              <a:t>Hands on training with patient wristbands and ISBT unit labels.</a:t>
            </a:r>
          </a:p>
          <a:p>
            <a:pPr lvl="1" eaLnBrk="1" hangingPunct="1"/>
            <a:r>
              <a:rPr lang="en-US" altLang="en-US" smtClean="0"/>
              <a:t>Units are returned and re-issued in between each class</a:t>
            </a:r>
          </a:p>
          <a:p>
            <a:pPr lvl="1" eaLnBrk="1" hangingPunct="1"/>
            <a:r>
              <a:rPr lang="en-US" altLang="en-US" smtClean="0"/>
              <a:t>PowerPoint is available for Nurse Education to use.</a:t>
            </a:r>
          </a:p>
          <a:p>
            <a:pPr lvl="1" eaLnBrk="1" hangingPunct="1"/>
            <a:r>
              <a:rPr lang="en-US" altLang="en-US" smtClean="0"/>
              <a:t>Training video can be created if desired.</a:t>
            </a:r>
          </a:p>
          <a:p>
            <a:pPr eaLnBrk="1" hangingPunct="1"/>
            <a:r>
              <a:rPr lang="en-US" altLang="en-US" smtClean="0"/>
              <a:t>Training Video </a:t>
            </a:r>
          </a:p>
          <a:p>
            <a:pPr lvl="1" eaLnBrk="1" hangingPunct="1"/>
            <a:r>
              <a:rPr lang="en-US" altLang="en-US" smtClean="0"/>
              <a:t>Created based upon your workflow</a:t>
            </a:r>
          </a:p>
          <a:p>
            <a:pPr lvl="1" eaLnBrk="1" hangingPunct="1"/>
            <a:r>
              <a:rPr lang="en-US" altLang="en-US" smtClean="0"/>
              <a:t>Can be incorporated into your Educational software.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35075" y="244475"/>
            <a:ext cx="7823200" cy="1325563"/>
          </a:xfrm>
        </p:spPr>
        <p:txBody>
          <a:bodyPr/>
          <a:lstStyle/>
          <a:p>
            <a:pPr eaLnBrk="1" hangingPunct="1"/>
            <a:r>
              <a:rPr lang="en-US" altLang="en-US" smtClean="0"/>
              <a:t>Resources</a:t>
            </a:r>
          </a:p>
        </p:txBody>
      </p:sp>
      <p:sp>
        <p:nvSpPr>
          <p:cNvPr id="3" name="Content Placeholder 2"/>
          <p:cNvSpPr>
            <a:spLocks noGrp="1"/>
          </p:cNvSpPr>
          <p:nvPr>
            <p:ph sz="half" idx="1"/>
          </p:nvPr>
        </p:nvSpPr>
        <p:spPr>
          <a:xfrm>
            <a:off x="1235075" y="1666875"/>
            <a:ext cx="7539038" cy="4510088"/>
          </a:xfrm>
        </p:spPr>
        <p:txBody>
          <a:bodyPr rtlCol="0">
            <a:normAutofit lnSpcReduction="10000"/>
          </a:bodyPr>
          <a:lstStyle/>
          <a:p>
            <a:pPr eaLnBrk="1" fontAlgn="auto" hangingPunct="1">
              <a:spcAft>
                <a:spcPts val="0"/>
              </a:spcAft>
              <a:defRPr/>
            </a:pPr>
            <a:r>
              <a:rPr lang="en-US" dirty="0" smtClean="0"/>
              <a:t>For the File Build</a:t>
            </a:r>
          </a:p>
          <a:p>
            <a:pPr lvl="1" eaLnBrk="1" fontAlgn="auto" hangingPunct="1">
              <a:spcAft>
                <a:spcPts val="0"/>
              </a:spcAft>
              <a:defRPr/>
            </a:pPr>
            <a:r>
              <a:rPr lang="en-US" dirty="0" smtClean="0"/>
              <a:t>Need to establish your work flow</a:t>
            </a:r>
          </a:p>
          <a:p>
            <a:pPr lvl="1" eaLnBrk="1" fontAlgn="auto" hangingPunct="1">
              <a:spcAft>
                <a:spcPts val="0"/>
              </a:spcAft>
              <a:defRPr/>
            </a:pPr>
            <a:r>
              <a:rPr lang="en-US" dirty="0" smtClean="0"/>
              <a:t>Remote-one hour conference call each week for 8-12 weeks</a:t>
            </a:r>
          </a:p>
          <a:p>
            <a:pPr lvl="1" eaLnBrk="1" fontAlgn="auto" hangingPunct="1">
              <a:spcAft>
                <a:spcPts val="0"/>
              </a:spcAft>
              <a:defRPr/>
            </a:pPr>
            <a:r>
              <a:rPr lang="en-US" dirty="0" smtClean="0"/>
              <a:t>Or-On site-2 days</a:t>
            </a:r>
          </a:p>
          <a:p>
            <a:pPr lvl="1" eaLnBrk="1" fontAlgn="auto" hangingPunct="1">
              <a:spcAft>
                <a:spcPts val="0"/>
              </a:spcAft>
              <a:defRPr/>
            </a:pPr>
            <a:r>
              <a:rPr lang="en-US" dirty="0" smtClean="0"/>
              <a:t>Need IT, BB personnel, nursing, nurse educator</a:t>
            </a:r>
          </a:p>
          <a:p>
            <a:pPr lvl="1" eaLnBrk="1" fontAlgn="auto" hangingPunct="1">
              <a:spcAft>
                <a:spcPts val="0"/>
              </a:spcAft>
              <a:defRPr/>
            </a:pPr>
            <a:r>
              <a:rPr lang="en-US" dirty="0" smtClean="0"/>
              <a:t>Tasks include:</a:t>
            </a:r>
          </a:p>
          <a:p>
            <a:pPr lvl="2" eaLnBrk="1" fontAlgn="auto" hangingPunct="1">
              <a:spcAft>
                <a:spcPts val="0"/>
              </a:spcAft>
              <a:defRPr/>
            </a:pPr>
            <a:r>
              <a:rPr lang="en-US" dirty="0" smtClean="0"/>
              <a:t>Vital ranges</a:t>
            </a:r>
          </a:p>
          <a:p>
            <a:pPr lvl="2" eaLnBrk="1" fontAlgn="auto" hangingPunct="1">
              <a:spcAft>
                <a:spcPts val="0"/>
              </a:spcAft>
              <a:defRPr/>
            </a:pPr>
            <a:r>
              <a:rPr lang="en-US" dirty="0" smtClean="0"/>
              <a:t>Custom messages</a:t>
            </a:r>
          </a:p>
          <a:p>
            <a:pPr lvl="2" eaLnBrk="1" fontAlgn="auto" hangingPunct="1">
              <a:spcAft>
                <a:spcPts val="0"/>
              </a:spcAft>
              <a:defRPr/>
            </a:pPr>
            <a:r>
              <a:rPr lang="en-US" dirty="0" smtClean="0"/>
              <a:t>Deltas</a:t>
            </a:r>
          </a:p>
          <a:p>
            <a:pPr lvl="2" eaLnBrk="1" fontAlgn="auto" hangingPunct="1">
              <a:spcAft>
                <a:spcPts val="0"/>
              </a:spcAft>
              <a:defRPr/>
            </a:pPr>
            <a:r>
              <a:rPr lang="en-US" dirty="0" smtClean="0"/>
              <a:t>Special Needs setup</a:t>
            </a:r>
          </a:p>
          <a:p>
            <a:pPr lvl="2" eaLnBrk="1" fontAlgn="auto" hangingPunct="1">
              <a:spcAft>
                <a:spcPts val="0"/>
              </a:spcAft>
              <a:defRPr/>
            </a:pPr>
            <a:r>
              <a:rPr lang="en-US" dirty="0" smtClean="0"/>
              <a:t>Remaining parameter selection based upon workflow</a:t>
            </a:r>
          </a:p>
          <a:p>
            <a:pPr lvl="1" eaLnBrk="1" fontAlgn="auto" hangingPunct="1">
              <a:spcAft>
                <a:spcPts val="0"/>
              </a:spcAft>
              <a:defRPr/>
            </a:pPr>
            <a:r>
              <a:rPr lang="en-US" dirty="0" smtClean="0"/>
              <a:t>Interfaces to be completed by SCC and HIS vendor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35075" y="244475"/>
            <a:ext cx="7823200" cy="1325563"/>
          </a:xfrm>
        </p:spPr>
        <p:txBody>
          <a:bodyPr/>
          <a:lstStyle/>
          <a:p>
            <a:pPr eaLnBrk="1" hangingPunct="1"/>
            <a:r>
              <a:rPr lang="en-US" altLang="en-US" smtClean="0"/>
              <a:t>Resources-continued</a:t>
            </a:r>
          </a:p>
        </p:txBody>
      </p:sp>
      <p:sp>
        <p:nvSpPr>
          <p:cNvPr id="3" name="Content Placeholder 2"/>
          <p:cNvSpPr>
            <a:spLocks noGrp="1"/>
          </p:cNvSpPr>
          <p:nvPr>
            <p:ph sz="half" idx="1"/>
          </p:nvPr>
        </p:nvSpPr>
        <p:spPr>
          <a:xfrm>
            <a:off x="1235075" y="1666875"/>
            <a:ext cx="7615238" cy="4510088"/>
          </a:xfrm>
        </p:spPr>
        <p:txBody>
          <a:bodyPr rtlCol="0">
            <a:normAutofit lnSpcReduction="10000"/>
          </a:bodyPr>
          <a:lstStyle/>
          <a:p>
            <a:pPr eaLnBrk="1" fontAlgn="auto" hangingPunct="1">
              <a:spcAft>
                <a:spcPts val="0"/>
              </a:spcAft>
              <a:defRPr/>
            </a:pPr>
            <a:r>
              <a:rPr lang="en-US" dirty="0" smtClean="0"/>
              <a:t>Validation</a:t>
            </a:r>
          </a:p>
          <a:p>
            <a:pPr lvl="1" eaLnBrk="1" fontAlgn="auto" hangingPunct="1">
              <a:spcAft>
                <a:spcPts val="0"/>
              </a:spcAft>
              <a:defRPr/>
            </a:pPr>
            <a:r>
              <a:rPr lang="en-US" dirty="0" smtClean="0"/>
              <a:t>Template is provided.</a:t>
            </a:r>
          </a:p>
          <a:p>
            <a:pPr lvl="1" eaLnBrk="1" fontAlgn="auto" hangingPunct="1">
              <a:spcAft>
                <a:spcPts val="0"/>
              </a:spcAft>
              <a:defRPr/>
            </a:pPr>
            <a:r>
              <a:rPr lang="en-US" dirty="0" smtClean="0"/>
              <a:t>All parameters used are validated</a:t>
            </a:r>
          </a:p>
          <a:p>
            <a:pPr eaLnBrk="1" fontAlgn="auto" hangingPunct="1">
              <a:spcAft>
                <a:spcPts val="0"/>
              </a:spcAft>
              <a:defRPr/>
            </a:pPr>
            <a:r>
              <a:rPr lang="en-US" dirty="0" smtClean="0"/>
              <a:t>Implementation</a:t>
            </a:r>
          </a:p>
          <a:p>
            <a:pPr lvl="1" eaLnBrk="1" fontAlgn="auto" hangingPunct="1">
              <a:spcAft>
                <a:spcPts val="0"/>
              </a:spcAft>
              <a:defRPr/>
            </a:pPr>
            <a:r>
              <a:rPr lang="en-US" dirty="0" smtClean="0"/>
              <a:t>Single nursing unit first</a:t>
            </a:r>
          </a:p>
          <a:p>
            <a:pPr lvl="2" eaLnBrk="1" fontAlgn="auto" hangingPunct="1">
              <a:spcAft>
                <a:spcPts val="0"/>
              </a:spcAft>
              <a:defRPr/>
            </a:pPr>
            <a:r>
              <a:rPr lang="en-US" dirty="0" smtClean="0"/>
              <a:t>Minimum time and resources required.</a:t>
            </a:r>
          </a:p>
          <a:p>
            <a:pPr lvl="2" eaLnBrk="1" fontAlgn="auto" hangingPunct="1">
              <a:spcAft>
                <a:spcPts val="0"/>
              </a:spcAft>
              <a:defRPr/>
            </a:pPr>
            <a:r>
              <a:rPr lang="en-US" dirty="0" smtClean="0"/>
              <a:t>On site support can be provided for the initial Go Live!</a:t>
            </a:r>
          </a:p>
          <a:p>
            <a:pPr lvl="2" eaLnBrk="1" fontAlgn="auto" hangingPunct="1">
              <a:spcAft>
                <a:spcPts val="0"/>
              </a:spcAft>
              <a:defRPr/>
            </a:pPr>
            <a:r>
              <a:rPr lang="en-US" dirty="0" smtClean="0"/>
              <a:t>Then over the following weeks roll the project to the remaining units.</a:t>
            </a:r>
          </a:p>
          <a:p>
            <a:pPr lvl="2" eaLnBrk="1" fontAlgn="auto" hangingPunct="1">
              <a:spcAft>
                <a:spcPts val="0"/>
              </a:spcAft>
              <a:defRPr/>
            </a:pPr>
            <a:r>
              <a:rPr lang="en-US" dirty="0" smtClean="0"/>
              <a:t>With this approach, you need never delay the Go Live</a:t>
            </a:r>
          </a:p>
          <a:p>
            <a:pPr lvl="1" eaLnBrk="1" fontAlgn="auto" hangingPunct="1">
              <a:spcAft>
                <a:spcPts val="0"/>
              </a:spcAft>
              <a:defRPr/>
            </a:pPr>
            <a:r>
              <a:rPr lang="en-US" dirty="0" smtClean="0"/>
              <a:t>Or entire facility</a:t>
            </a:r>
          </a:p>
          <a:p>
            <a:pPr lvl="2" eaLnBrk="1" fontAlgn="auto" hangingPunct="1">
              <a:spcAft>
                <a:spcPts val="0"/>
              </a:spcAft>
              <a:defRPr/>
            </a:pPr>
            <a:r>
              <a:rPr lang="en-US" dirty="0" smtClean="0"/>
              <a:t>All will need to be trained</a:t>
            </a:r>
          </a:p>
          <a:p>
            <a:pPr lvl="2" eaLnBrk="1" fontAlgn="auto" hangingPunct="1">
              <a:spcAft>
                <a:spcPts val="0"/>
              </a:spcAft>
              <a:defRPr/>
            </a:pPr>
            <a:r>
              <a:rPr lang="en-US" dirty="0" smtClean="0"/>
              <a:t>On site support can be provided for the initial Go Live!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35075" y="244475"/>
            <a:ext cx="7823200" cy="1325563"/>
          </a:xfrm>
        </p:spPr>
        <p:txBody>
          <a:bodyPr/>
          <a:lstStyle/>
          <a:p>
            <a:r>
              <a:rPr lang="en-US" altLang="en-US" smtClean="0"/>
              <a:t>SoftID.Tx Feature review</a:t>
            </a:r>
          </a:p>
        </p:txBody>
      </p:sp>
      <p:sp>
        <p:nvSpPr>
          <p:cNvPr id="3" name="Content Placeholder 2"/>
          <p:cNvSpPr>
            <a:spLocks noGrp="1"/>
          </p:cNvSpPr>
          <p:nvPr>
            <p:ph sz="half" idx="1"/>
          </p:nvPr>
        </p:nvSpPr>
        <p:spPr>
          <a:xfrm>
            <a:off x="1235075" y="1666875"/>
            <a:ext cx="7189788" cy="4510088"/>
          </a:xfrm>
        </p:spPr>
        <p:txBody>
          <a:bodyPr/>
          <a:lstStyle/>
          <a:p>
            <a:r>
              <a:rPr lang="en-US" altLang="en-US" smtClean="0"/>
              <a:t>Elimination of paperwork for blood pickup</a:t>
            </a:r>
          </a:p>
          <a:p>
            <a:pPr lvl="1"/>
            <a:r>
              <a:rPr lang="en-US" altLang="en-US" smtClean="0"/>
              <a:t>Verify consent</a:t>
            </a:r>
          </a:p>
          <a:p>
            <a:pPr lvl="1"/>
            <a:r>
              <a:rPr lang="en-US" altLang="en-US" smtClean="0"/>
              <a:t>Assign patient to a courier</a:t>
            </a:r>
          </a:p>
          <a:p>
            <a:pPr lvl="1"/>
            <a:r>
              <a:rPr lang="en-US" altLang="en-US" smtClean="0"/>
              <a:t>Pickup the Blood</a:t>
            </a:r>
          </a:p>
          <a:p>
            <a:pPr lvl="1"/>
            <a:r>
              <a:rPr lang="en-US" altLang="en-US" sz="4000" b="1" smtClean="0"/>
              <a:t>VAP it!!!!</a:t>
            </a:r>
          </a:p>
          <a:p>
            <a:pPr lvl="1"/>
            <a:r>
              <a:rPr lang="en-US" altLang="en-US" b="1" smtClean="0"/>
              <a:t>Lets take a look at this process!!</a:t>
            </a:r>
          </a:p>
          <a:p>
            <a:pPr lvl="1"/>
            <a:endParaRPr lang="en-US" altLang="en-US" sz="40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9"/>
                                            </p:cond>
                                          </p:stCondLst>
                                          <p:endCondLst>
                                            <p:cond evt="onStopAudio" delay="0">
                                              <p:tgtEl>
                                                <p:sldTgt/>
                                              </p:tgtEl>
                                            </p:cond>
                                          </p:endCondLst>
                                        </p:cTn>
                                        <p:tgtEl>
                                          <p:sndTgt r:embed="rId2" name="bomb.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35075" y="244475"/>
            <a:ext cx="7823200" cy="1325563"/>
          </a:xfrm>
        </p:spPr>
        <p:txBody>
          <a:bodyPr/>
          <a:lstStyle/>
          <a:p>
            <a:endParaRPr lang="en-US" altLang="en-US" smtClean="0"/>
          </a:p>
        </p:txBody>
      </p:sp>
      <p:sp>
        <p:nvSpPr>
          <p:cNvPr id="23555" name="Content Placeholder 3"/>
          <p:cNvSpPr>
            <a:spLocks noGrp="1"/>
          </p:cNvSpPr>
          <p:nvPr>
            <p:ph sz="half" idx="2"/>
          </p:nvPr>
        </p:nvSpPr>
        <p:spPr>
          <a:xfrm>
            <a:off x="5172075" y="1666875"/>
            <a:ext cx="3886200" cy="4510088"/>
          </a:xfrm>
        </p:spPr>
        <p:txBody>
          <a:bodyPr/>
          <a:lstStyle/>
          <a:p>
            <a:endParaRPr lang="en-US" altLang="en-US" smtClean="0"/>
          </a:p>
        </p:txBody>
      </p:sp>
      <p:pic>
        <p:nvPicPr>
          <p:cNvPr id="5" name="VAP it process.avi">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138113" y="-17463"/>
            <a:ext cx="8991600" cy="7010401"/>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35075" y="244475"/>
            <a:ext cx="7823200" cy="1325563"/>
          </a:xfrm>
        </p:spPr>
        <p:txBody>
          <a:bodyPr/>
          <a:lstStyle/>
          <a:p>
            <a:pPr eaLnBrk="1" hangingPunct="1"/>
            <a:r>
              <a:rPr lang="en-US" altLang="en-US" smtClean="0"/>
              <a:t>SoftID.Tx Feature review	</a:t>
            </a:r>
          </a:p>
        </p:txBody>
      </p:sp>
      <p:sp>
        <p:nvSpPr>
          <p:cNvPr id="3" name="Content Placeholder 2"/>
          <p:cNvSpPr>
            <a:spLocks noGrp="1"/>
          </p:cNvSpPr>
          <p:nvPr>
            <p:ph sz="half" idx="1"/>
          </p:nvPr>
        </p:nvSpPr>
        <p:spPr>
          <a:xfrm>
            <a:off x="1235075" y="1666875"/>
            <a:ext cx="7418388" cy="4510088"/>
          </a:xfrm>
        </p:spPr>
        <p:txBody>
          <a:bodyPr/>
          <a:lstStyle/>
          <a:p>
            <a:pPr eaLnBrk="1" hangingPunct="1"/>
            <a:r>
              <a:rPr lang="en-US" altLang="en-US" smtClean="0"/>
              <a:t>Scanning of the barcodes</a:t>
            </a:r>
          </a:p>
          <a:p>
            <a:pPr lvl="1" eaLnBrk="1" hangingPunct="1"/>
            <a:r>
              <a:rPr lang="en-US" altLang="en-US" smtClean="0"/>
              <a:t>Eliminates issues with knowing which ISBT barcode on the unit label to scan or in which 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35075" y="244475"/>
            <a:ext cx="7823200" cy="1325563"/>
          </a:xfrm>
        </p:spPr>
        <p:txBody>
          <a:bodyPr/>
          <a:lstStyle/>
          <a:p>
            <a:r>
              <a:rPr lang="en-US" altLang="en-US" smtClean="0"/>
              <a:t>Schedule of Events for today’s games!!</a:t>
            </a:r>
          </a:p>
        </p:txBody>
      </p:sp>
      <p:sp>
        <p:nvSpPr>
          <p:cNvPr id="7171" name="Content Placeholder 2"/>
          <p:cNvSpPr>
            <a:spLocks noGrp="1"/>
          </p:cNvSpPr>
          <p:nvPr>
            <p:ph sz="half" idx="1"/>
          </p:nvPr>
        </p:nvSpPr>
        <p:spPr>
          <a:xfrm>
            <a:off x="1235075" y="1666875"/>
            <a:ext cx="7516813" cy="4510088"/>
          </a:xfrm>
        </p:spPr>
        <p:txBody>
          <a:bodyPr/>
          <a:lstStyle/>
          <a:p>
            <a:r>
              <a:rPr lang="en-US" altLang="en-US" b="1" smtClean="0"/>
              <a:t>Introduction</a:t>
            </a:r>
          </a:p>
          <a:p>
            <a:r>
              <a:rPr lang="en-US" altLang="en-US" smtClean="0"/>
              <a:t>Getting ready for the big event is potentially a formidable and arduous task.  You need to do the groundwork, develop not only a team but acceptance as well.  The hurdles are many and you need to be prepared to overcome all obstacles.  We will illustrate how to experience the “Thrill of Victory” and to avoid the “Agony of Defeat”.  The Utilization of SoftID.Tx, SoftBank, and interfaces will be the key elements towards achieving your ultimate goal of winning the Gold Medal in Electronic Transfusion Administration! </a:t>
            </a:r>
          </a:p>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35075" y="244475"/>
            <a:ext cx="7823200" cy="1325563"/>
          </a:xfrm>
        </p:spPr>
        <p:txBody>
          <a:bodyPr/>
          <a:lstStyle/>
          <a:p>
            <a:pPr eaLnBrk="1" hangingPunct="1"/>
            <a:endParaRPr lang="en-US" altLang="en-US" smtClean="0"/>
          </a:p>
        </p:txBody>
      </p:sp>
      <p:sp>
        <p:nvSpPr>
          <p:cNvPr id="25603" name="Content Placeholder 3"/>
          <p:cNvSpPr>
            <a:spLocks noGrp="1"/>
          </p:cNvSpPr>
          <p:nvPr>
            <p:ph sz="half" idx="2"/>
          </p:nvPr>
        </p:nvSpPr>
        <p:spPr>
          <a:xfrm>
            <a:off x="5172075" y="1666875"/>
            <a:ext cx="3886200" cy="4510088"/>
          </a:xfrm>
        </p:spPr>
        <p:txBody>
          <a:bodyPr/>
          <a:lstStyle/>
          <a:p>
            <a:pPr eaLnBrk="1" hangingPunct="1"/>
            <a:endParaRPr lang="en-US" altLang="en-US" smtClean="0"/>
          </a:p>
        </p:txBody>
      </p:sp>
      <p:pic>
        <p:nvPicPr>
          <p:cNvPr id="5" name="Scan any order.avi">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1185863" y="257175"/>
            <a:ext cx="7620000" cy="61341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9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35075" y="244475"/>
            <a:ext cx="7823200" cy="1325563"/>
          </a:xfrm>
        </p:spPr>
        <p:txBody>
          <a:bodyPr/>
          <a:lstStyle/>
          <a:p>
            <a:pPr eaLnBrk="1" hangingPunct="1"/>
            <a:r>
              <a:rPr lang="en-US" altLang="en-US" smtClean="0"/>
              <a:t>SoftID.Tx Feature review</a:t>
            </a:r>
          </a:p>
        </p:txBody>
      </p:sp>
      <p:sp>
        <p:nvSpPr>
          <p:cNvPr id="26627" name="Content Placeholder 6"/>
          <p:cNvSpPr>
            <a:spLocks noGrp="1"/>
          </p:cNvSpPr>
          <p:nvPr>
            <p:ph sz="half" idx="1"/>
          </p:nvPr>
        </p:nvSpPr>
        <p:spPr>
          <a:xfrm>
            <a:off x="1235075" y="1666875"/>
            <a:ext cx="3886200" cy="4510088"/>
          </a:xfrm>
        </p:spPr>
        <p:txBody>
          <a:bodyPr/>
          <a:lstStyle/>
          <a:p>
            <a:pPr eaLnBrk="1" hangingPunct="1"/>
            <a:endParaRPr lang="en-US" altLang="en-US" smtClean="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82675"/>
            <a:ext cx="69437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2514600"/>
            <a:ext cx="1876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35075" y="244475"/>
            <a:ext cx="7823200" cy="1325563"/>
          </a:xfrm>
        </p:spPr>
        <p:txBody>
          <a:bodyPr/>
          <a:lstStyle/>
          <a:p>
            <a:pPr eaLnBrk="1" hangingPunct="1"/>
            <a:r>
              <a:rPr lang="en-US" altLang="en-US" smtClean="0"/>
              <a:t>SoftID.Tx Feature review</a:t>
            </a:r>
          </a:p>
        </p:txBody>
      </p:sp>
      <p:pic>
        <p:nvPicPr>
          <p:cNvPr id="27651" name="Content Placeholder 3"/>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046288"/>
            <a:ext cx="9144000" cy="48117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35075" y="244475"/>
            <a:ext cx="7823200" cy="1325563"/>
          </a:xfrm>
        </p:spPr>
        <p:txBody>
          <a:bodyPr/>
          <a:lstStyle/>
          <a:p>
            <a:pPr eaLnBrk="1" hangingPunct="1"/>
            <a:r>
              <a:rPr lang="en-US" altLang="en-US" smtClean="0"/>
              <a:t>SoftID.Tx Feature review</a:t>
            </a:r>
          </a:p>
        </p:txBody>
      </p:sp>
      <p:sp>
        <p:nvSpPr>
          <p:cNvPr id="28675" name="Content Placeholder 4"/>
          <p:cNvSpPr>
            <a:spLocks noGrp="1"/>
          </p:cNvSpPr>
          <p:nvPr>
            <p:ph sz="half" idx="1"/>
          </p:nvPr>
        </p:nvSpPr>
        <p:spPr>
          <a:xfrm>
            <a:off x="1235075" y="1666875"/>
            <a:ext cx="3886200" cy="4510088"/>
          </a:xfrm>
        </p:spPr>
        <p:txBody>
          <a:bodyPr/>
          <a:lstStyle/>
          <a:p>
            <a:pPr eaLnBrk="1" hangingPunct="1"/>
            <a:endParaRPr lang="en-US" altLang="en-US"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784350"/>
            <a:ext cx="827246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35075" y="244475"/>
            <a:ext cx="7823200" cy="1325563"/>
          </a:xfrm>
        </p:spPr>
        <p:txBody>
          <a:bodyPr/>
          <a:lstStyle/>
          <a:p>
            <a:pPr eaLnBrk="1" hangingPunct="1"/>
            <a:r>
              <a:rPr lang="en-US" altLang="en-US" smtClean="0"/>
              <a:t>SoftID.Tx Feature review</a:t>
            </a:r>
          </a:p>
        </p:txBody>
      </p:sp>
      <p:pic>
        <p:nvPicPr>
          <p:cNvPr id="2969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00163" y="2201863"/>
            <a:ext cx="7816850" cy="4633912"/>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35075" y="244475"/>
            <a:ext cx="7823200" cy="1325563"/>
          </a:xfrm>
        </p:spPr>
        <p:txBody>
          <a:bodyPr/>
          <a:lstStyle/>
          <a:p>
            <a:pPr eaLnBrk="1" hangingPunct="1"/>
            <a:r>
              <a:rPr lang="en-US" altLang="en-US" smtClean="0"/>
              <a:t>SoftID.Tx Feature review</a:t>
            </a:r>
          </a:p>
        </p:txBody>
      </p:sp>
      <p:sp>
        <p:nvSpPr>
          <p:cNvPr id="30723" name="Content Placeholder 5"/>
          <p:cNvSpPr>
            <a:spLocks noGrp="1"/>
          </p:cNvSpPr>
          <p:nvPr>
            <p:ph sz="half" idx="1"/>
          </p:nvPr>
        </p:nvSpPr>
        <p:spPr>
          <a:xfrm>
            <a:off x="1235075" y="1666875"/>
            <a:ext cx="3886200" cy="4510088"/>
          </a:xfrm>
        </p:spPr>
        <p:txBody>
          <a:bodyPr/>
          <a:lstStyle/>
          <a:p>
            <a:r>
              <a:rPr lang="en-US" altLang="en-US" smtClean="0"/>
              <a:t>Import Vitals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35075" y="244475"/>
            <a:ext cx="7823200" cy="1325563"/>
          </a:xfrm>
        </p:spPr>
        <p:txBody>
          <a:bodyPr/>
          <a:lstStyle/>
          <a:p>
            <a:endParaRPr lang="en-US" altLang="en-US" smtClean="0"/>
          </a:p>
        </p:txBody>
      </p:sp>
      <p:sp>
        <p:nvSpPr>
          <p:cNvPr id="31747" name="Content Placeholder 3"/>
          <p:cNvSpPr>
            <a:spLocks noGrp="1"/>
          </p:cNvSpPr>
          <p:nvPr>
            <p:ph sz="half" idx="2"/>
          </p:nvPr>
        </p:nvSpPr>
        <p:spPr>
          <a:xfrm>
            <a:off x="5172075" y="1666875"/>
            <a:ext cx="3886200" cy="4510088"/>
          </a:xfrm>
        </p:spPr>
        <p:txBody>
          <a:bodyPr/>
          <a:lstStyle/>
          <a:p>
            <a:endParaRPr lang="en-US" altLang="en-US" smtClean="0"/>
          </a:p>
        </p:txBody>
      </p:sp>
      <p:pic>
        <p:nvPicPr>
          <p:cNvPr id="5" name="Import Previtals.avi">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1042988" y="-6350"/>
            <a:ext cx="8112125" cy="69564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7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35075" y="244475"/>
            <a:ext cx="7823200" cy="1325563"/>
          </a:xfrm>
        </p:spPr>
        <p:txBody>
          <a:bodyPr/>
          <a:lstStyle/>
          <a:p>
            <a:r>
              <a:rPr lang="en-US" altLang="en-US" smtClean="0"/>
              <a:t>SoftID.Tx Feature review</a:t>
            </a:r>
          </a:p>
        </p:txBody>
      </p:sp>
      <p:sp>
        <p:nvSpPr>
          <p:cNvPr id="26627" name="Content Placeholder 2"/>
          <p:cNvSpPr>
            <a:spLocks noGrp="1"/>
          </p:cNvSpPr>
          <p:nvPr>
            <p:ph sz="half" idx="1"/>
          </p:nvPr>
        </p:nvSpPr>
        <p:spPr>
          <a:xfrm>
            <a:off x="1235075" y="1666875"/>
            <a:ext cx="6342063" cy="4510088"/>
          </a:xfrm>
        </p:spPr>
        <p:txBody>
          <a:bodyPr/>
          <a:lstStyle/>
          <a:p>
            <a:r>
              <a:rPr lang="en-US" altLang="en-US" smtClean="0"/>
              <a:t>Ease of use</a:t>
            </a:r>
          </a:p>
          <a:p>
            <a:r>
              <a:rPr lang="en-US" altLang="en-US" smtClean="0"/>
              <a:t>3 clicks and 2 scans needed to start a Transfusion</a:t>
            </a:r>
          </a:p>
          <a:p>
            <a:r>
              <a:rPr lang="en-US" altLang="en-US" smtClean="0"/>
              <a:t>Lets have a warm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35075" y="244475"/>
            <a:ext cx="7823200" cy="1325563"/>
          </a:xfrm>
        </p:spPr>
        <p:txBody>
          <a:bodyPr/>
          <a:lstStyle/>
          <a:p>
            <a:endParaRPr lang="en-US" altLang="en-US" smtClean="0"/>
          </a:p>
        </p:txBody>
      </p:sp>
      <p:sp>
        <p:nvSpPr>
          <p:cNvPr id="33795" name="Content Placeholder 3"/>
          <p:cNvSpPr>
            <a:spLocks noGrp="1"/>
          </p:cNvSpPr>
          <p:nvPr>
            <p:ph sz="half" idx="2"/>
          </p:nvPr>
        </p:nvSpPr>
        <p:spPr>
          <a:xfrm>
            <a:off x="5172075" y="1666875"/>
            <a:ext cx="3886200" cy="4510088"/>
          </a:xfrm>
        </p:spPr>
        <p:txBody>
          <a:bodyPr/>
          <a:lstStyle/>
          <a:p>
            <a:endParaRPr lang="en-US" altLang="en-US" smtClean="0"/>
          </a:p>
        </p:txBody>
      </p:sp>
      <p:pic>
        <p:nvPicPr>
          <p:cNvPr id="5" name="single unit start and stop.avi">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1279525" y="-93663"/>
            <a:ext cx="7848600" cy="7048501"/>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76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35075" y="244475"/>
            <a:ext cx="7823200" cy="1325563"/>
          </a:xfrm>
        </p:spPr>
        <p:txBody>
          <a:bodyPr/>
          <a:lstStyle/>
          <a:p>
            <a:r>
              <a:rPr lang="en-US" altLang="en-US" smtClean="0"/>
              <a:t>SoftID.Tx Feature review</a:t>
            </a:r>
          </a:p>
        </p:txBody>
      </p:sp>
      <p:sp>
        <p:nvSpPr>
          <p:cNvPr id="26627" name="Content Placeholder 2"/>
          <p:cNvSpPr>
            <a:spLocks noGrp="1"/>
          </p:cNvSpPr>
          <p:nvPr>
            <p:ph sz="half" idx="1"/>
          </p:nvPr>
        </p:nvSpPr>
        <p:spPr>
          <a:xfrm>
            <a:off x="1235075" y="1666875"/>
            <a:ext cx="6342063" cy="4510088"/>
          </a:xfrm>
        </p:spPr>
        <p:txBody>
          <a:bodyPr/>
          <a:lstStyle/>
          <a:p>
            <a:r>
              <a:rPr lang="en-US" altLang="en-US" smtClean="0"/>
              <a:t>Auto addition of users</a:t>
            </a:r>
          </a:p>
          <a:p>
            <a:pPr lvl="1"/>
            <a:r>
              <a:rPr lang="en-US" altLang="en-US" smtClean="0"/>
              <a:t>IT will never have to manually add a new user to Security Management nor assign a user to a role in the Admin Console</a:t>
            </a:r>
          </a:p>
          <a:p>
            <a:pPr lvl="2"/>
            <a:r>
              <a:rPr lang="en-US" altLang="en-US" smtClean="0"/>
              <a:t>Use of Device role eliminates the need to make the assignment of user to role in the Admin consol</a:t>
            </a:r>
          </a:p>
          <a:p>
            <a:pPr lvl="1"/>
            <a:r>
              <a:rPr lang="en-US" altLang="en-US" smtClean="0"/>
              <a:t>The first time a new user attempts to login to Tx with their network ID and password, access to Tx will be automatically granted based upon setup.</a:t>
            </a:r>
          </a:p>
          <a:p>
            <a:pPr lvl="1"/>
            <a:r>
              <a:rPr lang="en-US" altLang="en-US" smtClean="0"/>
              <a:t>And the setup is…….</a:t>
            </a:r>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35075" y="244475"/>
            <a:ext cx="7823200" cy="1325563"/>
          </a:xfrm>
        </p:spPr>
        <p:txBody>
          <a:bodyPr/>
          <a:lstStyle/>
          <a:p>
            <a:r>
              <a:rPr lang="en-US" altLang="en-US" smtClean="0"/>
              <a:t>Schedule of Events for today’s games!!</a:t>
            </a:r>
          </a:p>
        </p:txBody>
      </p:sp>
      <p:sp>
        <p:nvSpPr>
          <p:cNvPr id="3" name="Content Placeholder 2"/>
          <p:cNvSpPr>
            <a:spLocks noGrp="1"/>
          </p:cNvSpPr>
          <p:nvPr>
            <p:ph sz="half" idx="1"/>
          </p:nvPr>
        </p:nvSpPr>
        <p:spPr>
          <a:xfrm>
            <a:off x="1235075" y="1666875"/>
            <a:ext cx="7516813" cy="4510088"/>
          </a:xfrm>
        </p:spPr>
        <p:txBody>
          <a:bodyPr/>
          <a:lstStyle/>
          <a:p>
            <a:r>
              <a:rPr lang="en-US" altLang="en-US" b="1" smtClean="0"/>
              <a:t>Eligibility</a:t>
            </a:r>
          </a:p>
          <a:p>
            <a:r>
              <a:rPr lang="en-US" altLang="en-US" smtClean="0"/>
              <a:t>Before you consider participating for the games, you must ask yourself, can you qualify.  As with all events, there are minimal levels of achievement that must be obtained prior to you being considered.</a:t>
            </a:r>
          </a:p>
          <a:p>
            <a:r>
              <a:rPr lang="en-US" altLang="en-US" smtClean="0"/>
              <a:t> </a:t>
            </a:r>
            <a:r>
              <a:rPr lang="en-US" altLang="en-US" b="1" smtClean="0"/>
              <a:t>Acceptance</a:t>
            </a:r>
          </a:p>
          <a:p>
            <a:r>
              <a:rPr lang="en-US" altLang="en-US" smtClean="0"/>
              <a:t>Yes there is a ME in TEAM, but with that being said, you will only be as strong as your weakest link.  We will discuss how to gain acceptance and strive towards being the best you can be. </a:t>
            </a:r>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35075" y="244475"/>
            <a:ext cx="7823200" cy="1325563"/>
          </a:xfrm>
        </p:spPr>
        <p:txBody>
          <a:bodyPr/>
          <a:lstStyle/>
          <a:p>
            <a:r>
              <a:rPr lang="en-US" altLang="en-US" smtClean="0"/>
              <a:t>SoftID.Tx Feature review</a:t>
            </a:r>
          </a:p>
        </p:txBody>
      </p:sp>
      <p:sp>
        <p:nvSpPr>
          <p:cNvPr id="26627" name="Content Placeholder 2"/>
          <p:cNvSpPr>
            <a:spLocks noGrp="1"/>
          </p:cNvSpPr>
          <p:nvPr>
            <p:ph sz="half" idx="1"/>
          </p:nvPr>
        </p:nvSpPr>
        <p:spPr>
          <a:xfrm>
            <a:off x="1235075" y="1666875"/>
            <a:ext cx="6342063" cy="4510088"/>
          </a:xfrm>
        </p:spPr>
        <p:txBody>
          <a:bodyPr/>
          <a:lstStyle/>
          <a:p>
            <a:r>
              <a:rPr lang="en-US" altLang="en-US" smtClean="0"/>
              <a:t>Auto addition of users-Setup</a:t>
            </a:r>
          </a:p>
          <a:p>
            <a:pPr lvl="1"/>
            <a:r>
              <a:rPr lang="en-US" altLang="en-US" smtClean="0"/>
              <a:t>Must use Domain Authentication</a:t>
            </a:r>
          </a:p>
          <a:p>
            <a:pPr lvl="1"/>
            <a:r>
              <a:rPr lang="en-US" altLang="en-US" smtClean="0"/>
              <a:t>Must have users assigned to groups in AD</a:t>
            </a:r>
          </a:p>
          <a:p>
            <a:pPr lvl="1"/>
            <a:r>
              <a:rPr lang="en-US" altLang="en-US" smtClean="0"/>
              <a:t>User is added to Security and assigned a role</a:t>
            </a:r>
          </a:p>
          <a:p>
            <a:pPr lvl="1"/>
            <a:r>
              <a:rPr lang="en-US" altLang="en-US" smtClean="0"/>
              <a:t>User is assigned a Role in ID and/or Tx</a:t>
            </a:r>
          </a:p>
          <a:p>
            <a:pPr lvl="1"/>
            <a:r>
              <a:rPr lang="en-US" altLang="en-US" smtClean="0"/>
              <a:t>Works only for a first time user</a:t>
            </a:r>
          </a:p>
          <a:p>
            <a:pPr lvl="1"/>
            <a:r>
              <a:rPr lang="en-US" altLang="en-US" smtClean="0"/>
              <a:t>Create Template user</a:t>
            </a:r>
          </a:p>
          <a:p>
            <a:pPr lvl="1"/>
            <a:r>
              <a:rPr lang="en-US" altLang="en-US" smtClean="0"/>
              <a:t>Go to Setting and Definitions</a:t>
            </a:r>
          </a:p>
          <a:p>
            <a:pPr lvl="1"/>
            <a:r>
              <a:rPr lang="en-US" altLang="en-US" smtClean="0"/>
              <a:t>Go to Definitions/CSF/Security</a:t>
            </a:r>
          </a:p>
          <a:p>
            <a:pPr lvl="1"/>
            <a:r>
              <a:rPr lang="en-US" altLang="en-US" smtClean="0"/>
              <a:t>Go to Template user’s initials….</a:t>
            </a:r>
          </a:p>
          <a:p>
            <a:pPr lvl="2"/>
            <a:r>
              <a:rPr lang="en-US" altLang="en-US" smtClean="0"/>
              <a:t>Enter SoftID.Tx in the Setting and Setting ID fields, and in Default value field enter initials of Template user</a:t>
            </a:r>
          </a:p>
          <a:p>
            <a:pPr lvl="1"/>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 calcmode="lin" valueType="num">
                                      <p:cBhvr additive="base">
                                        <p:cTn id="55"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27">
                                            <p:txEl>
                                              <p:pRg st="9" end="9"/>
                                            </p:txEl>
                                          </p:spTgt>
                                        </p:tgtEl>
                                        <p:attrNameLst>
                                          <p:attrName>style.visibility</p:attrName>
                                        </p:attrNameLst>
                                      </p:cBhvr>
                                      <p:to>
                                        <p:strVal val="visible"/>
                                      </p:to>
                                    </p:set>
                                    <p:anim calcmode="lin" valueType="num">
                                      <p:cBhvr additive="base">
                                        <p:cTn id="61"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627">
                                            <p:txEl>
                                              <p:pRg st="10" end="10"/>
                                            </p:txEl>
                                          </p:spTgt>
                                        </p:tgtEl>
                                        <p:attrNameLst>
                                          <p:attrName>style.visibility</p:attrName>
                                        </p:attrNameLst>
                                      </p:cBhvr>
                                      <p:to>
                                        <p:strVal val="visible"/>
                                      </p:to>
                                    </p:set>
                                    <p:anim calcmode="lin" valueType="num">
                                      <p:cBhvr additive="base">
                                        <p:cTn id="67"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6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35075" y="244475"/>
            <a:ext cx="7823200" cy="1325563"/>
          </a:xfrm>
        </p:spPr>
        <p:txBody>
          <a:bodyPr/>
          <a:lstStyle/>
          <a:p>
            <a:r>
              <a:rPr lang="en-US" altLang="en-US" smtClean="0"/>
              <a:t>SoftID.Tx Feature review</a:t>
            </a:r>
          </a:p>
        </p:txBody>
      </p:sp>
      <p:sp>
        <p:nvSpPr>
          <p:cNvPr id="26627" name="Content Placeholder 2"/>
          <p:cNvSpPr>
            <a:spLocks noGrp="1"/>
          </p:cNvSpPr>
          <p:nvPr>
            <p:ph sz="half" idx="1"/>
          </p:nvPr>
        </p:nvSpPr>
        <p:spPr>
          <a:xfrm>
            <a:off x="1235075" y="1666875"/>
            <a:ext cx="6342063" cy="4510088"/>
          </a:xfrm>
        </p:spPr>
        <p:txBody>
          <a:bodyPr/>
          <a:lstStyle/>
          <a:p>
            <a:r>
              <a:rPr lang="en-US" altLang="en-US" smtClean="0"/>
              <a:t>Auto addition of users-Setup Continued</a:t>
            </a:r>
          </a:p>
          <a:p>
            <a:pPr lvl="1"/>
            <a:r>
              <a:rPr lang="en-US" altLang="en-US" smtClean="0"/>
              <a:t>Go to Settings/CSF/Security</a:t>
            </a:r>
          </a:p>
          <a:p>
            <a:pPr lvl="2"/>
            <a:r>
              <a:rPr lang="en-US" altLang="en-US" smtClean="0"/>
              <a:t>CreatedByInitialsOnAutoImport must be set to AUTO</a:t>
            </a:r>
          </a:p>
          <a:p>
            <a:pPr lvl="2"/>
            <a:r>
              <a:rPr lang="en-US" altLang="en-US" smtClean="0"/>
              <a:t>EnableAutoImportFromLDAP must be set to Y</a:t>
            </a:r>
          </a:p>
          <a:p>
            <a:pPr lvl="1"/>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35075" y="244475"/>
            <a:ext cx="7823200" cy="1325563"/>
          </a:xfrm>
        </p:spPr>
        <p:txBody>
          <a:bodyPr/>
          <a:lstStyle/>
          <a:p>
            <a:r>
              <a:rPr lang="en-US" altLang="en-US" smtClean="0"/>
              <a:t>MC40 C0mpatible</a:t>
            </a:r>
          </a:p>
        </p:txBody>
      </p:sp>
      <p:pic>
        <p:nvPicPr>
          <p:cNvPr id="3789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73250" y="1666875"/>
            <a:ext cx="2609850" cy="4510088"/>
          </a:xfrm>
          <a:noFill/>
        </p:spPr>
      </p:pic>
      <p:pic>
        <p:nvPicPr>
          <p:cNvPr id="3789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78050" y="2525713"/>
            <a:ext cx="2052638" cy="3025775"/>
          </a:xfrm>
          <a:noFill/>
        </p:spPr>
      </p:pic>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1754188"/>
            <a:ext cx="260985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2590800"/>
            <a:ext cx="2063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35075" y="244475"/>
            <a:ext cx="7823200" cy="1325563"/>
          </a:xfrm>
        </p:spPr>
        <p:txBody>
          <a:bodyPr/>
          <a:lstStyle/>
          <a:p>
            <a:r>
              <a:rPr lang="en-US" altLang="en-US" smtClean="0"/>
              <a:t>MC40 SoftUpdate</a:t>
            </a:r>
          </a:p>
        </p:txBody>
      </p:sp>
      <p:pic>
        <p:nvPicPr>
          <p:cNvPr id="3891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571875" y="1666875"/>
            <a:ext cx="2609850" cy="4510088"/>
          </a:xfrm>
          <a:noFill/>
        </p:spPr>
      </p:pic>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2536825"/>
            <a:ext cx="19177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35075" y="244475"/>
            <a:ext cx="7823200" cy="1325563"/>
          </a:xfrm>
        </p:spPr>
        <p:txBody>
          <a:bodyPr/>
          <a:lstStyle/>
          <a:p>
            <a:r>
              <a:rPr lang="en-US" altLang="en-US" smtClean="0"/>
              <a:t>Ease of use in a Trauma</a:t>
            </a:r>
          </a:p>
        </p:txBody>
      </p:sp>
      <p:sp>
        <p:nvSpPr>
          <p:cNvPr id="3" name="Content Placeholder 2"/>
          <p:cNvSpPr>
            <a:spLocks noGrp="1"/>
          </p:cNvSpPr>
          <p:nvPr>
            <p:ph sz="half" idx="1"/>
          </p:nvPr>
        </p:nvSpPr>
        <p:spPr>
          <a:xfrm>
            <a:off x="1235075" y="1666875"/>
            <a:ext cx="6788150" cy="4510088"/>
          </a:xfrm>
        </p:spPr>
        <p:txBody>
          <a:bodyPr/>
          <a:lstStyle/>
          <a:p>
            <a:r>
              <a:rPr lang="en-US" altLang="en-US" smtClean="0"/>
              <a:t>Start by Batch</a:t>
            </a:r>
          </a:p>
          <a:p>
            <a:pPr lvl="1"/>
            <a:r>
              <a:rPr lang="en-US" altLang="en-US" smtClean="0"/>
              <a:t>Only have to scan two barcodes, never need to scan the expiration D/T barcode</a:t>
            </a:r>
          </a:p>
          <a:p>
            <a:r>
              <a:rPr lang="en-US" altLang="en-US" smtClean="0"/>
              <a:t>Add Pre-vital signs to all units automatically</a:t>
            </a:r>
          </a:p>
          <a:p>
            <a:r>
              <a:rPr lang="en-US" altLang="en-US" smtClean="0"/>
              <a:t>Add 15’ vitals without scanning</a:t>
            </a:r>
          </a:p>
          <a:p>
            <a:r>
              <a:rPr lang="en-US" altLang="en-US" smtClean="0"/>
              <a:t>Stop units by batch</a:t>
            </a:r>
          </a:p>
          <a:p>
            <a:r>
              <a:rPr lang="en-US" altLang="en-US" smtClean="0"/>
              <a:t>Add post vitals without scanning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35075" y="244475"/>
            <a:ext cx="7823200" cy="1325563"/>
          </a:xfrm>
        </p:spPr>
        <p:txBody>
          <a:bodyPr/>
          <a:lstStyle/>
          <a:p>
            <a:endParaRPr lang="en-US" altLang="en-US" smtClean="0"/>
          </a:p>
        </p:txBody>
      </p:sp>
      <p:sp>
        <p:nvSpPr>
          <p:cNvPr id="40963" name="Content Placeholder 3"/>
          <p:cNvSpPr>
            <a:spLocks noGrp="1"/>
          </p:cNvSpPr>
          <p:nvPr>
            <p:ph sz="half" idx="2"/>
          </p:nvPr>
        </p:nvSpPr>
        <p:spPr>
          <a:xfrm>
            <a:off x="5172075" y="1666875"/>
            <a:ext cx="3886200" cy="4510088"/>
          </a:xfrm>
        </p:spPr>
        <p:txBody>
          <a:bodyPr/>
          <a:lstStyle/>
          <a:p>
            <a:endParaRPr lang="en-US" altLang="en-US" smtClean="0"/>
          </a:p>
        </p:txBody>
      </p:sp>
      <p:pic>
        <p:nvPicPr>
          <p:cNvPr id="5" name="Batch start and stop.avi">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166688" y="355600"/>
            <a:ext cx="9410701" cy="6477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6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35075" y="244475"/>
            <a:ext cx="7823200" cy="1325563"/>
          </a:xfrm>
        </p:spPr>
        <p:txBody>
          <a:bodyPr/>
          <a:lstStyle/>
          <a:p>
            <a:r>
              <a:rPr lang="en-US" altLang="en-US" dirty="0" smtClean="0"/>
              <a:t>Transfusion status monitor</a:t>
            </a:r>
          </a:p>
        </p:txBody>
      </p:sp>
      <p:sp>
        <p:nvSpPr>
          <p:cNvPr id="3" name="Content Placeholder 2"/>
          <p:cNvSpPr>
            <a:spLocks noGrp="1"/>
          </p:cNvSpPr>
          <p:nvPr>
            <p:ph sz="half" idx="1"/>
          </p:nvPr>
        </p:nvSpPr>
        <p:spPr>
          <a:xfrm>
            <a:off x="1235075" y="1666875"/>
            <a:ext cx="7310438" cy="4510088"/>
          </a:xfrm>
        </p:spPr>
        <p:txBody>
          <a:bodyPr/>
          <a:lstStyle/>
          <a:p>
            <a:r>
              <a:rPr lang="en-US" altLang="en-US" smtClean="0"/>
              <a:t>Allows you to track all of your patients.</a:t>
            </a:r>
          </a:p>
          <a:p>
            <a:pPr lvl="1"/>
            <a:r>
              <a:rPr lang="en-US" altLang="en-US" smtClean="0"/>
              <a:t>Displays information on Start/Stop/Vitals collected/Vitals due</a:t>
            </a:r>
          </a:p>
          <a:p>
            <a:r>
              <a:rPr lang="en-US" altLang="en-US" smtClean="0"/>
              <a:t>You can look at patients on one floor</a:t>
            </a:r>
          </a:p>
          <a:p>
            <a:r>
              <a:rPr lang="en-US" altLang="en-US" smtClean="0"/>
              <a:t>At change of shift you can assign your patient to the new nurse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35075" y="244475"/>
            <a:ext cx="7823200" cy="1325563"/>
          </a:xfrm>
        </p:spPr>
        <p:txBody>
          <a:bodyPr/>
          <a:lstStyle/>
          <a:p>
            <a:endParaRPr lang="en-US" altLang="en-US" dirty="0" smtClean="0"/>
          </a:p>
        </p:txBody>
      </p:sp>
      <p:sp>
        <p:nvSpPr>
          <p:cNvPr id="43011" name="Content Placeholder 3"/>
          <p:cNvSpPr>
            <a:spLocks noGrp="1"/>
          </p:cNvSpPr>
          <p:nvPr>
            <p:ph sz="half" idx="2"/>
          </p:nvPr>
        </p:nvSpPr>
        <p:spPr>
          <a:xfrm>
            <a:off x="5172075" y="1666875"/>
            <a:ext cx="3886200" cy="4510088"/>
          </a:xfrm>
        </p:spPr>
        <p:txBody>
          <a:bodyPr/>
          <a:lstStyle/>
          <a:p>
            <a:endParaRPr lang="en-US" altLang="en-US" smtClean="0"/>
          </a:p>
        </p:txBody>
      </p:sp>
      <p:pic>
        <p:nvPicPr>
          <p:cNvPr id="5" name="Status Monitor.avi">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1806575" y="241300"/>
            <a:ext cx="12963525" cy="60388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35075" y="244475"/>
            <a:ext cx="7823200" cy="1325563"/>
          </a:xfrm>
        </p:spPr>
        <p:txBody>
          <a:bodyPr/>
          <a:lstStyle/>
          <a:p>
            <a:r>
              <a:rPr lang="en-US" altLang="en-US" dirty="0" smtClean="0"/>
              <a:t>Medal Ceremony</a:t>
            </a:r>
          </a:p>
        </p:txBody>
      </p:sp>
      <p:pic>
        <p:nvPicPr>
          <p:cNvPr id="44035" name="Picture 2" descr="Olympic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146050"/>
            <a:ext cx="32575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Content Placeholder 5" descr="C:\Users\alann\AppData\Local\Microsoft\Windows\Temporary Internet Files\Content.IE5\96SQ28H5\3questions[1].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141663" y="2095500"/>
            <a:ext cx="3448050" cy="40005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35075" y="244475"/>
            <a:ext cx="7823200" cy="1325563"/>
          </a:xfrm>
        </p:spPr>
        <p:txBody>
          <a:bodyPr/>
          <a:lstStyle/>
          <a:p>
            <a:r>
              <a:rPr lang="en-US" altLang="en-US" smtClean="0"/>
              <a:t>Schedule of Events for today’s games!!</a:t>
            </a:r>
          </a:p>
        </p:txBody>
      </p:sp>
      <p:sp>
        <p:nvSpPr>
          <p:cNvPr id="9219" name="Content Placeholder 2"/>
          <p:cNvSpPr>
            <a:spLocks noGrp="1"/>
          </p:cNvSpPr>
          <p:nvPr>
            <p:ph sz="half" idx="1"/>
          </p:nvPr>
        </p:nvSpPr>
        <p:spPr>
          <a:xfrm>
            <a:off x="1235075" y="1666875"/>
            <a:ext cx="7516813" cy="4510088"/>
          </a:xfrm>
        </p:spPr>
        <p:txBody>
          <a:bodyPr/>
          <a:lstStyle/>
          <a:p>
            <a:r>
              <a:rPr lang="en-US" altLang="en-US" b="1" smtClean="0"/>
              <a:t>Calling in the plays</a:t>
            </a:r>
          </a:p>
          <a:p>
            <a:r>
              <a:rPr lang="en-US" altLang="en-US" smtClean="0"/>
              <a:t>We will not be doing any end a rounds!  But we will be upfront with the players required for success.  Each one has their own responsibilities and by building a great foundation you will be guaranteed to become Champion!!  We will review the strengths of each component and how their combine effort will make this road a smooth one!!</a:t>
            </a:r>
          </a:p>
          <a:p>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35075" y="244475"/>
            <a:ext cx="7823200" cy="1325563"/>
          </a:xfrm>
        </p:spPr>
        <p:txBody>
          <a:bodyPr/>
          <a:lstStyle/>
          <a:p>
            <a:r>
              <a:rPr lang="en-US" altLang="en-US" smtClean="0"/>
              <a:t>Schedule of Events for today’s games!!</a:t>
            </a:r>
          </a:p>
        </p:txBody>
      </p:sp>
      <p:sp>
        <p:nvSpPr>
          <p:cNvPr id="3" name="Content Placeholder 2"/>
          <p:cNvSpPr>
            <a:spLocks noGrp="1"/>
          </p:cNvSpPr>
          <p:nvPr>
            <p:ph sz="half" idx="1"/>
          </p:nvPr>
        </p:nvSpPr>
        <p:spPr>
          <a:xfrm>
            <a:off x="1235075" y="1666875"/>
            <a:ext cx="7516813" cy="4510088"/>
          </a:xfrm>
        </p:spPr>
        <p:txBody>
          <a:bodyPr/>
          <a:lstStyle/>
          <a:p>
            <a:r>
              <a:rPr lang="en-US" altLang="en-US" b="1" smtClean="0"/>
              <a:t>The Players</a:t>
            </a:r>
            <a:endParaRPr lang="en-US" altLang="en-US" smtClean="0"/>
          </a:p>
          <a:p>
            <a:r>
              <a:rPr lang="en-US" altLang="en-US" smtClean="0"/>
              <a:t>Nursing-we will review how to work with nursing to get them on the team.</a:t>
            </a:r>
          </a:p>
          <a:p>
            <a:r>
              <a:rPr lang="en-US" altLang="en-US" smtClean="0"/>
              <a:t>Interfaces-review the various interfaces needed.</a:t>
            </a:r>
          </a:p>
          <a:p>
            <a:r>
              <a:rPr lang="en-US" altLang="en-US" smtClean="0"/>
              <a:t>Training-options that are available and process to follow will be reviewed.</a:t>
            </a:r>
          </a:p>
          <a:p>
            <a:r>
              <a:rPr lang="en-US" altLang="en-US" smtClean="0"/>
              <a:t>Resources-how to perform the implementation and go live with minimal resources so that your project need never be late to the starting line!!</a:t>
            </a:r>
          </a:p>
          <a:p>
            <a:r>
              <a:rPr lang="en-US" altLang="en-US" smtClean="0"/>
              <a:t>SoftID.Tx-a review of the features available to meet the nursing workflow needs.</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235075" y="244475"/>
            <a:ext cx="7823200" cy="1325563"/>
          </a:xfrm>
        </p:spPr>
        <p:txBody>
          <a:bodyPr/>
          <a:lstStyle/>
          <a:p>
            <a:pPr eaLnBrk="1" hangingPunct="1"/>
            <a:r>
              <a:rPr lang="en-US" altLang="en-US" smtClean="0"/>
              <a:t>Qualifying for the Games!</a:t>
            </a:r>
          </a:p>
        </p:txBody>
      </p:sp>
      <p:sp>
        <p:nvSpPr>
          <p:cNvPr id="11267" name="Content Placeholder 4"/>
          <p:cNvSpPr>
            <a:spLocks noGrp="1"/>
          </p:cNvSpPr>
          <p:nvPr>
            <p:ph sz="half" idx="1"/>
          </p:nvPr>
        </p:nvSpPr>
        <p:spPr>
          <a:xfrm>
            <a:off x="1235075" y="1666875"/>
            <a:ext cx="3886200" cy="4510088"/>
          </a:xfrm>
        </p:spPr>
        <p:txBody>
          <a:bodyPr/>
          <a:lstStyle/>
          <a:p>
            <a:pPr eaLnBrk="1" hangingPunct="1"/>
            <a:r>
              <a:rPr lang="en-US" altLang="en-US" smtClean="0"/>
              <a:t>What is needed??</a:t>
            </a:r>
          </a:p>
        </p:txBody>
      </p:sp>
      <p:sp>
        <p:nvSpPr>
          <p:cNvPr id="8196" name="Content Placeholder 5"/>
          <p:cNvSpPr>
            <a:spLocks noGrp="1"/>
          </p:cNvSpPr>
          <p:nvPr>
            <p:ph sz="half" idx="2"/>
          </p:nvPr>
        </p:nvSpPr>
        <p:spPr>
          <a:xfrm>
            <a:off x="5172075" y="1666875"/>
            <a:ext cx="3886200" cy="4510088"/>
          </a:xfrm>
        </p:spPr>
        <p:txBody>
          <a:bodyPr/>
          <a:lstStyle/>
          <a:p>
            <a:pPr eaLnBrk="1" hangingPunct="1"/>
            <a:r>
              <a:rPr lang="en-US" altLang="en-US" smtClean="0"/>
              <a:t>As with all participants, the software must have a 510k clearance from the FDA!!</a:t>
            </a:r>
          </a:p>
          <a:p>
            <a:pPr eaLnBrk="1" hangingPunct="1"/>
            <a:r>
              <a:rPr lang="en-US" altLang="en-US" smtClean="0"/>
              <a:t>Ask your vendor for their BK number.</a:t>
            </a:r>
          </a:p>
          <a:p>
            <a:pPr eaLnBrk="1" hangingPunct="1"/>
            <a:r>
              <a:rPr lang="en-US" altLang="en-US" smtClean="0"/>
              <a:t>SCC has a separate BK # for SoftBank and SoftID.Tx</a:t>
            </a:r>
          </a:p>
          <a:p>
            <a:pPr eaLnBrk="1" hangingPunct="1"/>
            <a:r>
              <a:rPr lang="en-US" altLang="en-US" smtClean="0"/>
              <a:t>For Tx, BK # is BK090078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anim calcmode="lin" valueType="num">
                                      <p:cBhvr additive="base">
                                        <p:cTn id="25"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35075" y="244475"/>
            <a:ext cx="7823200" cy="1325563"/>
          </a:xfrm>
        </p:spPr>
        <p:txBody>
          <a:bodyPr/>
          <a:lstStyle/>
          <a:p>
            <a:pPr eaLnBrk="1" hangingPunct="1"/>
            <a:r>
              <a:rPr lang="en-US" altLang="en-US" smtClean="0"/>
              <a:t>Why is a BK # needed for software??</a:t>
            </a:r>
          </a:p>
        </p:txBody>
      </p:sp>
      <p:sp>
        <p:nvSpPr>
          <p:cNvPr id="9219" name="Content Placeholder 2"/>
          <p:cNvSpPr>
            <a:spLocks noGrp="1"/>
          </p:cNvSpPr>
          <p:nvPr>
            <p:ph sz="half" idx="1"/>
          </p:nvPr>
        </p:nvSpPr>
        <p:spPr>
          <a:xfrm>
            <a:off x="1235075" y="1666875"/>
            <a:ext cx="7669213" cy="4510088"/>
          </a:xfrm>
        </p:spPr>
        <p:txBody>
          <a:bodyPr/>
          <a:lstStyle/>
          <a:p>
            <a:pPr eaLnBrk="1" hangingPunct="1"/>
            <a:r>
              <a:rPr lang="en-US" altLang="en-US" smtClean="0"/>
              <a:t>According to the FDA’s</a:t>
            </a:r>
            <a:r>
              <a:rPr lang="en-US" altLang="en-US" b="1" smtClean="0"/>
              <a:t> Guidance for Industry-Blood Establishment Computer System Validation in the User’s Facility</a:t>
            </a:r>
            <a:r>
              <a:rPr lang="en-US" altLang="en-US" smtClean="0"/>
              <a:t>(released April 2013), some of the intended uses of BECS include:</a:t>
            </a:r>
          </a:p>
          <a:p>
            <a:pPr lvl="1" eaLnBrk="1" hangingPunct="1"/>
            <a:r>
              <a:rPr lang="en-US" altLang="en-US" smtClean="0"/>
              <a:t>Used to establish positive patient identification prior to transfusion by scanning machine readable information such as bar codes on patient wristbands (or other electronic data storage items), specimen containers, and blood product labels; and</a:t>
            </a:r>
          </a:p>
          <a:p>
            <a:pPr lvl="1" eaLnBrk="1" hangingPunct="1"/>
            <a:r>
              <a:rPr lang="en-US" altLang="en-US" smtClean="0"/>
              <a:t>Used to perform other functions associated with transfusion, such as recording patient vital signs and tracking blood products.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35075" y="244475"/>
            <a:ext cx="7823200" cy="1325563"/>
          </a:xfrm>
        </p:spPr>
        <p:txBody>
          <a:bodyPr/>
          <a:lstStyle/>
          <a:p>
            <a:pPr eaLnBrk="1" hangingPunct="1"/>
            <a:r>
              <a:rPr lang="en-US" altLang="en-US" smtClean="0"/>
              <a:t>No BK# means you do not qualify!!</a:t>
            </a:r>
          </a:p>
        </p:txBody>
      </p:sp>
      <p:sp>
        <p:nvSpPr>
          <p:cNvPr id="10243" name="Content Placeholder 2"/>
          <p:cNvSpPr>
            <a:spLocks noGrp="1"/>
          </p:cNvSpPr>
          <p:nvPr>
            <p:ph sz="half" idx="1"/>
          </p:nvPr>
        </p:nvSpPr>
        <p:spPr>
          <a:xfrm>
            <a:off x="1235075" y="1666875"/>
            <a:ext cx="7570788" cy="4510088"/>
          </a:xfrm>
        </p:spPr>
        <p:txBody>
          <a:bodyPr/>
          <a:lstStyle/>
          <a:p>
            <a:pPr eaLnBrk="1" hangingPunct="1"/>
            <a:r>
              <a:rPr lang="en-US" altLang="en-US" smtClean="0"/>
              <a:t>As with any participant, if you use performance enhancing drugs, you will be suspended from the Games</a:t>
            </a:r>
          </a:p>
          <a:p>
            <a:pPr eaLnBrk="1" hangingPunct="1"/>
            <a:r>
              <a:rPr lang="en-US" altLang="en-US" smtClean="0"/>
              <a:t>If you use software that fails to produce a BK #, you are prohibited by the FDA from using the software for documentation of transfusion administration.</a:t>
            </a:r>
          </a:p>
          <a:p>
            <a:pPr eaLnBrk="1" hangingPunct="1"/>
            <a:r>
              <a:rPr lang="en-US" altLang="en-US" smtClean="0"/>
              <a:t>Questions and comments!!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35075" y="244475"/>
            <a:ext cx="7823200" cy="1325563"/>
          </a:xfrm>
        </p:spPr>
        <p:txBody>
          <a:bodyPr/>
          <a:lstStyle/>
          <a:p>
            <a:pPr eaLnBrk="1" hangingPunct="1"/>
            <a:r>
              <a:rPr lang="en-US" altLang="en-US" dirty="0" smtClean="0"/>
              <a:t>Selecting a Winning Team!</a:t>
            </a:r>
          </a:p>
        </p:txBody>
      </p:sp>
      <p:sp>
        <p:nvSpPr>
          <p:cNvPr id="11267" name="Content Placeholder 2"/>
          <p:cNvSpPr>
            <a:spLocks noGrp="1"/>
          </p:cNvSpPr>
          <p:nvPr>
            <p:ph sz="half" idx="1"/>
          </p:nvPr>
        </p:nvSpPr>
        <p:spPr>
          <a:xfrm>
            <a:off x="1235075" y="1666875"/>
            <a:ext cx="7767638" cy="4510088"/>
          </a:xfrm>
        </p:spPr>
        <p:txBody>
          <a:bodyPr/>
          <a:lstStyle/>
          <a:p>
            <a:pPr eaLnBrk="1" hangingPunct="1"/>
            <a:r>
              <a:rPr lang="en-US" altLang="en-US" smtClean="0"/>
              <a:t>Select the best of the best!  One vendor solution is not the answer!</a:t>
            </a:r>
          </a:p>
          <a:p>
            <a:pPr eaLnBrk="1" hangingPunct="1"/>
            <a:r>
              <a:rPr lang="en-US" altLang="en-US" smtClean="0"/>
              <a:t>You are only as strong as your weakest link!!</a:t>
            </a:r>
          </a:p>
          <a:p>
            <a:pPr lvl="1" eaLnBrk="1" hangingPunct="1"/>
            <a:r>
              <a:rPr lang="en-US" altLang="en-US" smtClean="0"/>
              <a:t>One person can bring on the “Agony of Defeat”</a:t>
            </a:r>
          </a:p>
          <a:p>
            <a:pPr lvl="1" eaLnBrk="1" hangingPunct="1"/>
            <a:r>
              <a:rPr lang="en-US" altLang="en-US" smtClean="0"/>
              <a:t>Buy in from Nursing and Upper Management is paramount!</a:t>
            </a:r>
          </a:p>
          <a:p>
            <a:pPr eaLnBrk="1" hangingPunct="1"/>
            <a:r>
              <a:rPr lang="en-US" altLang="en-US" smtClean="0"/>
              <a:t>Nursing should be involved from the very beginning!</a:t>
            </a:r>
          </a:p>
          <a:p>
            <a:pPr lvl="1" eaLnBrk="1" hangingPunct="1"/>
            <a:r>
              <a:rPr lang="en-US" altLang="en-US" smtClean="0"/>
              <a:t>They will be using the software.</a:t>
            </a:r>
          </a:p>
          <a:p>
            <a:pPr lvl="1" eaLnBrk="1" hangingPunct="1"/>
            <a:r>
              <a:rPr lang="en-US" altLang="en-US" smtClean="0"/>
              <a:t>Nursing education will conduct the training.</a:t>
            </a:r>
          </a:p>
          <a:p>
            <a:pPr eaLnBrk="1" hangingPunct="1"/>
            <a:r>
              <a:rPr lang="en-US" altLang="en-US" smtClean="0"/>
              <a:t>You need vendors who will work with you!!</a:t>
            </a:r>
          </a:p>
          <a:p>
            <a:pPr lvl="1" eaLnBrk="1" hangingPunct="1"/>
            <a:r>
              <a:rPr lang="en-US" altLang="en-US" smtClean="0"/>
              <a:t>Can they make the needed changes for your workflow?</a:t>
            </a:r>
          </a:p>
          <a:p>
            <a:pPr lvl="1" eaLnBrk="1" hangingPunct="1"/>
            <a:r>
              <a:rPr lang="en-US" altLang="en-US" smtClean="0"/>
              <a:t>Can the information be displayed where needed?</a:t>
            </a:r>
          </a:p>
          <a:p>
            <a:pPr eaLnBrk="1" hangingPunct="1"/>
            <a:endParaRPr lang="en-US" altLang="en-US" smtClean="0"/>
          </a:p>
          <a:p>
            <a:pPr lvl="1" eaLnBrk="1" hangingPunct="1"/>
            <a:endParaRPr lang="en-US" altLang="en-US" smtClean="0"/>
          </a:p>
          <a:p>
            <a:pPr lvl="1"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3257</TotalTime>
  <Words>1488</Words>
  <Application>Microsoft Office PowerPoint</Application>
  <PresentationFormat>On-screen Show (4:3)</PresentationFormat>
  <Paragraphs>178</Paragraphs>
  <Slides>38</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Lithos Pro Regular</vt:lpstr>
      <vt:lpstr>Office Theme</vt:lpstr>
      <vt:lpstr>Electronic Transfusion Administration</vt:lpstr>
      <vt:lpstr>Schedule of Events for today’s games!!</vt:lpstr>
      <vt:lpstr>Schedule of Events for today’s games!!</vt:lpstr>
      <vt:lpstr>Schedule of Events for today’s games!!</vt:lpstr>
      <vt:lpstr>Schedule of Events for today’s games!!</vt:lpstr>
      <vt:lpstr>Qualifying for the Games!</vt:lpstr>
      <vt:lpstr>Why is a BK # needed for software??</vt:lpstr>
      <vt:lpstr>No BK# means you do not qualify!!</vt:lpstr>
      <vt:lpstr>Selecting a Winning Team!</vt:lpstr>
      <vt:lpstr>Acceptance</vt:lpstr>
      <vt:lpstr>Nursing</vt:lpstr>
      <vt:lpstr>Interfaces</vt:lpstr>
      <vt:lpstr>Vital Signs Interface</vt:lpstr>
      <vt:lpstr>Training </vt:lpstr>
      <vt:lpstr>Resources</vt:lpstr>
      <vt:lpstr>Resources-continued</vt:lpstr>
      <vt:lpstr>SoftID.Tx Feature review</vt:lpstr>
      <vt:lpstr>PowerPoint Presentation</vt:lpstr>
      <vt:lpstr>SoftID.Tx Feature review </vt:lpstr>
      <vt:lpstr>PowerPoint Presentation</vt:lpstr>
      <vt:lpstr>SoftID.Tx Feature review</vt:lpstr>
      <vt:lpstr>SoftID.Tx Feature review</vt:lpstr>
      <vt:lpstr>SoftID.Tx Feature review</vt:lpstr>
      <vt:lpstr>SoftID.Tx Feature review</vt:lpstr>
      <vt:lpstr>SoftID.Tx Feature review</vt:lpstr>
      <vt:lpstr>PowerPoint Presentation</vt:lpstr>
      <vt:lpstr>SoftID.Tx Feature review</vt:lpstr>
      <vt:lpstr>PowerPoint Presentation</vt:lpstr>
      <vt:lpstr>SoftID.Tx Feature review</vt:lpstr>
      <vt:lpstr>SoftID.Tx Feature review</vt:lpstr>
      <vt:lpstr>SoftID.Tx Feature review</vt:lpstr>
      <vt:lpstr>MC40 C0mpatible</vt:lpstr>
      <vt:lpstr>MC40 SoftUpdate</vt:lpstr>
      <vt:lpstr>Ease of use in a Trauma</vt:lpstr>
      <vt:lpstr>PowerPoint Presentation</vt:lpstr>
      <vt:lpstr>Transfusion status monitor</vt:lpstr>
      <vt:lpstr>PowerPoint Presentation</vt:lpstr>
      <vt:lpstr>Medal Ceremony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143</cp:revision>
  <dcterms:created xsi:type="dcterms:W3CDTF">2016-01-07T19:32:07Z</dcterms:created>
  <dcterms:modified xsi:type="dcterms:W3CDTF">2016-04-12T22:32:11Z</dcterms:modified>
</cp:coreProperties>
</file>