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312" r:id="rId5"/>
    <p:sldId id="313" r:id="rId6"/>
    <p:sldId id="314" r:id="rId7"/>
    <p:sldId id="315" r:id="rId8"/>
    <p:sldId id="316" r:id="rId9"/>
    <p:sldId id="269" r:id="rId10"/>
    <p:sldId id="268" r:id="rId11"/>
    <p:sldId id="317" r:id="rId12"/>
    <p:sldId id="267" r:id="rId13"/>
    <p:sldId id="266" r:id="rId14"/>
    <p:sldId id="265" r:id="rId15"/>
    <p:sldId id="264" r:id="rId16"/>
    <p:sldId id="270" r:id="rId17"/>
    <p:sldId id="276" r:id="rId18"/>
    <p:sldId id="275" r:id="rId19"/>
    <p:sldId id="301" r:id="rId20"/>
    <p:sldId id="300" r:id="rId21"/>
    <p:sldId id="274" r:id="rId22"/>
    <p:sldId id="273" r:id="rId23"/>
    <p:sldId id="272" r:id="rId24"/>
    <p:sldId id="285" r:id="rId25"/>
    <p:sldId id="271" r:id="rId26"/>
    <p:sldId id="284" r:id="rId27"/>
    <p:sldId id="283" r:id="rId28"/>
    <p:sldId id="282" r:id="rId29"/>
    <p:sldId id="281" r:id="rId30"/>
    <p:sldId id="280" r:id="rId31"/>
    <p:sldId id="279" r:id="rId32"/>
    <p:sldId id="307" r:id="rId33"/>
    <p:sldId id="308" r:id="rId34"/>
    <p:sldId id="309" r:id="rId35"/>
    <p:sldId id="277" r:id="rId36"/>
    <p:sldId id="302" r:id="rId37"/>
    <p:sldId id="303" r:id="rId38"/>
    <p:sldId id="288" r:id="rId39"/>
    <p:sldId id="287" r:id="rId40"/>
    <p:sldId id="260" r:id="rId41"/>
    <p:sldId id="286" r:id="rId42"/>
    <p:sldId id="297" r:id="rId43"/>
    <p:sldId id="294" r:id="rId44"/>
    <p:sldId id="293" r:id="rId45"/>
    <p:sldId id="295" r:id="rId46"/>
    <p:sldId id="310" r:id="rId47"/>
    <p:sldId id="298" r:id="rId48"/>
    <p:sldId id="311" r:id="rId49"/>
    <p:sldId id="306" r:id="rId50"/>
    <p:sldId id="299" r:id="rId51"/>
  </p:sldIdLst>
  <p:sldSz cx="9144000" cy="6858000" type="screen4x3"/>
  <p:notesSz cx="6858000" cy="9144000"/>
  <p:custDataLst>
    <p:tags r:id="rId5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1E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34580" autoAdjust="0"/>
    <p:restoredTop sz="86410"/>
  </p:normalViewPr>
  <p:slideViewPr>
    <p:cSldViewPr snapToGrid="0">
      <p:cViewPr varScale="1">
        <p:scale>
          <a:sx n="71" d="100"/>
          <a:sy n="71" d="100"/>
        </p:scale>
        <p:origin x="582" y="66"/>
      </p:cViewPr>
      <p:guideLst>
        <p:guide orient="horz" pos="2160"/>
        <p:guide pos="2880"/>
      </p:guideLst>
    </p:cSldViewPr>
  </p:slideViewPr>
  <p:outlineViewPr>
    <p:cViewPr>
      <p:scale>
        <a:sx n="33" d="100"/>
        <a:sy n="33" d="100"/>
      </p:scale>
      <p:origin x="0" y="-910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s://www.google.com/url?sa=i&amp;rct=j&amp;q=&amp;esrc=s&amp;source=images&amp;cd=&amp;cad=rja&amp;uact=8&amp;ved=0ahUKEwiDkJaR2KLLAhVILyYKHc7jBUgQjRwIBw&amp;url=https://giftsandcollectiblesgalore.wordpress.com/2012/12/07/a-secret-list-for-the-hard-to-buy/question-mark-face/&amp;psig=AFQjCNHEx0kOjkCP3zKsldnhG-yZ2k_oZQ&amp;ust=1457031676049307"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778588"/>
            <a:ext cx="7772400" cy="1259580"/>
          </a:xfrm>
        </p:spPr>
        <p:txBody>
          <a:bodyPr anchor="b"/>
          <a:lstStyle>
            <a:lvl1pPr algn="ctr">
              <a:defRPr sz="6000" baseline="0">
                <a:solidFill>
                  <a:srgbClr val="E21E31"/>
                </a:solidFill>
                <a:effectLst>
                  <a:outerShdw blurRad="38100" dist="38100" dir="2700000" algn="tl">
                    <a:srgbClr val="000000">
                      <a:alpha val="43137"/>
                    </a:srgbClr>
                  </a:outerShdw>
                </a:effectLst>
              </a:defRPr>
            </a:lvl1pPr>
          </a:lstStyle>
          <a:p>
            <a:r>
              <a:rPr lang="en-US" dirty="0" smtClean="0"/>
              <a:t>What is HPV</a:t>
            </a:r>
            <a:endParaRPr lang="en-US" dirty="0"/>
          </a:p>
        </p:txBody>
      </p:sp>
      <p:sp>
        <p:nvSpPr>
          <p:cNvPr id="3" name="Subtitle 2"/>
          <p:cNvSpPr>
            <a:spLocks noGrp="1"/>
          </p:cNvSpPr>
          <p:nvPr>
            <p:ph type="subTitle" idx="1"/>
          </p:nvPr>
        </p:nvSpPr>
        <p:spPr>
          <a:xfrm>
            <a:off x="1143000" y="3136490"/>
            <a:ext cx="6858000" cy="3035713"/>
          </a:xfrm>
        </p:spPr>
        <p:txBody>
          <a:bodyPr/>
          <a:lstStyle>
            <a:lvl1pPr marL="0" indent="0" algn="ctr">
              <a:buNone/>
              <a:defRPr sz="2400">
                <a:solidFill>
                  <a:srgbClr val="FF0000"/>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9FCF57FE-4A0A-45ED-A208-44D2233080EE}" type="slidenum">
              <a:rPr lang="en-US" smtClean="0"/>
              <a:pPr/>
              <a:t>‹#›</a:t>
            </a:fld>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b="44754"/>
          <a:stretch/>
        </p:blipFill>
        <p:spPr>
          <a:xfrm>
            <a:off x="0" y="0"/>
            <a:ext cx="9144000" cy="1775012"/>
          </a:xfrm>
          <a:prstGeom prst="rect">
            <a:avLst/>
          </a:prstGeom>
        </p:spPr>
      </p:pic>
    </p:spTree>
    <p:extLst>
      <p:ext uri="{BB962C8B-B14F-4D97-AF65-F5344CB8AC3E}">
        <p14:creationId xmlns:p14="http://schemas.microsoft.com/office/powerpoint/2010/main" val="2216311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61824" y="193001"/>
            <a:ext cx="7881840" cy="1325563"/>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1157259" y="1616615"/>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7259" y="2531909"/>
            <a:ext cx="3868340" cy="36845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162324" y="162737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2324" y="2526591"/>
            <a:ext cx="3887391" cy="36845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9FCF57FE-4A0A-45ED-A208-44D2233080EE}" type="slidenum">
              <a:rPr lang="en-US" smtClean="0"/>
              <a:pPr/>
              <a:t>‹#›</a:t>
            </a:fld>
            <a:endParaRPr lang="en-US"/>
          </a:p>
        </p:txBody>
      </p:sp>
    </p:spTree>
    <p:extLst>
      <p:ext uri="{BB962C8B-B14F-4D97-AF65-F5344CB8AC3E}">
        <p14:creationId xmlns:p14="http://schemas.microsoft.com/office/powerpoint/2010/main" val="4144177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60481" y="191415"/>
            <a:ext cx="7886700" cy="1325563"/>
          </a:xfrm>
        </p:spPr>
        <p:txBody>
          <a:bodyPr/>
          <a:lstStyle>
            <a:lvl1pPr>
              <a:defRPr/>
            </a:lvl1pPr>
          </a:lstStyle>
          <a:p>
            <a:r>
              <a:rPr lang="en-US" dirty="0" smtClean="0"/>
              <a:t>Questions</a:t>
            </a:r>
            <a:endParaRPr lang="en-US" dirty="0"/>
          </a:p>
        </p:txBody>
      </p:sp>
      <p:pic>
        <p:nvPicPr>
          <p:cNvPr id="12290" name="Picture 2" descr="https://giftsandcollectiblesgalore.files.wordpress.com/2012/12/question-mark-face.gif">
            <a:hlinkClick r:id="rId2"/>
          </p:cNvPr>
          <p:cNvPicPr>
            <a:picLocks noChangeAspect="1" noChangeArrowheads="1"/>
          </p:cNvPicPr>
          <p:nvPr userDrawn="1"/>
        </p:nvPicPr>
        <p:blipFill>
          <a:blip r:embed="rId3" cstate="print"/>
          <a:srcRect/>
          <a:stretch>
            <a:fillRect/>
          </a:stretch>
        </p:blipFill>
        <p:spPr bwMode="auto">
          <a:xfrm>
            <a:off x="2997097" y="2014384"/>
            <a:ext cx="3333750" cy="3743325"/>
          </a:xfrm>
          <a:prstGeom prst="rect">
            <a:avLst/>
          </a:prstGeom>
          <a:noFill/>
        </p:spPr>
      </p:pic>
    </p:spTree>
    <p:extLst>
      <p:ext uri="{BB962C8B-B14F-4D97-AF65-F5344CB8AC3E}">
        <p14:creationId xmlns:p14="http://schemas.microsoft.com/office/powerpoint/2010/main" val="1272628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FCF57FE-4A0A-45ED-A208-44D2233080EE}" type="slidenum">
              <a:rPr lang="en-US" smtClean="0"/>
              <a:pPr/>
              <a:t>‹#›</a:t>
            </a:fld>
            <a:endParaRPr lang="en-US"/>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41649"/>
          <a:stretch/>
        </p:blipFill>
        <p:spPr>
          <a:xfrm>
            <a:off x="6686550" y="6319872"/>
            <a:ext cx="1828800" cy="401604"/>
          </a:xfrm>
          <a:prstGeom prst="rect">
            <a:avLst/>
          </a:prstGeom>
        </p:spPr>
      </p:pic>
    </p:spTree>
    <p:extLst>
      <p:ext uri="{BB962C8B-B14F-4D97-AF65-F5344CB8AC3E}">
        <p14:creationId xmlns:p14="http://schemas.microsoft.com/office/powerpoint/2010/main" val="2256896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Importance of Clinical testing</a:t>
            </a:r>
            <a:endParaRPr lang="en-US" dirty="0"/>
          </a:p>
        </p:txBody>
      </p:sp>
      <p:sp>
        <p:nvSpPr>
          <p:cNvPr id="3" name="Slide Number Placeholder 2"/>
          <p:cNvSpPr>
            <a:spLocks noGrp="1"/>
          </p:cNvSpPr>
          <p:nvPr>
            <p:ph type="sldNum" sz="quarter" idx="10"/>
          </p:nvPr>
        </p:nvSpPr>
        <p:spPr/>
        <p:txBody>
          <a:bodyPr/>
          <a:lstStyle/>
          <a:p>
            <a:fld id="{9FCF57FE-4A0A-45ED-A208-44D2233080E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Methods of Testing</a:t>
            </a:r>
            <a:endParaRPr lang="en-US" dirty="0"/>
          </a:p>
        </p:txBody>
      </p:sp>
      <p:sp>
        <p:nvSpPr>
          <p:cNvPr id="3" name="Slide Number Placeholder 2"/>
          <p:cNvSpPr>
            <a:spLocks noGrp="1"/>
          </p:cNvSpPr>
          <p:nvPr>
            <p:ph type="sldNum" sz="quarter" idx="10"/>
          </p:nvPr>
        </p:nvSpPr>
        <p:spPr/>
        <p:txBody>
          <a:bodyPr/>
          <a:lstStyle/>
          <a:p>
            <a:fld id="{9FCF57FE-4A0A-45ED-A208-44D2233080E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Instruments</a:t>
            </a:r>
            <a:endParaRPr lang="en-US" dirty="0"/>
          </a:p>
        </p:txBody>
      </p:sp>
      <p:sp>
        <p:nvSpPr>
          <p:cNvPr id="3" name="Slide Number Placeholder 2"/>
          <p:cNvSpPr>
            <a:spLocks noGrp="1"/>
          </p:cNvSpPr>
          <p:nvPr>
            <p:ph type="sldNum" sz="quarter" idx="10"/>
          </p:nvPr>
        </p:nvSpPr>
        <p:spPr/>
        <p:txBody>
          <a:bodyPr/>
          <a:lstStyle/>
          <a:p>
            <a:fld id="{9FCF57FE-4A0A-45ED-A208-44D2233080E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35785" y="245200"/>
            <a:ext cx="7822154" cy="1325563"/>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35785" y="1667435"/>
            <a:ext cx="3886200" cy="45095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71739" y="1667435"/>
            <a:ext cx="3886200" cy="4509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9FCF57FE-4A0A-45ED-A208-44D2233080EE}" type="slidenum">
              <a:rPr lang="en-US" smtClean="0"/>
              <a:pPr/>
              <a:t>‹#›</a:t>
            </a:fld>
            <a:endParaRPr lang="en-US" dirty="0"/>
          </a:p>
        </p:txBody>
      </p:sp>
    </p:spTree>
    <p:extLst>
      <p:ext uri="{BB962C8B-B14F-4D97-AF65-F5344CB8AC3E}">
        <p14:creationId xmlns:p14="http://schemas.microsoft.com/office/powerpoint/2010/main" val="3043972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HPV workflow in </a:t>
            </a:r>
            <a:r>
              <a:rPr lang="en-US" dirty="0" err="1" smtClean="0"/>
              <a:t>SoftMolecular</a:t>
            </a:r>
            <a:endParaRPr lang="en-US" dirty="0"/>
          </a:p>
        </p:txBody>
      </p:sp>
      <p:sp>
        <p:nvSpPr>
          <p:cNvPr id="3" name="Slide Number Placeholder 2"/>
          <p:cNvSpPr>
            <a:spLocks noGrp="1"/>
          </p:cNvSpPr>
          <p:nvPr>
            <p:ph type="sldNum" sz="quarter" idx="10"/>
          </p:nvPr>
        </p:nvSpPr>
        <p:spPr/>
        <p:txBody>
          <a:bodyPr/>
          <a:lstStyle/>
          <a:p>
            <a:fld id="{9FCF57FE-4A0A-45ED-A208-44D2233080E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Types of Reports</a:t>
            </a:r>
            <a:endParaRPr lang="en-US" dirty="0"/>
          </a:p>
        </p:txBody>
      </p:sp>
      <p:sp>
        <p:nvSpPr>
          <p:cNvPr id="3" name="Slide Number Placeholder 2"/>
          <p:cNvSpPr>
            <a:spLocks noGrp="1"/>
          </p:cNvSpPr>
          <p:nvPr>
            <p:ph type="sldNum" sz="quarter" idx="10"/>
          </p:nvPr>
        </p:nvSpPr>
        <p:spPr/>
        <p:txBody>
          <a:bodyPr/>
          <a:lstStyle/>
          <a:p>
            <a:fld id="{9FCF57FE-4A0A-45ED-A208-44D2233080E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9FCF57FE-4A0A-45ED-A208-44D2233080EE}" type="slidenum">
              <a:rPr lang="en-US" smtClean="0"/>
              <a:pPr/>
              <a:t>‹#›</a:t>
            </a:fld>
            <a:endParaRPr lang="en-US"/>
          </a:p>
        </p:txBody>
      </p:sp>
    </p:spTree>
    <p:extLst>
      <p:ext uri="{BB962C8B-B14F-4D97-AF65-F5344CB8AC3E}">
        <p14:creationId xmlns:p14="http://schemas.microsoft.com/office/powerpoint/2010/main" val="3500072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8650" y="2398229"/>
            <a:ext cx="7886700" cy="2852737"/>
          </a:xfrm>
        </p:spPr>
        <p:txBody>
          <a:bodyPr anchor="b"/>
          <a:lstStyle>
            <a:lvl1pPr>
              <a:defRPr sz="6000">
                <a:solidFill>
                  <a:srgbClr val="FF0000"/>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p:txBody>
          <a:bodyPr/>
          <a:lstStyle/>
          <a:p>
            <a:fld id="{9FCF57FE-4A0A-45ED-A208-44D2233080EE}" type="slidenum">
              <a:rPr lang="en-US" smtClean="0"/>
              <a:pPr/>
              <a:t>‹#›</a:t>
            </a:fld>
            <a:endParaRPr lang="en-US"/>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b="44754"/>
          <a:stretch/>
        </p:blipFill>
        <p:spPr>
          <a:xfrm>
            <a:off x="0" y="10759"/>
            <a:ext cx="9144000" cy="1775012"/>
          </a:xfrm>
          <a:prstGeom prst="rect">
            <a:avLst/>
          </a:prstGeom>
        </p:spPr>
      </p:pic>
    </p:spTree>
    <p:extLst>
      <p:ext uri="{BB962C8B-B14F-4D97-AF65-F5344CB8AC3E}">
        <p14:creationId xmlns:p14="http://schemas.microsoft.com/office/powerpoint/2010/main" val="916429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35785" y="363538"/>
            <a:ext cx="7886700" cy="2045365"/>
          </a:xfrm>
          <a:prstGeom prst="rect">
            <a:avLst/>
          </a:prstGeom>
        </p:spPr>
        <p:txBody>
          <a:bodyPr vert="horz" lIns="91440" tIns="45720" rIns="91440" bIns="45720" rtlCol="0" anchor="ctr">
            <a:normAutofit/>
          </a:bodyPr>
          <a:lstStyle/>
          <a:p>
            <a:r>
              <a:rPr lang="en-US" dirty="0" smtClean="0"/>
              <a:t>HPV Testing </a:t>
            </a:r>
            <a:br>
              <a:rPr lang="en-US" dirty="0" smtClean="0"/>
            </a:br>
            <a:r>
              <a:rPr lang="en-US" dirty="0" smtClean="0"/>
              <a:t>in </a:t>
            </a:r>
            <a:r>
              <a:rPr lang="en-US" dirty="0" err="1" smtClean="0"/>
              <a:t>SoftMolecular</a:t>
            </a:r>
            <a:r>
              <a:rPr lang="en-US" dirty="0" smtClean="0"/>
              <a:t> Module</a:t>
            </a:r>
            <a:endParaRPr lang="en-US" dirty="0"/>
          </a:p>
        </p:txBody>
      </p:sp>
      <p:sp>
        <p:nvSpPr>
          <p:cNvPr id="3" name="Text Placeholder 2"/>
          <p:cNvSpPr>
            <a:spLocks noGrp="1"/>
          </p:cNvSpPr>
          <p:nvPr>
            <p:ph type="body" idx="1"/>
          </p:nvPr>
        </p:nvSpPr>
        <p:spPr>
          <a:xfrm>
            <a:off x="1247887" y="2851355"/>
            <a:ext cx="7783834" cy="2821858"/>
          </a:xfrm>
          <a:prstGeom prst="rect">
            <a:avLst/>
          </a:prstGeom>
        </p:spPr>
        <p:txBody>
          <a:bodyPr vert="horz" lIns="91440" tIns="45720" rIns="91440" bIns="45720" rtlCol="0">
            <a:normAutofit/>
          </a:bodyPr>
          <a:lstStyle/>
          <a:p>
            <a:pPr lvl="1"/>
            <a:r>
              <a:rPr lang="en-US" dirty="0" smtClean="0"/>
              <a:t>What is HPV</a:t>
            </a:r>
          </a:p>
          <a:p>
            <a:pPr lvl="2"/>
            <a:r>
              <a:rPr lang="en-US" dirty="0" smtClean="0"/>
              <a:t>Importance of HPV testing in Patient care</a:t>
            </a:r>
          </a:p>
          <a:p>
            <a:pPr lvl="3"/>
            <a:r>
              <a:rPr lang="en-US" dirty="0" smtClean="0"/>
              <a:t>Methods of testing</a:t>
            </a:r>
          </a:p>
          <a:p>
            <a:pPr lvl="4"/>
            <a:r>
              <a:rPr lang="en-US" dirty="0" smtClean="0"/>
              <a:t>Instruments used for testing</a:t>
            </a:r>
          </a:p>
          <a:p>
            <a:pPr marL="25146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smtClean="0"/>
              <a:t>Focus on </a:t>
            </a:r>
            <a:r>
              <a:rPr lang="en-US" dirty="0" err="1" smtClean="0"/>
              <a:t>Cobas</a:t>
            </a:r>
            <a:r>
              <a:rPr lang="en-US" dirty="0" smtClean="0"/>
              <a:t> 4800/ </a:t>
            </a:r>
            <a:r>
              <a:rPr lang="en-US" dirty="0" err="1" smtClean="0"/>
              <a:t>SoftMolecular</a:t>
            </a:r>
            <a:endParaRPr lang="en-US" dirty="0" smtClean="0"/>
          </a:p>
          <a:p>
            <a:pPr marL="2971800" marR="0" lvl="6"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smtClean="0"/>
              <a:t>Report: Multiple options</a:t>
            </a:r>
          </a:p>
          <a:p>
            <a:pPr lvl="4"/>
            <a:endParaRPr lang="en-US" dirty="0" smtClean="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Lithos Pro Regular" panose="04020505030E02020A04" pitchFamily="82" charset="0"/>
              </a:defRPr>
            </a:lvl1pPr>
          </a:lstStyle>
          <a:p>
            <a:fld id="{9FCF57FE-4A0A-45ED-A208-44D2233080EE}" type="slidenum">
              <a:rPr lang="en-US" smtClean="0"/>
              <a:pPr/>
              <a:t>‹#›</a:t>
            </a:fld>
            <a:endParaRPr lang="en-US" dirty="0"/>
          </a:p>
        </p:txBody>
      </p:sp>
      <p:pic>
        <p:nvPicPr>
          <p:cNvPr id="7" name="Picture 6"/>
          <p:cNvPicPr>
            <a:picLocks noChangeAspect="1"/>
          </p:cNvPicPr>
          <p:nvPr userDrawn="1"/>
        </p:nvPicPr>
        <p:blipFill rotWithShape="1">
          <a:blip r:embed="rId14" cstate="print">
            <a:extLst>
              <a:ext uri="{28A0092B-C50C-407E-A947-70E740481C1C}">
                <a14:useLocalDpi xmlns:a14="http://schemas.microsoft.com/office/drawing/2010/main" val="0"/>
              </a:ext>
            </a:extLst>
          </a:blip>
          <a:srcRect r="51142"/>
          <a:stretch/>
        </p:blipFill>
        <p:spPr>
          <a:xfrm>
            <a:off x="-4485" y="0"/>
            <a:ext cx="1413737" cy="6858000"/>
          </a:xfrm>
          <a:prstGeom prst="rect">
            <a:avLst/>
          </a:prstGeom>
        </p:spPr>
      </p:pic>
    </p:spTree>
    <p:extLst>
      <p:ext uri="{BB962C8B-B14F-4D97-AF65-F5344CB8AC3E}">
        <p14:creationId xmlns:p14="http://schemas.microsoft.com/office/powerpoint/2010/main" val="942248660"/>
      </p:ext>
    </p:extLst>
  </p:cSld>
  <p:clrMap bg1="lt1" tx1="dk1" bg2="lt2" tx2="dk2" accent1="accent1" accent2="accent2" accent3="accent3" accent4="accent4" accent5="accent5" accent6="accent6" hlink="hlink" folHlink="folHlink"/>
  <p:sldLayoutIdLst>
    <p:sldLayoutId id="2147483661" r:id="rId1"/>
    <p:sldLayoutId id="2147483668" r:id="rId2"/>
    <p:sldLayoutId id="2147483669" r:id="rId3"/>
    <p:sldLayoutId id="2147483670" r:id="rId4"/>
    <p:sldLayoutId id="2147483664" r:id="rId5"/>
    <p:sldLayoutId id="2147483671" r:id="rId6"/>
    <p:sldLayoutId id="2147483672" r:id="rId7"/>
    <p:sldLayoutId id="2147483662" r:id="rId8"/>
    <p:sldLayoutId id="2147483663" r:id="rId9"/>
    <p:sldLayoutId id="2147483665" r:id="rId10"/>
    <p:sldLayoutId id="2147483666" r:id="rId11"/>
    <p:sldLayoutId id="2147483667" r:id="rId12"/>
  </p:sldLayoutIdLst>
  <p:txStyles>
    <p:titleStyle>
      <a:lvl1pPr algn="ctr" defTabSz="914400" rtl="0" eaLnBrk="1" latinLnBrk="0" hangingPunct="1">
        <a:lnSpc>
          <a:spcPct val="90000"/>
        </a:lnSpc>
        <a:spcBef>
          <a:spcPct val="0"/>
        </a:spcBef>
        <a:buNone/>
        <a:defRPr sz="4400" kern="1200" baseline="0">
          <a:solidFill>
            <a:schemeClr val="tx1"/>
          </a:solidFill>
          <a:latin typeface="Lithos Pro Regular" panose="04020505030E02020A04" pitchFamily="82" charset="0"/>
          <a:ea typeface="+mj-ea"/>
          <a:cs typeface="+mj-cs"/>
        </a:defRPr>
      </a:lvl1pPr>
    </p:titleStyle>
    <p:bodyStyle>
      <a:lvl1pPr marL="228600" indent="-228600" algn="l" defTabSz="914400" rtl="0" eaLnBrk="1" latinLnBrk="0" hangingPunct="1">
        <a:lnSpc>
          <a:spcPct val="90000"/>
        </a:lnSpc>
        <a:spcBef>
          <a:spcPts val="1000"/>
        </a:spcBef>
        <a:buFontTx/>
        <a:buBlip>
          <a:blip r:embed="rId15"/>
        </a:buBlip>
        <a:defRPr sz="2800" kern="1200">
          <a:solidFill>
            <a:schemeClr val="tx1"/>
          </a:solidFill>
          <a:latin typeface="Lithos Pro Regular" panose="04020505030E02020A04" pitchFamily="8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Lithos Pro Regular" panose="04020505030E02020A04" pitchFamily="8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Lithos Pro Regular" panose="04020505030E02020A04" pitchFamily="8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Lithos Pro Regular" panose="04020505030E02020A04" pitchFamily="82" charset="0"/>
          <a:ea typeface="+mn-ea"/>
          <a:cs typeface="+mn-cs"/>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baseline="0">
          <a:solidFill>
            <a:schemeClr val="tx1"/>
          </a:solidFill>
          <a:latin typeface="Lithos Pro Regular" panose="04020505030E02020A04" pitchFamily="8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Lithos Pro Regular"/>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Lithos Pro Regular"/>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hyperlink" Target="http://www.mlo-online.com/the-five-fda-approved-hpv-assays.php" TargetMode="External"/><Relationship Id="rId2" Type="http://schemas.openxmlformats.org/officeDocument/2006/relationships/hyperlink" Target="http://www.cdc.gov/cancer/hpv/index.htm" TargetMode="External"/><Relationship Id="rId1" Type="http://schemas.openxmlformats.org/officeDocument/2006/relationships/slideLayout" Target="../slideLayouts/slideLayout9.xml"/><Relationship Id="rId4" Type="http://schemas.openxmlformats.org/officeDocument/2006/relationships/hyperlink" Target="http://molecular.roche.com/instruments/Pages/cobas4800System.aspx"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s://www.google.com/url?sa=i&amp;rct=j&amp;q=&amp;esrc=s&amp;source=images&amp;cd=&amp;ved=0ahUKEwiG746MzPXLAhWKKyYKHXkfAWEQjRwIBw&amp;url=https://giftsandcollectiblesgalore.wordpress.com/2012/12/07/a-secret-list-for-the-hard-to-buy/question-mark-face/&amp;bvm=bv.118443451,d.eWE&amp;psig=AFQjCNG0JkB0AolYEfLRiGjB0K4SUpilHw&amp;ust=1459880200377733" TargetMode="Externa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8536" y="1735282"/>
            <a:ext cx="7772400" cy="1787236"/>
          </a:xfrm>
        </p:spPr>
        <p:txBody>
          <a:bodyPr>
            <a:normAutofit/>
          </a:bodyPr>
          <a:lstStyle/>
          <a:p>
            <a:r>
              <a:rPr lang="en-US" dirty="0" smtClean="0">
                <a:solidFill>
                  <a:schemeClr val="tx1"/>
                </a:solidFill>
              </a:rPr>
              <a:t>HPV in </a:t>
            </a:r>
            <a:r>
              <a:rPr lang="en-US" dirty="0" err="1" smtClean="0">
                <a:solidFill>
                  <a:schemeClr val="tx1"/>
                </a:solidFill>
              </a:rPr>
              <a:t>SoftMolecular</a:t>
            </a:r>
            <a:endParaRPr lang="en-US" dirty="0">
              <a:solidFill>
                <a:schemeClr val="tx1"/>
              </a:solidFill>
            </a:endParaRPr>
          </a:p>
        </p:txBody>
      </p:sp>
      <p:sp>
        <p:nvSpPr>
          <p:cNvPr id="3" name="Subtitle 2"/>
          <p:cNvSpPr>
            <a:spLocks noGrp="1"/>
          </p:cNvSpPr>
          <p:nvPr>
            <p:ph type="subTitle" idx="1"/>
          </p:nvPr>
        </p:nvSpPr>
        <p:spPr>
          <a:xfrm>
            <a:off x="1143000" y="3873910"/>
            <a:ext cx="6858000" cy="2298293"/>
          </a:xfrm>
        </p:spPr>
        <p:txBody>
          <a:bodyPr/>
          <a:lstStyle/>
          <a:p>
            <a:r>
              <a:rPr lang="en-US" dirty="0" smtClean="0">
                <a:solidFill>
                  <a:schemeClr val="tx1"/>
                </a:solidFill>
              </a:rPr>
              <a:t>Michelle Bent-Morgan</a:t>
            </a:r>
          </a:p>
          <a:p>
            <a:r>
              <a:rPr lang="en-US" dirty="0" smtClean="0">
                <a:solidFill>
                  <a:schemeClr val="tx1"/>
                </a:solidFill>
              </a:rPr>
              <a:t>Marcrese McDaniel</a:t>
            </a:r>
          </a:p>
          <a:p>
            <a:r>
              <a:rPr lang="en-US" dirty="0" smtClean="0">
                <a:solidFill>
                  <a:schemeClr val="tx1"/>
                </a:solidFill>
              </a:rPr>
              <a:t>Vitalii Stadnyk, PhD.</a:t>
            </a:r>
            <a:endParaRPr lang="en-US" dirty="0">
              <a:solidFill>
                <a:schemeClr val="tx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28" y="5238167"/>
            <a:ext cx="1839191" cy="1475509"/>
          </a:xfrm>
          <a:prstGeom prst="ellipse">
            <a:avLst/>
          </a:prstGeom>
          <a:ln>
            <a:noFill/>
          </a:ln>
          <a:effectLst>
            <a:softEdge rad="112500"/>
          </a:effec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2275" y="5238167"/>
            <a:ext cx="1998663" cy="147550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57911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718" y="2895600"/>
            <a:ext cx="7945079" cy="3962400"/>
          </a:xfrm>
        </p:spPr>
        <p:txBody>
          <a:bodyPr>
            <a:noAutofit/>
          </a:bodyPr>
          <a:lstStyle/>
          <a:p>
            <a:pPr algn="l"/>
            <a:r>
              <a:rPr lang="en-US" sz="2400" dirty="0" smtClean="0">
                <a:solidFill>
                  <a:schemeClr val="tx1"/>
                </a:solidFill>
              </a:rPr>
              <a:t>Nucleic acid (DNA) testing by PCR has become a standard, noninvasive method for determining the presence of a cervical HPV infection. Proper implementation of nucleic acid testing for HPV may </a:t>
            </a:r>
            <a:br>
              <a:rPr lang="en-US" sz="2400" dirty="0" smtClean="0">
                <a:solidFill>
                  <a:schemeClr val="tx1"/>
                </a:solidFill>
              </a:rPr>
            </a:br>
            <a:r>
              <a:rPr lang="en-US" sz="2400" dirty="0" smtClean="0">
                <a:solidFill>
                  <a:schemeClr val="tx1"/>
                </a:solidFill>
              </a:rPr>
              <a:t>     1) increase the sensitivity of cervical cancer screening programs by detecting high-risk lesions earlier in women 30 years and older with normal cytology and</a:t>
            </a:r>
            <a:br>
              <a:rPr lang="en-US" sz="2400" dirty="0" smtClean="0">
                <a:solidFill>
                  <a:schemeClr val="tx1"/>
                </a:solidFill>
              </a:rPr>
            </a:br>
            <a:r>
              <a:rPr lang="en-US" sz="2400" dirty="0" smtClean="0">
                <a:solidFill>
                  <a:schemeClr val="tx1"/>
                </a:solidFill>
              </a:rPr>
              <a:t>      2) reduce the need for unnecessary colposcopy and treatment in patients 21 and older with cytology results showing atypical squamous cells of undetermined significance (ASC-US).</a:t>
            </a:r>
            <a:br>
              <a:rPr lang="en-US" sz="2400" dirty="0" smtClean="0">
                <a:solidFill>
                  <a:schemeClr val="tx1"/>
                </a:solidFill>
              </a:rPr>
            </a:br>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203648" y="2872136"/>
            <a:ext cx="7783834" cy="3497490"/>
          </a:xfrm>
        </p:spPr>
        <p:txBody>
          <a:bodyPr>
            <a:normAutofit fontScale="62500" lnSpcReduction="20000"/>
          </a:bodyPr>
          <a:lstStyle/>
          <a:p>
            <a:pPr algn="just">
              <a:buFont typeface="Wingdings" panose="05000000000000000000" pitchFamily="2" charset="2"/>
              <a:buChar char="Ø"/>
            </a:pPr>
            <a:r>
              <a:rPr lang="en-US" dirty="0"/>
              <a:t>Nucleic acid (DNA) testing by PCR has become a standard, noninvasive method for determining the presence of a cervical HPV infection. Proper implementation of nucleic acid testing for HPV may </a:t>
            </a:r>
            <a:endParaRPr lang="en-US" dirty="0" smtClean="0"/>
          </a:p>
          <a:p>
            <a:pPr algn="just">
              <a:buFont typeface="Wingdings" panose="05000000000000000000" pitchFamily="2" charset="2"/>
              <a:buChar char="Ø"/>
            </a:pPr>
            <a:endParaRPr lang="en-US" dirty="0" smtClean="0"/>
          </a:p>
          <a:p>
            <a:pPr lvl="1" algn="just">
              <a:buFont typeface="Wingdings" panose="05000000000000000000" pitchFamily="2" charset="2"/>
              <a:buChar char="Ø"/>
            </a:pPr>
            <a:r>
              <a:rPr lang="en-US" sz="2900" dirty="0" smtClean="0"/>
              <a:t>increase </a:t>
            </a:r>
            <a:r>
              <a:rPr lang="en-US" sz="2900" dirty="0"/>
              <a:t>the sensitivity of cervical cancer screening programs by detecting high-risk lesions earlier in women 30 years and older with normal cytology </a:t>
            </a:r>
            <a:r>
              <a:rPr lang="en-US" sz="2900" dirty="0" smtClean="0"/>
              <a:t>and</a:t>
            </a:r>
          </a:p>
          <a:p>
            <a:pPr lvl="1" algn="just">
              <a:buFont typeface="Wingdings" panose="05000000000000000000" pitchFamily="2" charset="2"/>
              <a:buChar char="Ø"/>
            </a:pPr>
            <a:endParaRPr lang="en-US" dirty="0" smtClean="0"/>
          </a:p>
          <a:p>
            <a:pPr lvl="1">
              <a:buFont typeface="Wingdings" panose="05000000000000000000" pitchFamily="2" charset="2"/>
              <a:buChar char="Ø"/>
            </a:pPr>
            <a:r>
              <a:rPr lang="en-US" sz="2600" dirty="0" smtClean="0"/>
              <a:t>reduce </a:t>
            </a:r>
            <a:r>
              <a:rPr lang="en-US" sz="2600" dirty="0"/>
              <a:t>the need for unnecessary colposcopy and treatment in patients </a:t>
            </a:r>
            <a:r>
              <a:rPr lang="en-US" sz="2600" dirty="0" smtClean="0"/>
              <a:t>21 </a:t>
            </a:r>
            <a:r>
              <a:rPr lang="en-US" sz="2600" dirty="0"/>
              <a:t>and older with cytology results showing atypical squamous cells of </a:t>
            </a:r>
            <a:r>
              <a:rPr lang="en-US" sz="2600" dirty="0" smtClean="0"/>
              <a:t>undetermined significance </a:t>
            </a:r>
            <a:r>
              <a:rPr lang="en-US" sz="2600" dirty="0"/>
              <a:t>(ASC-US</a:t>
            </a:r>
            <a:r>
              <a:rPr lang="en-US" dirty="0"/>
              <a:t>).</a:t>
            </a:r>
            <a:br>
              <a:rPr lang="en-US" dirty="0"/>
            </a:br>
            <a:r>
              <a:rPr lang="en-US" dirty="0"/>
              <a:t/>
            </a:r>
            <a:br>
              <a:rPr lang="en-US" dirty="0"/>
            </a:br>
            <a:r>
              <a:rPr lang="en-US" dirty="0"/>
              <a:t>      </a:t>
            </a:r>
            <a:br>
              <a:rPr lang="en-US" dirty="0"/>
            </a:b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315559">
            <a:off x="6864802" y="5597574"/>
            <a:ext cx="2058570" cy="1084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4045" y="295425"/>
            <a:ext cx="5611406" cy="2249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7893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137935"/>
            <a:ext cx="7905750" cy="3215150"/>
          </a:xfrm>
        </p:spPr>
        <p:txBody>
          <a:bodyPr>
            <a:normAutofit fontScale="90000"/>
          </a:bodyPr>
          <a:lstStyle/>
          <a:p>
            <a:pPr algn="l"/>
            <a:r>
              <a:rPr lang="en-US" dirty="0" smtClean="0">
                <a:latin typeface="Lithos Pro Regular"/>
                <a:cs typeface="Arial" pitchFamily="34" charset="0"/>
              </a:rPr>
              <a:t/>
            </a:r>
            <a:br>
              <a:rPr lang="en-US" dirty="0" smtClean="0">
                <a:latin typeface="Lithos Pro Regular"/>
                <a:cs typeface="Arial" pitchFamily="34" charset="0"/>
              </a:rPr>
            </a:br>
            <a:r>
              <a:rPr lang="en-US" dirty="0" smtClean="0">
                <a:latin typeface="Lithos Pro Regular"/>
                <a:cs typeface="Arial" pitchFamily="34" charset="0"/>
              </a:rPr>
              <a:t/>
            </a:r>
            <a:br>
              <a:rPr lang="en-US" dirty="0" smtClean="0">
                <a:latin typeface="Lithos Pro Regular"/>
                <a:cs typeface="Arial" pitchFamily="34" charset="0"/>
              </a:rPr>
            </a:br>
            <a:r>
              <a:rPr lang="en-US" dirty="0" smtClean="0">
                <a:latin typeface="Lithos Pro Regular"/>
                <a:cs typeface="Arial" pitchFamily="34" charset="0"/>
              </a:rPr>
              <a:t/>
            </a:r>
            <a:br>
              <a:rPr lang="en-US" dirty="0" smtClean="0">
                <a:latin typeface="Lithos Pro Regular"/>
                <a:cs typeface="Arial" pitchFamily="34" charset="0"/>
              </a:rPr>
            </a:br>
            <a:r>
              <a:rPr lang="en-US" dirty="0" smtClean="0">
                <a:latin typeface="Lithos Pro Regular"/>
                <a:cs typeface="Arial" pitchFamily="34" charset="0"/>
              </a:rPr>
              <a:t/>
            </a:r>
            <a:br>
              <a:rPr lang="en-US" dirty="0" smtClean="0">
                <a:latin typeface="Lithos Pro Regular"/>
                <a:cs typeface="Arial" pitchFamily="34" charset="0"/>
              </a:rPr>
            </a:br>
            <a:r>
              <a:rPr lang="en-US" dirty="0" smtClean="0">
                <a:latin typeface="Lithos Pro Regular"/>
                <a:cs typeface="Arial" pitchFamily="34" charset="0"/>
              </a:rPr>
              <a:t/>
            </a:r>
            <a:br>
              <a:rPr lang="en-US" dirty="0" smtClean="0">
                <a:latin typeface="Lithos Pro Regular"/>
                <a:cs typeface="Arial" pitchFamily="34" charset="0"/>
              </a:rPr>
            </a:br>
            <a:r>
              <a:rPr lang="en-US" dirty="0" smtClean="0">
                <a:latin typeface="Lithos Pro Regular"/>
                <a:cs typeface="Arial" pitchFamily="34" charset="0"/>
              </a:rPr>
              <a:t/>
            </a:r>
            <a:br>
              <a:rPr lang="en-US" dirty="0" smtClean="0">
                <a:latin typeface="Lithos Pro Regular"/>
                <a:cs typeface="Arial" pitchFamily="34" charset="0"/>
              </a:rPr>
            </a:br>
            <a:r>
              <a:rPr lang="en-US" dirty="0" smtClean="0">
                <a:solidFill>
                  <a:schemeClr val="tx1"/>
                </a:solidFill>
                <a:latin typeface="Lithos Pro Regular"/>
                <a:cs typeface="Arial" pitchFamily="34" charset="0"/>
              </a:rPr>
              <a:t>Setting up HPV in </a:t>
            </a:r>
            <a:r>
              <a:rPr lang="en-US" dirty="0" err="1" smtClean="0">
                <a:solidFill>
                  <a:schemeClr val="tx1"/>
                </a:solidFill>
                <a:latin typeface="Lithos Pro Regular"/>
                <a:cs typeface="Arial" pitchFamily="34" charset="0"/>
              </a:rPr>
              <a:t>SoftMolecular</a:t>
            </a:r>
            <a:r>
              <a:rPr lang="en-US" dirty="0" smtClean="0">
                <a:solidFill>
                  <a:schemeClr val="tx1"/>
                </a:solidFill>
                <a:latin typeface="Lithos Pro Regular"/>
                <a:cs typeface="Arial" pitchFamily="34" charset="0"/>
              </a:rPr>
              <a:t/>
            </a:r>
            <a:br>
              <a:rPr lang="en-US" dirty="0" smtClean="0">
                <a:solidFill>
                  <a:schemeClr val="tx1"/>
                </a:solidFill>
                <a:latin typeface="Lithos Pro Regular"/>
                <a:cs typeface="Arial" pitchFamily="34" charset="0"/>
              </a:rPr>
            </a:br>
            <a:r>
              <a:rPr lang="en-US" sz="2700" dirty="0" smtClean="0">
                <a:solidFill>
                  <a:schemeClr val="tx1"/>
                </a:solidFill>
                <a:latin typeface="Arial" pitchFamily="34" charset="0"/>
                <a:cs typeface="Arial" pitchFamily="34" charset="0"/>
              </a:rPr>
              <a:t/>
            </a:r>
            <a:br>
              <a:rPr lang="en-US" sz="2700" dirty="0" smtClean="0">
                <a:solidFill>
                  <a:schemeClr val="tx1"/>
                </a:solidFill>
                <a:latin typeface="Arial" pitchFamily="34" charset="0"/>
                <a:cs typeface="Arial" pitchFamily="34" charset="0"/>
              </a:rPr>
            </a:br>
            <a:r>
              <a:rPr lang="en-US" sz="3100" dirty="0" smtClean="0">
                <a:solidFill>
                  <a:schemeClr val="tx1"/>
                </a:solidFill>
                <a:latin typeface="Lithos Pro Regular"/>
                <a:cs typeface="Arial" pitchFamily="34" charset="0"/>
              </a:rPr>
              <a:t>1.	Need action to create protocol</a:t>
            </a:r>
            <a:br>
              <a:rPr lang="en-US" sz="3100" dirty="0" smtClean="0">
                <a:solidFill>
                  <a:schemeClr val="tx1"/>
                </a:solidFill>
                <a:latin typeface="Lithos Pro Regular"/>
                <a:cs typeface="Arial" pitchFamily="34" charset="0"/>
              </a:rPr>
            </a:br>
            <a:r>
              <a:rPr lang="en-US" sz="3100" dirty="0" smtClean="0">
                <a:solidFill>
                  <a:schemeClr val="tx1"/>
                </a:solidFill>
                <a:latin typeface="Lithos Pro Regular"/>
                <a:cs typeface="Arial" pitchFamily="34" charset="0"/>
              </a:rPr>
              <a:t>2.	Create protocol</a:t>
            </a:r>
            <a:br>
              <a:rPr lang="en-US" sz="3100" dirty="0" smtClean="0">
                <a:solidFill>
                  <a:schemeClr val="tx1"/>
                </a:solidFill>
                <a:latin typeface="Lithos Pro Regular"/>
                <a:cs typeface="Arial" pitchFamily="34" charset="0"/>
              </a:rPr>
            </a:br>
            <a:r>
              <a:rPr lang="en-US" sz="3100" dirty="0" smtClean="0">
                <a:solidFill>
                  <a:schemeClr val="tx1"/>
                </a:solidFill>
                <a:latin typeface="Lithos Pro Regular"/>
                <a:cs typeface="Arial" pitchFamily="34" charset="0"/>
              </a:rPr>
              <a:t>3.	Create report template</a:t>
            </a:r>
            <a:br>
              <a:rPr lang="en-US" sz="3100" dirty="0" smtClean="0">
                <a:solidFill>
                  <a:schemeClr val="tx1"/>
                </a:solidFill>
                <a:latin typeface="Lithos Pro Regular"/>
                <a:cs typeface="Arial" pitchFamily="34" charset="0"/>
              </a:rPr>
            </a:br>
            <a:r>
              <a:rPr lang="en-US" sz="3100" dirty="0" smtClean="0">
                <a:solidFill>
                  <a:schemeClr val="tx1"/>
                </a:solidFill>
                <a:latin typeface="Lithos Pro Regular"/>
                <a:cs typeface="Arial" pitchFamily="34" charset="0"/>
              </a:rPr>
              <a:t>4.	Create test</a:t>
            </a:r>
            <a:br>
              <a:rPr lang="en-US" sz="3100" dirty="0" smtClean="0">
                <a:solidFill>
                  <a:schemeClr val="tx1"/>
                </a:solidFill>
                <a:latin typeface="Lithos Pro Regular"/>
                <a:cs typeface="Arial" pitchFamily="34" charset="0"/>
              </a:rPr>
            </a:br>
            <a:r>
              <a:rPr lang="en-US" sz="3100" dirty="0" smtClean="0">
                <a:solidFill>
                  <a:schemeClr val="tx1"/>
                </a:solidFill>
                <a:latin typeface="Lithos Pro Regular"/>
                <a:cs typeface="Arial" pitchFamily="34" charset="0"/>
              </a:rPr>
              <a:t>5.	Create </a:t>
            </a:r>
            <a:r>
              <a:rPr lang="en-US" sz="3100" dirty="0" err="1" smtClean="0">
                <a:solidFill>
                  <a:schemeClr val="tx1"/>
                </a:solidFill>
                <a:latin typeface="Lithos Pro Regular"/>
                <a:cs typeface="Arial" pitchFamily="34" charset="0"/>
              </a:rPr>
              <a:t>tasklist</a:t>
            </a:r>
            <a:r>
              <a:rPr lang="en-US" sz="3100" dirty="0" smtClean="0">
                <a:solidFill>
                  <a:schemeClr val="tx1"/>
                </a:solidFill>
                <a:latin typeface="Lithos Pro Regular"/>
                <a:cs typeface="Arial" pitchFamily="34" charset="0"/>
              </a:rPr>
              <a:t/>
            </a:r>
            <a:br>
              <a:rPr lang="en-US" sz="3100" dirty="0" smtClean="0">
                <a:solidFill>
                  <a:schemeClr val="tx1"/>
                </a:solidFill>
                <a:latin typeface="Lithos Pro Regular"/>
                <a:cs typeface="Arial" pitchFamily="34" charset="0"/>
              </a:rPr>
            </a:br>
            <a:endParaRPr lang="en-US" dirty="0">
              <a:solidFill>
                <a:schemeClr val="tx1"/>
              </a:solidFill>
              <a:latin typeface="Lithos Pro Regular"/>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462" y="2973391"/>
            <a:ext cx="7886700" cy="511277"/>
          </a:xfrm>
        </p:spPr>
        <p:txBody>
          <a:bodyPr>
            <a:normAutofit fontScale="90000"/>
          </a:bodyPr>
          <a:lstStyle/>
          <a:p>
            <a:pPr lvl="0"/>
            <a:r>
              <a:rPr lang="en-US" sz="4000" dirty="0" smtClean="0">
                <a:solidFill>
                  <a:schemeClr val="tx1"/>
                </a:solidFill>
                <a:latin typeface="Lithos Pro Regular"/>
              </a:rPr>
              <a:t>We need an Aliquot action in our protocol</a:t>
            </a:r>
            <a:r>
              <a:rPr lang="en-US" dirty="0" smtClean="0">
                <a:solidFill>
                  <a:schemeClr val="tx1"/>
                </a:solidFill>
              </a:rPr>
              <a:t/>
            </a:r>
            <a:br>
              <a:rPr lang="en-US" dirty="0" smtClean="0">
                <a:solidFill>
                  <a:schemeClr val="tx1"/>
                </a:solidFill>
              </a:rPr>
            </a:br>
            <a:endParaRPr lang="en-US" dirty="0">
              <a:solidFill>
                <a:schemeClr val="tx1"/>
              </a:solidFill>
            </a:endParaRPr>
          </a:p>
        </p:txBody>
      </p:sp>
      <p:pic>
        <p:nvPicPr>
          <p:cNvPr id="3" name="Picture 2"/>
          <p:cNvPicPr/>
          <p:nvPr/>
        </p:nvPicPr>
        <p:blipFill>
          <a:blip r:embed="rId2" cstate="print"/>
          <a:srcRect/>
          <a:stretch>
            <a:fillRect/>
          </a:stretch>
        </p:blipFill>
        <p:spPr bwMode="auto">
          <a:xfrm>
            <a:off x="1509251" y="2812026"/>
            <a:ext cx="6499123" cy="38555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cstate="print"/>
          <a:srcRect/>
          <a:stretch>
            <a:fillRect/>
          </a:stretch>
        </p:blipFill>
        <p:spPr bwMode="auto">
          <a:xfrm>
            <a:off x="1396182" y="2163097"/>
            <a:ext cx="6361470" cy="39230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900" b="0" i="0" u="none" strike="noStrike" cap="none" normalizeH="0" baseline="0" smtClean="0">
                <a:ln>
                  <a:noFill/>
                </a:ln>
                <a:solidFill>
                  <a:srgbClr val="333333"/>
                </a:solidFill>
                <a:effectLst/>
                <a:latin typeface="Helvetica"/>
                <a:ea typeface="Times New Roman" pitchFamily="18" charset="0"/>
                <a:cs typeface="Times New Roman" pitchFamily="18" charset="0"/>
              </a:rPr>
              <a:t>Protocol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6" name="Picture 5"/>
          <p:cNvPicPr/>
          <p:nvPr/>
        </p:nvPicPr>
        <p:blipFill>
          <a:blip r:embed="rId2" cstate="print"/>
          <a:srcRect/>
          <a:stretch>
            <a:fillRect/>
          </a:stretch>
        </p:blipFill>
        <p:spPr bwMode="auto">
          <a:xfrm>
            <a:off x="1465006" y="2754090"/>
            <a:ext cx="6213987" cy="3394543"/>
          </a:xfrm>
          <a:prstGeom prst="rect">
            <a:avLst/>
          </a:prstGeom>
          <a:noFill/>
          <a:ln w="9525">
            <a:noFill/>
            <a:miter lim="800000"/>
            <a:headEnd/>
            <a:tailEnd/>
          </a:ln>
        </p:spPr>
      </p:pic>
      <p:sp>
        <p:nvSpPr>
          <p:cNvPr id="7" name="Rectangle 6"/>
          <p:cNvSpPr/>
          <p:nvPr/>
        </p:nvSpPr>
        <p:spPr>
          <a:xfrm>
            <a:off x="2133599" y="1858296"/>
            <a:ext cx="5348749" cy="490904"/>
          </a:xfrm>
          <a:prstGeom prst="rect">
            <a:avLst/>
          </a:prstGeom>
        </p:spPr>
        <p:txBody>
          <a:bodyPr wrap="square">
            <a:spAutoFit/>
          </a:bodyPr>
          <a:lstStyle/>
          <a:p>
            <a:pPr lvl="0" algn="ctr">
              <a:lnSpc>
                <a:spcPct val="90000"/>
              </a:lnSpc>
              <a:spcBef>
                <a:spcPct val="0"/>
              </a:spcBef>
              <a:defRPr/>
            </a:pPr>
            <a:r>
              <a:rPr lang="en-US" sz="2800" dirty="0" smtClean="0">
                <a:effectLst>
                  <a:outerShdw blurRad="38100" dist="38100" dir="2700000" algn="tl">
                    <a:srgbClr val="000000">
                      <a:alpha val="43137"/>
                    </a:srgbClr>
                  </a:outerShdw>
                </a:effectLst>
                <a:latin typeface="Lithos Pro Regular" panose="04020505030E02020A04" pitchFamily="82" charset="0"/>
              </a:rPr>
              <a:t>Creation of Specimen Protocol</a:t>
            </a:r>
            <a:endParaRPr lang="en-US" sz="2800" dirty="0">
              <a:effectLst>
                <a:outerShdw blurRad="38100" dist="38100" dir="2700000" algn="tl">
                  <a:srgbClr val="000000">
                    <a:alpha val="43137"/>
                  </a:srgbClr>
                </a:outerShdw>
              </a:effectLst>
              <a:latin typeface="Lithos Pro Regular" panose="04020505030E02020A04" pitchFamily="82"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cstate="print"/>
          <a:srcRect/>
          <a:stretch>
            <a:fillRect/>
          </a:stretch>
        </p:blipFill>
        <p:spPr bwMode="auto">
          <a:xfrm>
            <a:off x="904568" y="2348373"/>
            <a:ext cx="6931741" cy="38754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cstate="print"/>
          <a:srcRect/>
          <a:stretch>
            <a:fillRect/>
          </a:stretch>
        </p:blipFill>
        <p:spPr bwMode="auto">
          <a:xfrm>
            <a:off x="1061884" y="2254383"/>
            <a:ext cx="7079226" cy="39694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solidFill>
                  <a:schemeClr val="tx1"/>
                </a:solidFill>
              </a:rPr>
              <a:t>Create report template</a:t>
            </a:r>
            <a:br>
              <a:rPr lang="en-US" dirty="0" smtClean="0">
                <a:solidFill>
                  <a:schemeClr val="tx1"/>
                </a:solidFill>
              </a:rPr>
            </a:br>
            <a:r>
              <a:rPr lang="en-US" dirty="0" smtClean="0">
                <a:solidFill>
                  <a:schemeClr val="tx1"/>
                </a:solidFill>
              </a:rPr>
              <a:t>Create test.</a:t>
            </a:r>
            <a:br>
              <a:rPr lang="en-US" dirty="0" smtClean="0">
                <a:solidFill>
                  <a:schemeClr val="tx1"/>
                </a:solidFill>
              </a:rPr>
            </a:br>
            <a:endParaRPr lang="en-US" dirty="0">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740310"/>
            <a:ext cx="7886700" cy="648929"/>
          </a:xfrm>
        </p:spPr>
        <p:txBody>
          <a:bodyPr>
            <a:normAutofit/>
          </a:bodyPr>
          <a:lstStyle/>
          <a:p>
            <a:r>
              <a:rPr lang="en-US" sz="3200" dirty="0" smtClean="0">
                <a:solidFill>
                  <a:schemeClr val="tx1"/>
                </a:solidFill>
              </a:rPr>
              <a:t>Test Specific Report Template</a:t>
            </a:r>
            <a:endParaRPr lang="en-US" sz="3200" dirty="0">
              <a:solidFill>
                <a:schemeClr val="tx1"/>
              </a:solidFill>
            </a:endParaRPr>
          </a:p>
        </p:txBody>
      </p:sp>
      <p:pic>
        <p:nvPicPr>
          <p:cNvPr id="3" name="Picture 2"/>
          <p:cNvPicPr/>
          <p:nvPr/>
        </p:nvPicPr>
        <p:blipFill>
          <a:blip r:embed="rId2" cstate="print"/>
          <a:srcRect/>
          <a:stretch>
            <a:fillRect/>
          </a:stretch>
        </p:blipFill>
        <p:spPr bwMode="auto">
          <a:xfrm>
            <a:off x="727587" y="2723535"/>
            <a:ext cx="7669161" cy="40023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785" y="286764"/>
            <a:ext cx="7822154" cy="1325563"/>
          </a:xfrm>
        </p:spPr>
        <p:txBody>
          <a:bodyPr/>
          <a:lstStyle/>
          <a:p>
            <a:r>
              <a:rPr lang="en-US" u="sng" dirty="0" smtClean="0"/>
              <a:t>Outline</a:t>
            </a:r>
            <a:endParaRPr lang="en-US" u="sng" dirty="0"/>
          </a:p>
        </p:txBody>
      </p:sp>
      <p:sp>
        <p:nvSpPr>
          <p:cNvPr id="5" name="Rectangle 4"/>
          <p:cNvSpPr/>
          <p:nvPr/>
        </p:nvSpPr>
        <p:spPr>
          <a:xfrm>
            <a:off x="1651820" y="1907457"/>
            <a:ext cx="7138220" cy="3416320"/>
          </a:xfrm>
          <a:prstGeom prst="rect">
            <a:avLst/>
          </a:prstGeom>
        </p:spPr>
        <p:txBody>
          <a:bodyPr wrap="square">
            <a:spAutoFit/>
          </a:bodyPr>
          <a:lstStyle/>
          <a:p>
            <a:pPr marL="342900" lvl="0" indent="-342900">
              <a:lnSpc>
                <a:spcPct val="150000"/>
              </a:lnSpc>
              <a:buFont typeface="Wingdings" panose="05000000000000000000" pitchFamily="2" charset="2"/>
              <a:buChar char="Ø"/>
            </a:pPr>
            <a:r>
              <a:rPr lang="en-US" sz="2400" dirty="0" smtClean="0">
                <a:latin typeface="Lithos Pro Regular"/>
                <a:cs typeface="Arial" pitchFamily="34" charset="0"/>
              </a:rPr>
              <a:t>What is HPV?</a:t>
            </a:r>
          </a:p>
          <a:p>
            <a:pPr marL="800100" lvl="1" indent="-342900">
              <a:lnSpc>
                <a:spcPct val="150000"/>
              </a:lnSpc>
              <a:buFont typeface="Wingdings" panose="05000000000000000000" pitchFamily="2" charset="2"/>
              <a:buChar char="Ø"/>
            </a:pPr>
            <a:r>
              <a:rPr lang="en-US" sz="2400" dirty="0" smtClean="0">
                <a:latin typeface="Lithos Pro Regular"/>
                <a:cs typeface="Arial" pitchFamily="34" charset="0"/>
              </a:rPr>
              <a:t>Importance of testing</a:t>
            </a:r>
          </a:p>
          <a:p>
            <a:pPr marL="1257300" lvl="2" indent="-342900">
              <a:lnSpc>
                <a:spcPct val="150000"/>
              </a:lnSpc>
              <a:buFont typeface="Wingdings" panose="05000000000000000000" pitchFamily="2" charset="2"/>
              <a:buChar char="Ø"/>
            </a:pPr>
            <a:r>
              <a:rPr lang="en-US" sz="2400" dirty="0" smtClean="0">
                <a:latin typeface="Lithos Pro Regular"/>
                <a:cs typeface="Arial" pitchFamily="34" charset="0"/>
              </a:rPr>
              <a:t>FDA approved platforms</a:t>
            </a:r>
          </a:p>
          <a:p>
            <a:pPr marL="1714500" lvl="3" indent="-342900">
              <a:lnSpc>
                <a:spcPct val="150000"/>
              </a:lnSpc>
              <a:buFont typeface="Wingdings" panose="05000000000000000000" pitchFamily="2" charset="2"/>
              <a:buChar char="Ø"/>
            </a:pPr>
            <a:r>
              <a:rPr lang="en-US" sz="2400" dirty="0" smtClean="0">
                <a:latin typeface="Lithos Pro Regular"/>
                <a:cs typeface="Arial" pitchFamily="34" charset="0"/>
              </a:rPr>
              <a:t>Configuration in </a:t>
            </a:r>
            <a:r>
              <a:rPr lang="en-US" sz="2400" dirty="0" err="1" smtClean="0">
                <a:latin typeface="Lithos Pro Regular"/>
                <a:cs typeface="Arial" pitchFamily="34" charset="0"/>
              </a:rPr>
              <a:t>SoftMolecular</a:t>
            </a:r>
            <a:endParaRPr lang="en-US" sz="2400" dirty="0" smtClean="0">
              <a:latin typeface="Lithos Pro Regular"/>
              <a:cs typeface="Arial" pitchFamily="34" charset="0"/>
            </a:endParaRPr>
          </a:p>
          <a:p>
            <a:pPr marL="2171700" lvl="4" indent="-342900">
              <a:lnSpc>
                <a:spcPct val="150000"/>
              </a:lnSpc>
              <a:buFont typeface="Wingdings" panose="05000000000000000000" pitchFamily="2" charset="2"/>
              <a:buChar char="Ø"/>
            </a:pPr>
            <a:r>
              <a:rPr lang="en-US" sz="2400" dirty="0" smtClean="0">
                <a:latin typeface="Lithos Pro Regular"/>
                <a:cs typeface="Arial" pitchFamily="34" charset="0"/>
              </a:rPr>
              <a:t>Process and Reporting in  </a:t>
            </a:r>
            <a:r>
              <a:rPr lang="en-US" sz="2400" dirty="0" err="1" smtClean="0">
                <a:latin typeface="Lithos Pro Regular"/>
                <a:cs typeface="Arial" pitchFamily="34" charset="0"/>
              </a:rPr>
              <a:t>SoftMolecular</a:t>
            </a:r>
            <a:endParaRPr lang="en-US" sz="2400" dirty="0">
              <a:latin typeface="Lithos Pro Regular"/>
              <a:cs typeface="Arial" pitchFamily="34" charset="0"/>
            </a:endParaRPr>
          </a:p>
        </p:txBody>
      </p:sp>
    </p:spTree>
    <p:extLst>
      <p:ext uri="{BB962C8B-B14F-4D97-AF65-F5344CB8AC3E}">
        <p14:creationId xmlns:p14="http://schemas.microsoft.com/office/powerpoint/2010/main" val="14564672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p:cNvPicPr/>
          <p:nvPr/>
        </p:nvPicPr>
        <p:blipFill>
          <a:blip r:embed="rId2" cstate="print"/>
          <a:srcRect/>
          <a:stretch>
            <a:fillRect/>
          </a:stretch>
        </p:blipFill>
        <p:spPr bwMode="auto">
          <a:xfrm>
            <a:off x="560439" y="2497394"/>
            <a:ext cx="8023122" cy="4178709"/>
          </a:xfrm>
          <a:prstGeom prst="rect">
            <a:avLst/>
          </a:prstGeom>
          <a:noFill/>
          <a:ln w="9525">
            <a:noFill/>
            <a:miter lim="800000"/>
            <a:headEnd/>
            <a:tailEnd/>
          </a:ln>
        </p:spPr>
      </p:pic>
      <p:sp>
        <p:nvSpPr>
          <p:cNvPr id="6" name="Title 1"/>
          <p:cNvSpPr txBox="1">
            <a:spLocks/>
          </p:cNvSpPr>
          <p:nvPr/>
        </p:nvSpPr>
        <p:spPr>
          <a:xfrm>
            <a:off x="628650" y="1710813"/>
            <a:ext cx="7886700" cy="521110"/>
          </a:xfrm>
          <a:prstGeom prst="rect">
            <a:avLst/>
          </a:prstGeom>
        </p:spPr>
        <p:txBody>
          <a:bodyPr vert="horz" lIns="91440" tIns="45720" rIns="91440" bIns="45720" rtlCol="0" anchor="b">
            <a:normAutofit fontScale="52500" lnSpcReduction="20000"/>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smtClean="0">
                <a:ln>
                  <a:noFill/>
                </a:ln>
                <a:effectLst>
                  <a:outerShdw blurRad="38100" dist="38100" dir="2700000" algn="tl">
                    <a:srgbClr val="000000">
                      <a:alpha val="43137"/>
                    </a:srgbClr>
                  </a:outerShdw>
                </a:effectLst>
                <a:uLnTx/>
                <a:uFillTx/>
                <a:latin typeface="Lithos Pro Regular" panose="04020505030E02020A04" pitchFamily="82" charset="0"/>
                <a:ea typeface="+mj-ea"/>
                <a:cs typeface="+mj-cs"/>
              </a:rPr>
              <a:t>An integrated report Template</a:t>
            </a:r>
            <a:endParaRPr kumimoji="0" lang="en-US" sz="6000" b="0" i="0" u="none" strike="noStrike" kern="1200" cap="none" spc="0" normalizeH="0" baseline="0" noProof="0" dirty="0">
              <a:ln>
                <a:noFill/>
              </a:ln>
              <a:effectLst>
                <a:outerShdw blurRad="38100" dist="38100" dir="2700000" algn="tl">
                  <a:srgbClr val="000000">
                    <a:alpha val="43137"/>
                  </a:srgbClr>
                </a:outerShdw>
              </a:effectLst>
              <a:uLnTx/>
              <a:uFillTx/>
              <a:latin typeface="Lithos Pro Regular" panose="04020505030E02020A04" pitchFamily="82" charset="0"/>
              <a:ea typeface="+mj-ea"/>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p:cNvPicPr/>
          <p:nvPr/>
        </p:nvPicPr>
        <p:blipFill>
          <a:blip r:embed="rId2" cstate="print"/>
          <a:srcRect/>
          <a:stretch>
            <a:fillRect/>
          </a:stretch>
        </p:blipFill>
        <p:spPr bwMode="auto">
          <a:xfrm>
            <a:off x="698089" y="2300747"/>
            <a:ext cx="7393858" cy="4129550"/>
          </a:xfrm>
          <a:prstGeom prst="rect">
            <a:avLst/>
          </a:prstGeom>
          <a:noFill/>
          <a:ln w="9525">
            <a:noFill/>
            <a:miter lim="800000"/>
            <a:headEnd/>
            <a:tailEnd/>
          </a:ln>
        </p:spPr>
      </p:pic>
      <p:sp>
        <p:nvSpPr>
          <p:cNvPr id="4" name="Rectangle 3"/>
          <p:cNvSpPr/>
          <p:nvPr/>
        </p:nvSpPr>
        <p:spPr>
          <a:xfrm>
            <a:off x="1651819" y="1730476"/>
            <a:ext cx="4886633" cy="661720"/>
          </a:xfrm>
          <a:prstGeom prst="rect">
            <a:avLst/>
          </a:prstGeom>
        </p:spPr>
        <p:txBody>
          <a:bodyPr wrap="square">
            <a:spAutoFit/>
          </a:bodyPr>
          <a:lstStyle/>
          <a:p>
            <a:pPr lvl="0" algn="ctr">
              <a:lnSpc>
                <a:spcPct val="90000"/>
              </a:lnSpc>
              <a:spcBef>
                <a:spcPct val="0"/>
              </a:spcBef>
              <a:defRPr/>
            </a:pPr>
            <a:r>
              <a:rPr lang="en-US" sz="4000" dirty="0" smtClean="0">
                <a:effectLst>
                  <a:outerShdw blurRad="38100" dist="38100" dir="2700000" algn="tl">
                    <a:srgbClr val="000000">
                      <a:alpha val="43137"/>
                    </a:srgbClr>
                  </a:outerShdw>
                </a:effectLst>
                <a:latin typeface="Lithos Pro Regular" panose="04020505030E02020A04" pitchFamily="82" charset="0"/>
              </a:rPr>
              <a:t>Test Definition </a:t>
            </a:r>
            <a:endParaRPr lang="en-US" sz="4000" dirty="0">
              <a:effectLst>
                <a:outerShdw blurRad="38100" dist="38100" dir="2700000" algn="tl">
                  <a:srgbClr val="000000">
                    <a:alpha val="43137"/>
                  </a:srgbClr>
                </a:outerShdw>
              </a:effectLst>
              <a:latin typeface="Lithos Pro Regular" panose="04020505030E02020A04" pitchFamily="82"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cstate="print"/>
          <a:srcRect/>
          <a:stretch>
            <a:fillRect/>
          </a:stretch>
        </p:blipFill>
        <p:spPr bwMode="auto">
          <a:xfrm>
            <a:off x="1258528" y="2556387"/>
            <a:ext cx="6617111" cy="3746090"/>
          </a:xfrm>
          <a:prstGeom prst="rect">
            <a:avLst/>
          </a:prstGeom>
          <a:noFill/>
          <a:ln w="9525">
            <a:noFill/>
            <a:miter lim="800000"/>
            <a:headEnd/>
            <a:tailEnd/>
          </a:ln>
        </p:spPr>
      </p:pic>
      <p:sp>
        <p:nvSpPr>
          <p:cNvPr id="4" name="Rectangle 3"/>
          <p:cNvSpPr/>
          <p:nvPr/>
        </p:nvSpPr>
        <p:spPr>
          <a:xfrm>
            <a:off x="1258529" y="1818966"/>
            <a:ext cx="5083278" cy="433965"/>
          </a:xfrm>
          <a:prstGeom prst="rect">
            <a:avLst/>
          </a:prstGeom>
        </p:spPr>
        <p:txBody>
          <a:bodyPr wrap="square">
            <a:spAutoFit/>
          </a:bodyPr>
          <a:lstStyle/>
          <a:p>
            <a:pPr lvl="0" algn="ctr">
              <a:lnSpc>
                <a:spcPct val="90000"/>
              </a:lnSpc>
              <a:spcBef>
                <a:spcPct val="0"/>
              </a:spcBef>
              <a:defRPr/>
            </a:pPr>
            <a:r>
              <a:rPr lang="en-US" sz="2400" dirty="0" smtClean="0">
                <a:effectLst>
                  <a:outerShdw blurRad="38100" dist="38100" dir="2700000" algn="tl">
                    <a:srgbClr val="000000">
                      <a:alpha val="43137"/>
                    </a:srgbClr>
                  </a:outerShdw>
                </a:effectLst>
                <a:latin typeface="Lithos Pro Regular" panose="04020505030E02020A04" pitchFamily="82" charset="0"/>
              </a:rPr>
              <a:t>Actions to perform on test</a:t>
            </a:r>
            <a:endParaRPr lang="en-US" sz="2400" dirty="0">
              <a:effectLst>
                <a:outerShdw blurRad="38100" dist="38100" dir="2700000" algn="tl">
                  <a:srgbClr val="000000">
                    <a:alpha val="43137"/>
                  </a:srgbClr>
                </a:outerShdw>
              </a:effectLst>
              <a:latin typeface="Lithos Pro Regular" panose="04020505030E02020A04" pitchFamily="82"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cstate="print"/>
          <a:srcRect/>
          <a:stretch>
            <a:fillRect/>
          </a:stretch>
        </p:blipFill>
        <p:spPr bwMode="auto">
          <a:xfrm>
            <a:off x="570270" y="2831690"/>
            <a:ext cx="7973961" cy="3421625"/>
          </a:xfrm>
          <a:prstGeom prst="rect">
            <a:avLst/>
          </a:prstGeom>
          <a:noFill/>
          <a:ln w="9525">
            <a:noFill/>
            <a:miter lim="800000"/>
            <a:headEnd/>
            <a:tailEnd/>
          </a:ln>
        </p:spPr>
      </p:pic>
      <p:sp>
        <p:nvSpPr>
          <p:cNvPr id="4" name="Rectangle 3"/>
          <p:cNvSpPr/>
          <p:nvPr/>
        </p:nvSpPr>
        <p:spPr>
          <a:xfrm>
            <a:off x="570270" y="2182761"/>
            <a:ext cx="5840362" cy="433965"/>
          </a:xfrm>
          <a:prstGeom prst="rect">
            <a:avLst/>
          </a:prstGeom>
        </p:spPr>
        <p:txBody>
          <a:bodyPr wrap="square">
            <a:spAutoFit/>
          </a:bodyPr>
          <a:lstStyle/>
          <a:p>
            <a:pPr lvl="0" algn="ctr">
              <a:lnSpc>
                <a:spcPct val="90000"/>
              </a:lnSpc>
              <a:spcBef>
                <a:spcPct val="0"/>
              </a:spcBef>
              <a:defRPr/>
            </a:pPr>
            <a:r>
              <a:rPr lang="en-US" sz="2400" dirty="0" smtClean="0">
                <a:effectLst>
                  <a:outerShdw blurRad="38100" dist="38100" dir="2700000" algn="tl">
                    <a:srgbClr val="000000">
                      <a:alpha val="43137"/>
                    </a:srgbClr>
                  </a:outerShdw>
                </a:effectLst>
                <a:latin typeface="Lithos Pro Regular" panose="04020505030E02020A04" pitchFamily="82" charset="0"/>
              </a:rPr>
              <a:t>List of acceptable specimens</a:t>
            </a:r>
            <a:endParaRPr lang="en-US" sz="2400" dirty="0">
              <a:effectLst>
                <a:outerShdw blurRad="38100" dist="38100" dir="2700000" algn="tl">
                  <a:srgbClr val="000000">
                    <a:alpha val="43137"/>
                  </a:srgbClr>
                </a:outerShdw>
              </a:effectLst>
              <a:latin typeface="Lithos Pro Regular" panose="04020505030E02020A04" pitchFamily="82"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p:cNvPicPr/>
          <p:nvPr/>
        </p:nvPicPr>
        <p:blipFill>
          <a:blip r:embed="rId2" cstate="print"/>
          <a:srcRect/>
          <a:stretch>
            <a:fillRect/>
          </a:stretch>
        </p:blipFill>
        <p:spPr bwMode="auto">
          <a:xfrm>
            <a:off x="589936" y="2785418"/>
            <a:ext cx="7875639" cy="3932903"/>
          </a:xfrm>
          <a:prstGeom prst="rect">
            <a:avLst/>
          </a:prstGeom>
          <a:noFill/>
          <a:ln w="9525">
            <a:noFill/>
            <a:miter lim="800000"/>
            <a:headEnd/>
            <a:tailEnd/>
          </a:ln>
        </p:spPr>
      </p:pic>
      <p:sp>
        <p:nvSpPr>
          <p:cNvPr id="4" name="Rectangle 3"/>
          <p:cNvSpPr/>
          <p:nvPr/>
        </p:nvSpPr>
        <p:spPr>
          <a:xfrm>
            <a:off x="589937" y="1917290"/>
            <a:ext cx="5456902" cy="433965"/>
          </a:xfrm>
          <a:prstGeom prst="rect">
            <a:avLst/>
          </a:prstGeom>
        </p:spPr>
        <p:txBody>
          <a:bodyPr wrap="square">
            <a:spAutoFit/>
          </a:bodyPr>
          <a:lstStyle/>
          <a:p>
            <a:pPr lvl="0" algn="ctr">
              <a:lnSpc>
                <a:spcPct val="90000"/>
              </a:lnSpc>
              <a:spcBef>
                <a:spcPct val="0"/>
              </a:spcBef>
              <a:defRPr/>
            </a:pPr>
            <a:r>
              <a:rPr lang="en-US" sz="2400" dirty="0" smtClean="0">
                <a:effectLst>
                  <a:outerShdw blurRad="38100" dist="38100" dir="2700000" algn="tl">
                    <a:srgbClr val="000000">
                      <a:alpha val="43137"/>
                    </a:srgbClr>
                  </a:outerShdw>
                </a:effectLst>
                <a:latin typeface="Lithos Pro Regular" panose="04020505030E02020A04" pitchFamily="82" charset="0"/>
              </a:rPr>
              <a:t>Creation of Result fields</a:t>
            </a:r>
            <a:endParaRPr lang="en-US" sz="2400" dirty="0">
              <a:effectLst>
                <a:outerShdw blurRad="38100" dist="38100" dir="2700000" algn="tl">
                  <a:srgbClr val="000000">
                    <a:alpha val="43137"/>
                  </a:srgbClr>
                </a:outerShdw>
              </a:effectLst>
              <a:latin typeface="Lithos Pro Regular" panose="04020505030E02020A04" pitchFamily="82"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p:cNvPicPr/>
          <p:nvPr/>
        </p:nvPicPr>
        <p:blipFill>
          <a:blip r:embed="rId2" cstate="print"/>
          <a:srcRect/>
          <a:stretch>
            <a:fillRect/>
          </a:stretch>
        </p:blipFill>
        <p:spPr bwMode="auto">
          <a:xfrm>
            <a:off x="176980" y="2529011"/>
            <a:ext cx="8377083" cy="4328989"/>
          </a:xfrm>
          <a:prstGeom prst="rect">
            <a:avLst/>
          </a:prstGeom>
          <a:noFill/>
          <a:ln w="9525">
            <a:noFill/>
            <a:miter lim="800000"/>
            <a:headEnd/>
            <a:tailEnd/>
          </a:ln>
        </p:spPr>
      </p:pic>
      <p:sp>
        <p:nvSpPr>
          <p:cNvPr id="4" name="Rectangle 3"/>
          <p:cNvSpPr/>
          <p:nvPr/>
        </p:nvSpPr>
        <p:spPr>
          <a:xfrm>
            <a:off x="176980" y="1701993"/>
            <a:ext cx="8377083" cy="757130"/>
          </a:xfrm>
          <a:prstGeom prst="rect">
            <a:avLst/>
          </a:prstGeom>
        </p:spPr>
        <p:txBody>
          <a:bodyPr wrap="square">
            <a:spAutoFit/>
          </a:bodyPr>
          <a:lstStyle/>
          <a:p>
            <a:pPr lvl="0" algn="ctr">
              <a:lnSpc>
                <a:spcPct val="90000"/>
              </a:lnSpc>
              <a:spcBef>
                <a:spcPct val="0"/>
              </a:spcBef>
              <a:defRPr/>
            </a:pPr>
            <a:r>
              <a:rPr lang="en-US" sz="2400" dirty="0" smtClean="0">
                <a:effectLst>
                  <a:outerShdw blurRad="38100" dist="38100" dir="2700000" algn="tl">
                    <a:srgbClr val="000000">
                      <a:alpha val="43137"/>
                    </a:srgbClr>
                  </a:outerShdw>
                </a:effectLst>
                <a:latin typeface="Lithos Pro Regular" panose="04020505030E02020A04" pitchFamily="82" charset="0"/>
              </a:rPr>
              <a:t>Performing department and workstation need for DMI and </a:t>
            </a:r>
            <a:r>
              <a:rPr lang="en-US" sz="2400" dirty="0" err="1" smtClean="0">
                <a:effectLst>
                  <a:outerShdw blurRad="38100" dist="38100" dir="2700000" algn="tl">
                    <a:srgbClr val="000000">
                      <a:alpha val="43137"/>
                    </a:srgbClr>
                  </a:outerShdw>
                </a:effectLst>
                <a:latin typeface="Lithos Pro Regular" panose="04020505030E02020A04" pitchFamily="82" charset="0"/>
              </a:rPr>
              <a:t>SoftTQC</a:t>
            </a:r>
            <a:endParaRPr lang="en-US" sz="2400" dirty="0">
              <a:effectLst>
                <a:outerShdw blurRad="38100" dist="38100" dir="2700000" algn="tl">
                  <a:srgbClr val="000000">
                    <a:alpha val="43137"/>
                  </a:srgbClr>
                </a:outerShdw>
              </a:effectLst>
              <a:latin typeface="Lithos Pro Regular" panose="04020505030E02020A04" pitchFamily="82"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p:cNvPicPr/>
          <p:nvPr/>
        </p:nvPicPr>
        <p:blipFill>
          <a:blip r:embed="rId2" cstate="print"/>
          <a:srcRect/>
          <a:stretch>
            <a:fillRect/>
          </a:stretch>
        </p:blipFill>
        <p:spPr bwMode="auto">
          <a:xfrm>
            <a:off x="501447" y="2570467"/>
            <a:ext cx="7728154" cy="3612865"/>
          </a:xfrm>
          <a:prstGeom prst="rect">
            <a:avLst/>
          </a:prstGeom>
          <a:noFill/>
          <a:ln w="9525">
            <a:noFill/>
            <a:miter lim="800000"/>
            <a:headEnd/>
            <a:tailEnd/>
          </a:ln>
        </p:spPr>
      </p:pic>
      <p:sp>
        <p:nvSpPr>
          <p:cNvPr id="5" name="Rectangle 4"/>
          <p:cNvSpPr/>
          <p:nvPr/>
        </p:nvSpPr>
        <p:spPr>
          <a:xfrm>
            <a:off x="501447" y="1800373"/>
            <a:ext cx="7728154" cy="646331"/>
          </a:xfrm>
          <a:prstGeom prst="rect">
            <a:avLst/>
          </a:prstGeom>
        </p:spPr>
        <p:txBody>
          <a:bodyPr wrap="square">
            <a:spAutoFit/>
          </a:bodyPr>
          <a:lstStyle/>
          <a:p>
            <a:pPr lvl="0" algn="ctr">
              <a:lnSpc>
                <a:spcPct val="90000"/>
              </a:lnSpc>
              <a:spcBef>
                <a:spcPct val="0"/>
              </a:spcBef>
              <a:defRPr/>
            </a:pPr>
            <a:r>
              <a:rPr lang="en-US" sz="2000" dirty="0" smtClean="0">
                <a:effectLst>
                  <a:outerShdw blurRad="38100" dist="38100" dir="2700000" algn="tl">
                    <a:srgbClr val="000000">
                      <a:alpha val="43137"/>
                    </a:srgbClr>
                  </a:outerShdw>
                </a:effectLst>
                <a:latin typeface="Lithos Pro Regular" panose="04020505030E02020A04" pitchFamily="82" charset="0"/>
              </a:rPr>
              <a:t>Result QC to show abnormal  flagging of result on </a:t>
            </a:r>
            <a:r>
              <a:rPr lang="en-US" sz="2000" dirty="0" err="1" smtClean="0">
                <a:effectLst>
                  <a:outerShdw blurRad="38100" dist="38100" dir="2700000" algn="tl">
                    <a:srgbClr val="000000">
                      <a:alpha val="43137"/>
                    </a:srgbClr>
                  </a:outerShdw>
                </a:effectLst>
                <a:latin typeface="Lithos Pro Regular" panose="04020505030E02020A04" pitchFamily="82" charset="0"/>
              </a:rPr>
              <a:t>tasklist</a:t>
            </a:r>
            <a:endParaRPr lang="en-US" sz="2000" dirty="0">
              <a:effectLst>
                <a:outerShdw blurRad="38100" dist="38100" dir="2700000" algn="tl">
                  <a:srgbClr val="000000">
                    <a:alpha val="43137"/>
                  </a:srgbClr>
                </a:outerShdw>
              </a:effectLst>
              <a:latin typeface="Lithos Pro Regular" panose="04020505030E02020A04" pitchFamily="82"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p:cNvPicPr/>
          <p:nvPr/>
        </p:nvPicPr>
        <p:blipFill>
          <a:blip r:embed="rId2" cstate="print"/>
          <a:srcRect/>
          <a:stretch>
            <a:fillRect/>
          </a:stretch>
        </p:blipFill>
        <p:spPr bwMode="auto">
          <a:xfrm>
            <a:off x="432619" y="2574431"/>
            <a:ext cx="8052619" cy="3588225"/>
          </a:xfrm>
          <a:prstGeom prst="rect">
            <a:avLst/>
          </a:prstGeom>
          <a:noFill/>
          <a:ln w="9525">
            <a:noFill/>
            <a:miter lim="800000"/>
            <a:headEnd/>
            <a:tailEnd/>
          </a:ln>
        </p:spPr>
      </p:pic>
      <p:sp>
        <p:nvSpPr>
          <p:cNvPr id="4" name="Rectangle 3"/>
          <p:cNvSpPr/>
          <p:nvPr/>
        </p:nvSpPr>
        <p:spPr>
          <a:xfrm>
            <a:off x="432618" y="1785277"/>
            <a:ext cx="8082731" cy="646331"/>
          </a:xfrm>
          <a:prstGeom prst="rect">
            <a:avLst/>
          </a:prstGeom>
        </p:spPr>
        <p:txBody>
          <a:bodyPr wrap="square">
            <a:spAutoFit/>
          </a:bodyPr>
          <a:lstStyle/>
          <a:p>
            <a:pPr algn="ctr">
              <a:lnSpc>
                <a:spcPct val="90000"/>
              </a:lnSpc>
              <a:spcBef>
                <a:spcPct val="0"/>
              </a:spcBef>
              <a:defRPr/>
            </a:pPr>
            <a:r>
              <a:rPr lang="en-US" sz="2000" dirty="0" smtClean="0">
                <a:effectLst>
                  <a:outerShdw blurRad="38100" dist="38100" dir="2700000" algn="tl">
                    <a:srgbClr val="000000">
                      <a:alpha val="43137"/>
                    </a:srgbClr>
                  </a:outerShdw>
                </a:effectLst>
                <a:latin typeface="Lithos Pro Regular" panose="04020505030E02020A04" pitchFamily="82" charset="0"/>
              </a:rPr>
              <a:t>Test Run Rules need for DMI configuration to send results back to </a:t>
            </a:r>
            <a:r>
              <a:rPr lang="en-US" sz="2000" dirty="0" err="1" smtClean="0">
                <a:effectLst>
                  <a:outerShdw blurRad="38100" dist="38100" dir="2700000" algn="tl">
                    <a:srgbClr val="000000">
                      <a:alpha val="43137"/>
                    </a:srgbClr>
                  </a:outerShdw>
                </a:effectLst>
                <a:latin typeface="Lithos Pro Regular" panose="04020505030E02020A04" pitchFamily="82" charset="0"/>
              </a:rPr>
              <a:t>Softmolecular</a:t>
            </a:r>
            <a:endParaRPr lang="en-US" sz="2000" dirty="0" smtClean="0">
              <a:effectLst>
                <a:outerShdw blurRad="38100" dist="38100" dir="2700000" algn="tl">
                  <a:srgbClr val="000000">
                    <a:alpha val="43137"/>
                  </a:srgbClr>
                </a:outerShdw>
              </a:effectLst>
              <a:latin typeface="Lithos Pro Regular" panose="04020505030E02020A04" pitchFamily="82"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p:cNvPicPr/>
          <p:nvPr/>
        </p:nvPicPr>
        <p:blipFill>
          <a:blip r:embed="rId2" cstate="print"/>
          <a:srcRect/>
          <a:stretch>
            <a:fillRect/>
          </a:stretch>
        </p:blipFill>
        <p:spPr bwMode="auto">
          <a:xfrm>
            <a:off x="521109" y="2528212"/>
            <a:ext cx="8131278" cy="4039735"/>
          </a:xfrm>
          <a:prstGeom prst="rect">
            <a:avLst/>
          </a:prstGeom>
          <a:noFill/>
          <a:ln w="9525">
            <a:noFill/>
            <a:miter lim="800000"/>
            <a:headEnd/>
            <a:tailEnd/>
          </a:ln>
        </p:spPr>
      </p:pic>
      <p:sp>
        <p:nvSpPr>
          <p:cNvPr id="4" name="Rectangle 3"/>
          <p:cNvSpPr/>
          <p:nvPr/>
        </p:nvSpPr>
        <p:spPr>
          <a:xfrm>
            <a:off x="491613" y="1671484"/>
            <a:ext cx="8160774" cy="766364"/>
          </a:xfrm>
          <a:prstGeom prst="rect">
            <a:avLst/>
          </a:prstGeom>
        </p:spPr>
        <p:txBody>
          <a:bodyPr wrap="square">
            <a:spAutoFit/>
          </a:bodyPr>
          <a:lstStyle/>
          <a:p>
            <a:pPr lvl="0" algn="ctr">
              <a:lnSpc>
                <a:spcPct val="90000"/>
              </a:lnSpc>
              <a:spcBef>
                <a:spcPct val="0"/>
              </a:spcBef>
              <a:defRPr/>
            </a:pPr>
            <a:r>
              <a:rPr lang="en-US" sz="2400" dirty="0" smtClean="0">
                <a:effectLst>
                  <a:outerShdw blurRad="38100" dist="38100" dir="2700000" algn="tl">
                    <a:srgbClr val="000000">
                      <a:alpha val="43137"/>
                    </a:srgbClr>
                  </a:outerShdw>
                </a:effectLst>
                <a:latin typeface="Lithos Pro Regular" panose="04020505030E02020A04" pitchFamily="82" charset="0"/>
              </a:rPr>
              <a:t>Test Reporting Rules for defaulting Interpretation on </a:t>
            </a:r>
            <a:r>
              <a:rPr lang="en-US" sz="2400" dirty="0" err="1" smtClean="0">
                <a:effectLst>
                  <a:outerShdw blurRad="38100" dist="38100" dir="2700000" algn="tl">
                    <a:srgbClr val="000000">
                      <a:alpha val="43137"/>
                    </a:srgbClr>
                  </a:outerShdw>
                </a:effectLst>
                <a:latin typeface="Lithos Pro Regular" panose="04020505030E02020A04" pitchFamily="82" charset="0"/>
              </a:rPr>
              <a:t>tasklist</a:t>
            </a:r>
            <a:endParaRPr lang="en-US" sz="2400" dirty="0">
              <a:effectLst>
                <a:outerShdw blurRad="38100" dist="38100" dir="2700000" algn="tl">
                  <a:srgbClr val="000000">
                    <a:alpha val="43137"/>
                  </a:srgbClr>
                </a:outerShdw>
              </a:effectLst>
              <a:latin typeface="Lithos Pro Regular" panose="04020505030E02020A04" pitchFamily="82"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cstate="print"/>
          <a:srcRect/>
          <a:stretch>
            <a:fillRect/>
          </a:stretch>
        </p:blipFill>
        <p:spPr bwMode="auto">
          <a:xfrm>
            <a:off x="934064" y="2215965"/>
            <a:ext cx="6754761" cy="4412185"/>
          </a:xfrm>
          <a:prstGeom prst="rect">
            <a:avLst/>
          </a:prstGeom>
          <a:noFill/>
          <a:ln w="9525">
            <a:noFill/>
            <a:miter lim="800000"/>
            <a:headEnd/>
            <a:tailEnd/>
          </a:ln>
        </p:spPr>
      </p:pic>
      <p:sp>
        <p:nvSpPr>
          <p:cNvPr id="4" name="Rectangle 3"/>
          <p:cNvSpPr/>
          <p:nvPr/>
        </p:nvSpPr>
        <p:spPr>
          <a:xfrm>
            <a:off x="934063" y="1721078"/>
            <a:ext cx="6650077" cy="433965"/>
          </a:xfrm>
          <a:prstGeom prst="rect">
            <a:avLst/>
          </a:prstGeom>
        </p:spPr>
        <p:txBody>
          <a:bodyPr wrap="square">
            <a:spAutoFit/>
          </a:bodyPr>
          <a:lstStyle/>
          <a:p>
            <a:pPr lvl="0" algn="ctr">
              <a:lnSpc>
                <a:spcPct val="90000"/>
              </a:lnSpc>
              <a:spcBef>
                <a:spcPct val="0"/>
              </a:spcBef>
              <a:defRPr/>
            </a:pPr>
            <a:r>
              <a:rPr lang="en-US" sz="2400" dirty="0" smtClean="0">
                <a:effectLst>
                  <a:outerShdw blurRad="38100" dist="38100" dir="2700000" algn="tl">
                    <a:srgbClr val="000000">
                      <a:alpha val="43137"/>
                    </a:srgbClr>
                  </a:outerShdw>
                </a:effectLst>
                <a:latin typeface="Lithos Pro Regular" panose="04020505030E02020A04" pitchFamily="82" charset="0"/>
              </a:rPr>
              <a:t>Creation of  </a:t>
            </a:r>
            <a:r>
              <a:rPr lang="en-US" sz="2400" dirty="0" err="1" smtClean="0">
                <a:effectLst>
                  <a:outerShdw blurRad="38100" dist="38100" dir="2700000" algn="tl">
                    <a:srgbClr val="000000">
                      <a:alpha val="43137"/>
                    </a:srgbClr>
                  </a:outerShdw>
                </a:effectLst>
                <a:latin typeface="Lithos Pro Regular" panose="04020505030E02020A04" pitchFamily="82" charset="0"/>
              </a:rPr>
              <a:t>Tasklist</a:t>
            </a:r>
            <a:r>
              <a:rPr lang="en-US" sz="2400" dirty="0" smtClean="0">
                <a:effectLst>
                  <a:outerShdw blurRad="38100" dist="38100" dir="2700000" algn="tl">
                    <a:srgbClr val="000000">
                      <a:alpha val="43137"/>
                    </a:srgbClr>
                  </a:outerShdw>
                </a:effectLst>
                <a:latin typeface="Lithos Pro Regular" panose="04020505030E02020A04" pitchFamily="82" charset="0"/>
              </a:rPr>
              <a:t> template</a:t>
            </a:r>
            <a:endParaRPr lang="en-US" sz="2400" dirty="0">
              <a:effectLst>
                <a:outerShdw blurRad="38100" dist="38100" dir="2700000" algn="tl">
                  <a:srgbClr val="000000">
                    <a:alpha val="43137"/>
                  </a:srgbClr>
                </a:outerShdw>
              </a:effectLst>
              <a:latin typeface="Lithos Pro Regular" panose="04020505030E02020A04" pitchFamily="82"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29181" y="19657"/>
            <a:ext cx="7822154" cy="1325563"/>
          </a:xfrm>
        </p:spPr>
        <p:txBody>
          <a:bodyPr/>
          <a:lstStyle/>
          <a:p>
            <a:r>
              <a:rPr lang="en-US" u="sng" dirty="0" smtClean="0"/>
              <a:t>What is HPV?</a:t>
            </a:r>
            <a:endParaRPr lang="en-US" u="sng" dirty="0"/>
          </a:p>
        </p:txBody>
      </p:sp>
      <p:sp>
        <p:nvSpPr>
          <p:cNvPr id="5" name="Content Placeholder 4"/>
          <p:cNvSpPr>
            <a:spLocks noGrp="1"/>
          </p:cNvSpPr>
          <p:nvPr>
            <p:ph sz="half" idx="1"/>
          </p:nvPr>
        </p:nvSpPr>
        <p:spPr>
          <a:xfrm>
            <a:off x="941173" y="793380"/>
            <a:ext cx="4679698" cy="4753030"/>
          </a:xfrm>
        </p:spPr>
        <p:txBody>
          <a:bodyPr>
            <a:normAutofit fontScale="25000" lnSpcReduction="20000"/>
          </a:bodyPr>
          <a:lstStyle/>
          <a:p>
            <a:pPr>
              <a:buFont typeface="Wingdings" panose="05000000000000000000" pitchFamily="2" charset="2"/>
              <a:buChar char="Ø"/>
            </a:pPr>
            <a:endParaRPr lang="en-US" dirty="0" smtClean="0"/>
          </a:p>
          <a:p>
            <a:pPr lvl="1">
              <a:lnSpc>
                <a:spcPct val="220000"/>
              </a:lnSpc>
              <a:buFont typeface="Wingdings" panose="05000000000000000000" pitchFamily="2" charset="2"/>
              <a:buChar char="Ø"/>
            </a:pPr>
            <a:r>
              <a:rPr lang="en-US" sz="7200" dirty="0"/>
              <a:t>HPV is a small, </a:t>
            </a:r>
            <a:r>
              <a:rPr lang="en-US" sz="7200" dirty="0" err="1"/>
              <a:t>nonenveloped</a:t>
            </a:r>
            <a:r>
              <a:rPr lang="en-US" sz="7200" dirty="0"/>
              <a:t>, double-stranded DNA </a:t>
            </a:r>
            <a:r>
              <a:rPr lang="en-US" sz="7200" dirty="0" smtClean="0"/>
              <a:t>virus</a:t>
            </a:r>
          </a:p>
          <a:p>
            <a:pPr lvl="1">
              <a:lnSpc>
                <a:spcPct val="220000"/>
              </a:lnSpc>
              <a:buFont typeface="Wingdings" panose="05000000000000000000" pitchFamily="2" charset="2"/>
              <a:buChar char="Ø"/>
            </a:pPr>
            <a:r>
              <a:rPr lang="en-US" sz="7200" dirty="0" smtClean="0"/>
              <a:t>genome </a:t>
            </a:r>
            <a:r>
              <a:rPr lang="en-US" sz="7200" dirty="0"/>
              <a:t>Size of approximately 8,000 nucleotides</a:t>
            </a:r>
            <a:r>
              <a:rPr lang="en-US" sz="7200" dirty="0" smtClean="0"/>
              <a:t>.</a:t>
            </a:r>
          </a:p>
          <a:p>
            <a:pPr lvl="1">
              <a:lnSpc>
                <a:spcPct val="220000"/>
              </a:lnSpc>
              <a:buFont typeface="Wingdings" panose="05000000000000000000" pitchFamily="2" charset="2"/>
              <a:buChar char="Ø"/>
            </a:pPr>
            <a:r>
              <a:rPr lang="en-US" sz="7200" dirty="0"/>
              <a:t>more than 118 different types of </a:t>
            </a:r>
            <a:r>
              <a:rPr lang="en-US" sz="7200" dirty="0" smtClean="0"/>
              <a:t>HPV</a:t>
            </a:r>
          </a:p>
          <a:p>
            <a:pPr lvl="2">
              <a:lnSpc>
                <a:spcPct val="220000"/>
              </a:lnSpc>
              <a:buFont typeface="Wingdings" panose="05000000000000000000" pitchFamily="2" charset="2"/>
              <a:buChar char="Ø"/>
            </a:pPr>
            <a:r>
              <a:rPr lang="en-US" sz="7200" dirty="0"/>
              <a:t>approximately 40 different HPVs </a:t>
            </a:r>
            <a:r>
              <a:rPr lang="en-US" sz="7200" dirty="0" smtClean="0"/>
              <a:t>that </a:t>
            </a:r>
            <a:r>
              <a:rPr lang="en-US" sz="7200" dirty="0"/>
              <a:t>can infect the human </a:t>
            </a:r>
            <a:r>
              <a:rPr lang="en-US" sz="7200" dirty="0" err="1" smtClean="0"/>
              <a:t>anogenital</a:t>
            </a:r>
            <a:r>
              <a:rPr lang="en-US" sz="7200" dirty="0" smtClean="0"/>
              <a:t> </a:t>
            </a:r>
            <a:r>
              <a:rPr lang="en-US" sz="7200" dirty="0"/>
              <a:t>mucosa</a:t>
            </a:r>
            <a:r>
              <a:rPr lang="en-US" sz="7200" dirty="0" smtClean="0"/>
              <a:t> </a:t>
            </a:r>
            <a:r>
              <a:rPr lang="en-US" sz="7200" dirty="0"/>
              <a:t/>
            </a:r>
            <a:br>
              <a:rPr lang="en-US" sz="7200" dirty="0"/>
            </a:br>
            <a:r>
              <a:rPr lang="en-US" sz="7200" dirty="0"/>
              <a:t>	</a:t>
            </a:r>
            <a:r>
              <a:rPr lang="en-US" sz="4800" dirty="0"/>
              <a:t/>
            </a:r>
            <a:br>
              <a:rPr lang="en-US" sz="4800" dirty="0"/>
            </a:br>
            <a:r>
              <a:rPr lang="en-US" dirty="0"/>
              <a:t/>
            </a:r>
            <a:br>
              <a:rPr lang="en-US" dirty="0"/>
            </a:br>
            <a:r>
              <a:rPr lang="en-US" dirty="0"/>
              <a:t/>
            </a:r>
            <a:br>
              <a:rPr lang="en-US" dirty="0"/>
            </a:br>
            <a:r>
              <a:rPr lang="en-US" dirty="0"/>
              <a:t/>
            </a:r>
            <a:br>
              <a:rPr lang="en-US" dirty="0"/>
            </a:br>
            <a:endParaRPr lang="en-US" dirty="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1174976">
            <a:off x="5630046" y="1592103"/>
            <a:ext cx="3108478" cy="1935658"/>
          </a:xfr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191501">
            <a:off x="5216238" y="4073237"/>
            <a:ext cx="3013364" cy="2769177"/>
          </a:xfrm>
          <a:prstGeom prst="rect">
            <a:avLst/>
          </a:prstGeom>
        </p:spPr>
      </p:pic>
    </p:spTree>
    <p:extLst>
      <p:ext uri="{BB962C8B-B14F-4D97-AF65-F5344CB8AC3E}">
        <p14:creationId xmlns:p14="http://schemas.microsoft.com/office/powerpoint/2010/main" val="8532614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p:cNvPicPr/>
          <p:nvPr/>
        </p:nvPicPr>
        <p:blipFill>
          <a:blip r:embed="rId2" cstate="print"/>
          <a:srcRect/>
          <a:stretch>
            <a:fillRect/>
          </a:stretch>
        </p:blipFill>
        <p:spPr bwMode="auto">
          <a:xfrm>
            <a:off x="1407026" y="2068337"/>
            <a:ext cx="6629400" cy="43323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p:cNvPicPr/>
          <p:nvPr/>
        </p:nvPicPr>
        <p:blipFill>
          <a:blip r:embed="rId2" cstate="print"/>
          <a:srcRect/>
          <a:stretch>
            <a:fillRect/>
          </a:stretch>
        </p:blipFill>
        <p:spPr bwMode="auto">
          <a:xfrm>
            <a:off x="462116" y="2605547"/>
            <a:ext cx="7993626" cy="4070556"/>
          </a:xfrm>
          <a:prstGeom prst="rect">
            <a:avLst/>
          </a:prstGeom>
          <a:noFill/>
          <a:ln w="9525">
            <a:noFill/>
            <a:miter lim="800000"/>
            <a:headEnd/>
            <a:tailEnd/>
          </a:ln>
        </p:spPr>
      </p:pic>
      <p:sp>
        <p:nvSpPr>
          <p:cNvPr id="4" name="Rectangle 3"/>
          <p:cNvSpPr/>
          <p:nvPr/>
        </p:nvSpPr>
        <p:spPr>
          <a:xfrm>
            <a:off x="628650" y="1681316"/>
            <a:ext cx="7827091" cy="757130"/>
          </a:xfrm>
          <a:prstGeom prst="rect">
            <a:avLst/>
          </a:prstGeom>
        </p:spPr>
        <p:txBody>
          <a:bodyPr wrap="square">
            <a:spAutoFit/>
          </a:bodyPr>
          <a:lstStyle/>
          <a:p>
            <a:pPr lvl="0" algn="ctr">
              <a:lnSpc>
                <a:spcPct val="90000"/>
              </a:lnSpc>
              <a:spcBef>
                <a:spcPct val="0"/>
              </a:spcBef>
              <a:defRPr/>
            </a:pPr>
            <a:r>
              <a:rPr lang="en-US" sz="2400" dirty="0" smtClean="0">
                <a:effectLst>
                  <a:outerShdw blurRad="38100" dist="38100" dir="2700000" algn="tl">
                    <a:srgbClr val="000000">
                      <a:alpha val="43137"/>
                    </a:srgbClr>
                  </a:outerShdw>
                </a:effectLst>
                <a:latin typeface="Lithos Pro Regular" panose="04020505030E02020A04" pitchFamily="82" charset="0"/>
              </a:rPr>
              <a:t>Test Setup showing </a:t>
            </a:r>
            <a:r>
              <a:rPr lang="en-US" sz="2400" dirty="0" err="1" smtClean="0">
                <a:effectLst>
                  <a:outerShdw blurRad="38100" dist="38100" dir="2700000" algn="tl">
                    <a:srgbClr val="000000">
                      <a:alpha val="43137"/>
                    </a:srgbClr>
                  </a:outerShdw>
                </a:effectLst>
                <a:latin typeface="Lithos Pro Regular" panose="04020505030E02020A04" pitchFamily="82" charset="0"/>
              </a:rPr>
              <a:t>Tasklist</a:t>
            </a:r>
            <a:r>
              <a:rPr lang="en-US" sz="2400" dirty="0" smtClean="0">
                <a:effectLst>
                  <a:outerShdw blurRad="38100" dist="38100" dir="2700000" algn="tl">
                    <a:srgbClr val="000000">
                      <a:alpha val="43137"/>
                    </a:srgbClr>
                  </a:outerShdw>
                </a:effectLst>
                <a:latin typeface="Lithos Pro Regular" panose="04020505030E02020A04" pitchFamily="82" charset="0"/>
              </a:rPr>
              <a:t> linkage for Automatic DMI </a:t>
            </a:r>
            <a:r>
              <a:rPr lang="en-US" sz="2400" dirty="0" err="1" smtClean="0">
                <a:effectLst>
                  <a:outerShdw blurRad="38100" dist="38100" dir="2700000" algn="tl">
                    <a:srgbClr val="000000">
                      <a:alpha val="43137"/>
                    </a:srgbClr>
                  </a:outerShdw>
                </a:effectLst>
                <a:latin typeface="Lithos Pro Regular" panose="04020505030E02020A04" pitchFamily="82" charset="0"/>
              </a:rPr>
              <a:t>tasklist</a:t>
            </a:r>
            <a:r>
              <a:rPr lang="en-US" sz="2400" dirty="0" smtClean="0">
                <a:effectLst>
                  <a:outerShdw blurRad="38100" dist="38100" dir="2700000" algn="tl">
                    <a:srgbClr val="000000">
                      <a:alpha val="43137"/>
                    </a:srgbClr>
                  </a:outerShdw>
                </a:effectLst>
                <a:latin typeface="Lithos Pro Regular" panose="04020505030E02020A04" pitchFamily="82" charset="0"/>
              </a:rPr>
              <a:t> build</a:t>
            </a:r>
            <a:endParaRPr lang="en-US" sz="2400" dirty="0">
              <a:effectLst>
                <a:outerShdw blurRad="38100" dist="38100" dir="2700000" algn="tl">
                  <a:srgbClr val="000000">
                    <a:alpha val="43137"/>
                  </a:srgbClr>
                </a:outerShdw>
              </a:effectLst>
              <a:latin typeface="Lithos Pro Regular" panose="04020505030E02020A04" pitchFamily="82"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153" y="1839936"/>
            <a:ext cx="8428015" cy="1681316"/>
          </a:xfrm>
        </p:spPr>
        <p:txBody>
          <a:bodyPr>
            <a:normAutofit fontScale="90000"/>
          </a:bodyPr>
          <a:lstStyle/>
          <a:p>
            <a:r>
              <a:rPr lang="en-US" dirty="0" smtClean="0">
                <a:solidFill>
                  <a:schemeClr val="tx1"/>
                </a:solidFill>
              </a:rPr>
              <a:t>Where do we get our </a:t>
            </a:r>
            <a:r>
              <a:rPr lang="en-US" dirty="0" smtClean="0">
                <a:solidFill>
                  <a:schemeClr val="tx1"/>
                </a:solidFill>
              </a:rPr>
              <a:t>samples</a:t>
            </a:r>
            <a:endParaRPr lang="en-US" dirty="0">
              <a:solidFill>
                <a:schemeClr val="tx1"/>
              </a:solidFill>
            </a:endParaRPr>
          </a:p>
        </p:txBody>
      </p:sp>
      <p:sp>
        <p:nvSpPr>
          <p:cNvPr id="6" name="Rectangle 5"/>
          <p:cNvSpPr/>
          <p:nvPr/>
        </p:nvSpPr>
        <p:spPr>
          <a:xfrm>
            <a:off x="1021977" y="3726572"/>
            <a:ext cx="6706178" cy="2308324"/>
          </a:xfrm>
          <a:prstGeom prst="rect">
            <a:avLst/>
          </a:prstGeom>
        </p:spPr>
        <p:txBody>
          <a:bodyPr wrap="square">
            <a:spAutoFit/>
          </a:bodyPr>
          <a:lstStyle/>
          <a:p>
            <a:r>
              <a:rPr lang="en-US" sz="2400" dirty="0" smtClean="0">
                <a:latin typeface="Lithos Pro Regular"/>
              </a:rPr>
              <a:t>From </a:t>
            </a:r>
            <a:r>
              <a:rPr lang="en-US" sz="2400" dirty="0" err="1" smtClean="0">
                <a:latin typeface="Lithos Pro Regular"/>
              </a:rPr>
              <a:t>Softlab</a:t>
            </a:r>
            <a:r>
              <a:rPr lang="en-US" sz="2400" dirty="0" smtClean="0">
                <a:latin typeface="Lithos Pro Regular"/>
              </a:rPr>
              <a:t>, Directly entered into </a:t>
            </a:r>
            <a:r>
              <a:rPr lang="en-US" sz="2400" dirty="0" err="1" smtClean="0">
                <a:latin typeface="Lithos Pro Regular"/>
              </a:rPr>
              <a:t>SoftMolecular</a:t>
            </a:r>
            <a:r>
              <a:rPr lang="en-US" sz="2400" dirty="0" smtClean="0">
                <a:latin typeface="Lithos Pro Regular"/>
              </a:rPr>
              <a:t> or </a:t>
            </a:r>
            <a:r>
              <a:rPr lang="en-US" sz="2400" dirty="0" err="1" smtClean="0">
                <a:latin typeface="Lithos Pro Regular"/>
              </a:rPr>
              <a:t>PathDXP</a:t>
            </a:r>
            <a:r>
              <a:rPr lang="en-US" sz="2400" dirty="0" smtClean="0">
                <a:latin typeface="Lithos Pro Regular"/>
              </a:rPr>
              <a:t> as a reflex test. Samples can come thru Specimen receiving </a:t>
            </a:r>
            <a:r>
              <a:rPr lang="en-US" sz="2400" dirty="0" err="1" smtClean="0">
                <a:latin typeface="Lithos Pro Regular"/>
              </a:rPr>
              <a:t>worklist</a:t>
            </a:r>
            <a:r>
              <a:rPr lang="en-US" sz="2400" dirty="0" smtClean="0">
                <a:latin typeface="Lithos Pro Regular"/>
              </a:rPr>
              <a:t>, Dept Received or directly in Specimen Prep based on setup and integration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1305232" y="1880919"/>
            <a:ext cx="5943600" cy="4453013"/>
          </a:xfrm>
          <a:prstGeom prst="rect">
            <a:avLst/>
          </a:prstGeom>
          <a:noFill/>
          <a:ln w="9525">
            <a:noFill/>
            <a:miter lim="800000"/>
            <a:headEnd/>
            <a:tailEnd/>
          </a:ln>
        </p:spPr>
      </p:pic>
      <p:sp>
        <p:nvSpPr>
          <p:cNvPr id="3" name="Rectangle 2"/>
          <p:cNvSpPr/>
          <p:nvPr/>
        </p:nvSpPr>
        <p:spPr>
          <a:xfrm>
            <a:off x="2143432" y="775896"/>
            <a:ext cx="4601497" cy="461665"/>
          </a:xfrm>
          <a:prstGeom prst="rect">
            <a:avLst/>
          </a:prstGeom>
        </p:spPr>
        <p:txBody>
          <a:bodyPr wrap="square">
            <a:spAutoFit/>
          </a:bodyPr>
          <a:lstStyle/>
          <a:p>
            <a:pPr algn="ctr"/>
            <a:r>
              <a:rPr lang="en-US" sz="2400" dirty="0" smtClean="0">
                <a:latin typeface="Lithos Pro Regular"/>
              </a:rPr>
              <a:t>Reflex from </a:t>
            </a:r>
            <a:r>
              <a:rPr lang="en-US" sz="2400" dirty="0" err="1" smtClean="0">
                <a:latin typeface="Lithos Pro Regular"/>
              </a:rPr>
              <a:t>SoftPathDX</a:t>
            </a:r>
            <a:r>
              <a:rPr lang="en-US" sz="2400" dirty="0" smtClean="0">
                <a:latin typeface="Lithos Pro Regular"/>
              </a:rPr>
              <a:t> </a:t>
            </a:r>
            <a:endParaRPr lang="en-US" sz="2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5123" y="911942"/>
            <a:ext cx="1752600" cy="1734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159" y="2861186"/>
            <a:ext cx="7973442" cy="2086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691149"/>
            <a:ext cx="7886700" cy="1514168"/>
          </a:xfrm>
        </p:spPr>
        <p:txBody>
          <a:bodyPr>
            <a:normAutofit fontScale="90000"/>
          </a:bodyPr>
          <a:lstStyle/>
          <a:p>
            <a:r>
              <a:rPr lang="en-US" dirty="0" smtClean="0">
                <a:solidFill>
                  <a:schemeClr val="tx1"/>
                </a:solidFill>
              </a:rPr>
              <a:t>Specimen Processing in </a:t>
            </a:r>
            <a:r>
              <a:rPr lang="en-US" dirty="0" err="1" smtClean="0">
                <a:solidFill>
                  <a:schemeClr val="tx1"/>
                </a:solidFill>
              </a:rPr>
              <a:t>Softmolecular</a:t>
            </a:r>
            <a:endParaRPr lang="en-US" dirty="0">
              <a:solidFill>
                <a:schemeClr val="tx1"/>
              </a:solidFill>
            </a:endParaRPr>
          </a:p>
        </p:txBody>
      </p:sp>
      <p:pic>
        <p:nvPicPr>
          <p:cNvPr id="4" name="Snagit_PPT9B6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8272" y="4375548"/>
            <a:ext cx="1531620" cy="1701800"/>
          </a:xfrm>
          <a:prstGeom prst="rect">
            <a:avLst/>
          </a:prstGeom>
        </p:spPr>
      </p:pic>
      <p:sp>
        <p:nvSpPr>
          <p:cNvPr id="5" name="Rectangle 4"/>
          <p:cNvSpPr/>
          <p:nvPr/>
        </p:nvSpPr>
        <p:spPr>
          <a:xfrm>
            <a:off x="1514168" y="3303639"/>
            <a:ext cx="6656438" cy="523220"/>
          </a:xfrm>
          <a:prstGeom prst="rect">
            <a:avLst/>
          </a:prstGeom>
        </p:spPr>
        <p:txBody>
          <a:bodyPr wrap="square">
            <a:spAutoFit/>
          </a:bodyPr>
          <a:lstStyle/>
          <a:p>
            <a:pPr lvl="0"/>
            <a:r>
              <a:rPr lang="en-US" sz="2800" dirty="0" smtClean="0">
                <a:latin typeface="Lithos Pro Regular"/>
              </a:rPr>
              <a:t>In toolbar, click Processing then Specimen Preparation</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9535" y="1838633"/>
            <a:ext cx="6341807" cy="830997"/>
          </a:xfrm>
          <a:prstGeom prst="rect">
            <a:avLst/>
          </a:prstGeom>
        </p:spPr>
        <p:txBody>
          <a:bodyPr wrap="square">
            <a:spAutoFit/>
          </a:bodyPr>
          <a:lstStyle/>
          <a:p>
            <a:pPr lvl="0"/>
            <a:r>
              <a:rPr lang="en-US" sz="2400" dirty="0" smtClean="0">
                <a:latin typeface="Lithos Pro Regular"/>
              </a:rPr>
              <a:t>Search by Test name for list of all orders pending for that test </a:t>
            </a:r>
          </a:p>
          <a:p>
            <a:pPr lvl="0"/>
            <a:r>
              <a:rPr lang="en-US" sz="2400" dirty="0" smtClean="0">
                <a:latin typeface="Lithos Pro Regular"/>
              </a:rPr>
              <a:t>Or search by Order # if its one order only or Protocols</a:t>
            </a:r>
            <a:endParaRPr lang="en-US" sz="2400" dirty="0">
              <a:latin typeface="Lithos Pro Regular"/>
            </a:endParaRPr>
          </a:p>
        </p:txBody>
      </p:sp>
      <p:pic>
        <p:nvPicPr>
          <p:cNvPr id="5" name="Picture 4"/>
          <p:cNvPicPr/>
          <p:nvPr/>
        </p:nvPicPr>
        <p:blipFill>
          <a:blip r:embed="rId2" cstate="print"/>
          <a:srcRect/>
          <a:stretch>
            <a:fillRect/>
          </a:stretch>
        </p:blipFill>
        <p:spPr bwMode="auto">
          <a:xfrm>
            <a:off x="1120878" y="2674375"/>
            <a:ext cx="6882581" cy="40115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a:stretch>
            <a:fillRect/>
          </a:stretch>
        </p:blipFill>
        <p:spPr bwMode="auto">
          <a:xfrm>
            <a:off x="1600200" y="1214080"/>
            <a:ext cx="5943600" cy="44298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398230"/>
            <a:ext cx="7886700" cy="1456016"/>
          </a:xfrm>
        </p:spPr>
        <p:txBody>
          <a:bodyPr>
            <a:normAutofit fontScale="90000"/>
          </a:bodyPr>
          <a:lstStyle/>
          <a:p>
            <a:r>
              <a:rPr lang="en-US" dirty="0" smtClean="0">
                <a:solidFill>
                  <a:schemeClr val="tx1"/>
                </a:solidFill>
              </a:rPr>
              <a:t>Processing in </a:t>
            </a:r>
            <a:r>
              <a:rPr lang="en-US" dirty="0" err="1" smtClean="0">
                <a:solidFill>
                  <a:schemeClr val="tx1"/>
                </a:solidFill>
              </a:rPr>
              <a:t>Cobas</a:t>
            </a:r>
            <a:r>
              <a:rPr lang="en-US" dirty="0" smtClean="0">
                <a:solidFill>
                  <a:schemeClr val="tx1"/>
                </a:solidFill>
              </a:rPr>
              <a:t> interface with DMI and </a:t>
            </a:r>
            <a:r>
              <a:rPr lang="en-US" dirty="0" err="1" smtClean="0">
                <a:solidFill>
                  <a:schemeClr val="tx1"/>
                </a:solidFill>
              </a:rPr>
              <a:t>SoftMolecular</a:t>
            </a:r>
            <a:r>
              <a:rPr lang="en-US" dirty="0" smtClean="0">
                <a:solidFill>
                  <a:schemeClr val="tx1"/>
                </a:solidFill>
              </a:rPr>
              <a:t>.</a:t>
            </a:r>
            <a:endParaRPr lang="en-US" dirty="0">
              <a:solidFill>
                <a:schemeClr val="tx1"/>
              </a:solidFill>
            </a:endParaRPr>
          </a:p>
        </p:txBody>
      </p:sp>
      <p:sp>
        <p:nvSpPr>
          <p:cNvPr id="6" name="Rectangle 5"/>
          <p:cNvSpPr/>
          <p:nvPr/>
        </p:nvSpPr>
        <p:spPr>
          <a:xfrm>
            <a:off x="1120877" y="3873906"/>
            <a:ext cx="7334865" cy="1815882"/>
          </a:xfrm>
          <a:prstGeom prst="rect">
            <a:avLst/>
          </a:prstGeom>
        </p:spPr>
        <p:txBody>
          <a:bodyPr wrap="square">
            <a:spAutoFit/>
          </a:bodyPr>
          <a:lstStyle/>
          <a:p>
            <a:r>
              <a:rPr lang="en-US" sz="2800" dirty="0" smtClean="0">
                <a:latin typeface="Lithos Pro Regular"/>
              </a:rPr>
              <a:t>Load the </a:t>
            </a:r>
            <a:r>
              <a:rPr lang="en-US" sz="2800" dirty="0" err="1" smtClean="0">
                <a:latin typeface="Lithos Pro Regular"/>
              </a:rPr>
              <a:t>Cobas</a:t>
            </a:r>
            <a:r>
              <a:rPr lang="en-US" sz="2800" dirty="0" smtClean="0">
                <a:latin typeface="Lithos Pro Regular"/>
              </a:rPr>
              <a:t> by scanning the Specimen bar code </a:t>
            </a:r>
          </a:p>
          <a:p>
            <a:r>
              <a:rPr lang="en-US" sz="2800" dirty="0" smtClean="0">
                <a:latin typeface="Lithos Pro Regular"/>
              </a:rPr>
              <a:t>Once the </a:t>
            </a:r>
            <a:r>
              <a:rPr lang="en-US" sz="2800" dirty="0" err="1" smtClean="0">
                <a:latin typeface="Lithos Pro Regular"/>
              </a:rPr>
              <a:t>Cobas</a:t>
            </a:r>
            <a:r>
              <a:rPr lang="en-US" sz="2800" dirty="0" smtClean="0">
                <a:latin typeface="Lithos Pro Regular"/>
              </a:rPr>
              <a:t> instrument completes running the test</a:t>
            </a:r>
          </a:p>
          <a:p>
            <a:r>
              <a:rPr lang="en-US" sz="2800" dirty="0" smtClean="0">
                <a:latin typeface="Lithos Pro Regular"/>
              </a:rPr>
              <a:t>After the instrument finishes running click send results to LIS in the instrument </a:t>
            </a:r>
            <a:endParaRPr lang="en-US" sz="2800" dirty="0">
              <a:latin typeface="Lithos Pro Regular"/>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1" y="1858007"/>
            <a:ext cx="6919740" cy="1384995"/>
          </a:xfrm>
          <a:prstGeom prst="rect">
            <a:avLst/>
          </a:prstGeom>
        </p:spPr>
        <p:txBody>
          <a:bodyPr wrap="square">
            <a:spAutoFit/>
          </a:bodyPr>
          <a:lstStyle/>
          <a:p>
            <a:r>
              <a:rPr lang="en-US" sz="2800" dirty="0" smtClean="0">
                <a:latin typeface="Lithos Pro Regular"/>
              </a:rPr>
              <a:t>Open </a:t>
            </a:r>
            <a:r>
              <a:rPr lang="en-US" sz="2800" dirty="0" err="1" smtClean="0">
                <a:latin typeface="Lithos Pro Regular"/>
              </a:rPr>
              <a:t>SoftMolecular</a:t>
            </a:r>
            <a:r>
              <a:rPr lang="en-US" sz="2800" dirty="0" smtClean="0">
                <a:latin typeface="Lithos Pro Regular"/>
              </a:rPr>
              <a:t> main screen</a:t>
            </a:r>
          </a:p>
          <a:p>
            <a:r>
              <a:rPr lang="en-US" sz="2800" dirty="0" smtClean="0">
                <a:latin typeface="Lithos Pro Regular"/>
              </a:rPr>
              <a:t>In toolbar, click Result then </a:t>
            </a:r>
            <a:r>
              <a:rPr lang="en-US" sz="2800" dirty="0" err="1" smtClean="0">
                <a:latin typeface="Lithos Pro Regular"/>
              </a:rPr>
              <a:t>Tasklist</a:t>
            </a:r>
            <a:endParaRPr lang="en-US" sz="2800" dirty="0">
              <a:latin typeface="Lithos Pro Regular"/>
            </a:endParaRPr>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1352" r="1352" b="50000"/>
          <a:stretch/>
        </p:blipFill>
        <p:spPr bwMode="auto">
          <a:xfrm>
            <a:off x="2653445" y="3421625"/>
            <a:ext cx="3098426" cy="281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223" y="1535784"/>
            <a:ext cx="7886700" cy="926861"/>
          </a:xfrm>
        </p:spPr>
        <p:txBody>
          <a:bodyPr>
            <a:normAutofit/>
          </a:bodyPr>
          <a:lstStyle/>
          <a:p>
            <a:r>
              <a:rPr lang="en-US" sz="4800" u="sng" dirty="0" smtClean="0">
                <a:solidFill>
                  <a:schemeClr val="tx1"/>
                </a:solidFill>
              </a:rPr>
              <a:t>Types of HPV</a:t>
            </a:r>
            <a:r>
              <a:rPr lang="en-US" sz="4800" dirty="0" smtClean="0">
                <a:solidFill>
                  <a:schemeClr val="tx1"/>
                </a:solidFill>
              </a:rPr>
              <a:t>:</a:t>
            </a:r>
            <a:endParaRPr lang="en-US" sz="4800" dirty="0">
              <a:solidFill>
                <a:schemeClr val="tx1"/>
              </a:solidFill>
            </a:endParaRPr>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173761"/>
            <a:ext cx="9143999" cy="3601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24691" y="2541239"/>
            <a:ext cx="8884227" cy="707886"/>
          </a:xfrm>
          <a:prstGeom prst="rect">
            <a:avLst/>
          </a:prstGeom>
          <a:noFill/>
          <a:ln w="635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2000" dirty="0">
                <a:solidFill>
                  <a:prstClr val="black"/>
                </a:solidFill>
                <a:effectLst>
                  <a:outerShdw blurRad="38100" dist="38100" dir="2700000" algn="tl">
                    <a:srgbClr val="000000">
                      <a:alpha val="43137"/>
                    </a:srgbClr>
                  </a:outerShdw>
                </a:effectLst>
                <a:latin typeface="Lithos Pro Regular" panose="04020505030E02020A04" pitchFamily="82" charset="0"/>
                <a:ea typeface="+mj-ea"/>
                <a:cs typeface="+mj-cs"/>
              </a:rPr>
              <a:t>data </a:t>
            </a:r>
            <a:r>
              <a:rPr lang="en-US" sz="2000" dirty="0" smtClean="0">
                <a:solidFill>
                  <a:prstClr val="black"/>
                </a:solidFill>
                <a:effectLst>
                  <a:outerShdw blurRad="38100" dist="38100" dir="2700000" algn="tl">
                    <a:srgbClr val="000000">
                      <a:alpha val="43137"/>
                    </a:srgbClr>
                  </a:outerShdw>
                </a:effectLst>
                <a:latin typeface="Lithos Pro Regular" panose="04020505030E02020A04" pitchFamily="82" charset="0"/>
                <a:ea typeface="+mj-ea"/>
                <a:cs typeface="+mj-cs"/>
              </a:rPr>
              <a:t>suggests </a:t>
            </a:r>
            <a:r>
              <a:rPr lang="en-US" sz="2000" dirty="0">
                <a:solidFill>
                  <a:prstClr val="black"/>
                </a:solidFill>
                <a:effectLst>
                  <a:outerShdw blurRad="38100" dist="38100" dir="2700000" algn="tl">
                    <a:srgbClr val="000000">
                      <a:alpha val="43137"/>
                    </a:srgbClr>
                  </a:outerShdw>
                </a:effectLst>
                <a:latin typeface="Lithos Pro Regular" panose="04020505030E02020A04" pitchFamily="82" charset="0"/>
                <a:ea typeface="+mj-ea"/>
                <a:cs typeface="+mj-cs"/>
              </a:rPr>
              <a:t>that 14 of these types </a:t>
            </a:r>
            <a:r>
              <a:rPr lang="en-US" sz="2000" dirty="0" smtClean="0">
                <a:solidFill>
                  <a:prstClr val="black"/>
                </a:solidFill>
                <a:effectLst>
                  <a:outerShdw blurRad="38100" dist="38100" dir="2700000" algn="tl">
                    <a:srgbClr val="000000">
                      <a:alpha val="43137"/>
                    </a:srgbClr>
                  </a:outerShdw>
                </a:effectLst>
                <a:latin typeface="Lithos Pro Regular" panose="04020505030E02020A04" pitchFamily="82" charset="0"/>
                <a:ea typeface="+mj-ea"/>
                <a:cs typeface="+mj-cs"/>
              </a:rPr>
              <a:t>are most clinically significant</a:t>
            </a:r>
            <a:endParaRPr lang="en-US" sz="2000" dirty="0"/>
          </a:p>
        </p:txBody>
      </p:sp>
    </p:spTree>
    <p:extLst>
      <p:ext uri="{BB962C8B-B14F-4D97-AF65-F5344CB8AC3E}">
        <p14:creationId xmlns:p14="http://schemas.microsoft.com/office/powerpoint/2010/main" val="10192926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a:stretch>
            <a:fillRect/>
          </a:stretch>
        </p:blipFill>
        <p:spPr bwMode="auto">
          <a:xfrm>
            <a:off x="1630158" y="1894942"/>
            <a:ext cx="5667375" cy="4228324"/>
          </a:xfrm>
          <a:prstGeom prst="rect">
            <a:avLst/>
          </a:prstGeom>
          <a:noFill/>
          <a:ln w="9525">
            <a:noFill/>
            <a:miter lim="800000"/>
            <a:headEnd/>
            <a:tailEnd/>
          </a:ln>
        </p:spPr>
      </p:pic>
      <p:sp>
        <p:nvSpPr>
          <p:cNvPr id="5" name="Rectangle 4"/>
          <p:cNvSpPr/>
          <p:nvPr/>
        </p:nvSpPr>
        <p:spPr>
          <a:xfrm>
            <a:off x="1563328" y="491613"/>
            <a:ext cx="6135329" cy="1107996"/>
          </a:xfrm>
          <a:prstGeom prst="rect">
            <a:avLst/>
          </a:prstGeom>
        </p:spPr>
        <p:txBody>
          <a:bodyPr wrap="square">
            <a:spAutoFit/>
          </a:bodyPr>
          <a:lstStyle/>
          <a:p>
            <a:pPr lvl="0"/>
            <a:r>
              <a:rPr lang="en-US" sz="2400" dirty="0" smtClean="0">
                <a:latin typeface="Lithos Pro Regular"/>
              </a:rPr>
              <a:t>Search by Built </a:t>
            </a:r>
            <a:r>
              <a:rPr lang="en-US" sz="2400" dirty="0" err="1" smtClean="0">
                <a:latin typeface="Lithos Pro Regular"/>
              </a:rPr>
              <a:t>Tasklist</a:t>
            </a:r>
            <a:r>
              <a:rPr lang="en-US" sz="2400" dirty="0" smtClean="0">
                <a:latin typeface="Lithos Pro Regular"/>
              </a:rPr>
              <a:t> search and use the Date range as search criteria </a:t>
            </a:r>
            <a:r>
              <a:rPr lang="en-US" sz="2400" b="1" dirty="0" smtClean="0">
                <a:latin typeface="Lithos Pro Regular"/>
              </a:rPr>
              <a:t>(RUN DATE</a:t>
            </a:r>
            <a:r>
              <a:rPr lang="en-US" b="1" dirty="0" smtClean="0"/>
              <a:t>) </a:t>
            </a:r>
            <a:endParaRPr lang="en-US" dirty="0" smtClean="0"/>
          </a:p>
          <a:p>
            <a:endParaRPr lang="en-US" dirty="0"/>
          </a:p>
        </p:txBody>
      </p:sp>
    </p:spTree>
    <p:extLst>
      <p:ext uri="{BB962C8B-B14F-4D97-AF65-F5344CB8AC3E}">
        <p14:creationId xmlns:p14="http://schemas.microsoft.com/office/powerpoint/2010/main" val="42281144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0543" y="2153265"/>
            <a:ext cx="7079226" cy="523220"/>
          </a:xfrm>
          <a:prstGeom prst="rect">
            <a:avLst/>
          </a:prstGeom>
        </p:spPr>
        <p:txBody>
          <a:bodyPr wrap="square">
            <a:spAutoFit/>
          </a:bodyPr>
          <a:lstStyle/>
          <a:p>
            <a:r>
              <a:rPr lang="en-US" sz="2800" dirty="0" smtClean="0">
                <a:latin typeface="Lithos Pro Regular"/>
              </a:rPr>
              <a:t>Select </a:t>
            </a:r>
            <a:r>
              <a:rPr lang="en-US" sz="2800" dirty="0" err="1" smtClean="0">
                <a:latin typeface="Lithos Pro Regular"/>
              </a:rPr>
              <a:t>Tasklist</a:t>
            </a:r>
            <a:r>
              <a:rPr lang="en-US" sz="2800" dirty="0" smtClean="0">
                <a:latin typeface="Lithos Pro Regular"/>
              </a:rPr>
              <a:t># and External Batch # that matches your run</a:t>
            </a:r>
            <a:endParaRPr lang="en-US" sz="2800" i="1" dirty="0">
              <a:latin typeface="Lithos Pro Regular"/>
            </a:endParaRPr>
          </a:p>
        </p:txBody>
      </p:sp>
      <p:pic>
        <p:nvPicPr>
          <p:cNvPr id="6" name="Picture 5"/>
          <p:cNvPicPr/>
          <p:nvPr/>
        </p:nvPicPr>
        <p:blipFill>
          <a:blip r:embed="rId2" cstate="print"/>
          <a:srcRect/>
          <a:stretch>
            <a:fillRect/>
          </a:stretch>
        </p:blipFill>
        <p:spPr bwMode="auto">
          <a:xfrm>
            <a:off x="1327355" y="3087329"/>
            <a:ext cx="6794090" cy="32151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991" y="3285735"/>
            <a:ext cx="7886700" cy="1564170"/>
          </a:xfrm>
        </p:spPr>
        <p:txBody>
          <a:bodyPr>
            <a:normAutofit fontScale="90000"/>
          </a:bodyPr>
          <a:lstStyle/>
          <a:p>
            <a:r>
              <a:rPr lang="en-US" dirty="0" smtClean="0">
                <a:solidFill>
                  <a:schemeClr val="tx1"/>
                </a:solidFill>
              </a:rPr>
              <a:t>Results Downloaded by DMI to </a:t>
            </a:r>
            <a:r>
              <a:rPr lang="en-US" dirty="0" err="1" smtClean="0">
                <a:solidFill>
                  <a:schemeClr val="tx1"/>
                </a:solidFill>
              </a:rPr>
              <a:t>SoftMolecular</a:t>
            </a:r>
            <a:endParaRPr lang="en-US" dirty="0">
              <a:solidFill>
                <a:schemeClr val="tx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1414399" y="2433444"/>
            <a:ext cx="5943600" cy="3525523"/>
          </a:xfrm>
          <a:prstGeom prst="rect">
            <a:avLst/>
          </a:prstGeom>
          <a:noFill/>
          <a:ln w="9525">
            <a:noFill/>
            <a:miter lim="800000"/>
            <a:headEnd/>
            <a:tailEnd/>
          </a:ln>
        </p:spPr>
      </p:pic>
      <p:sp>
        <p:nvSpPr>
          <p:cNvPr id="3" name="Rectangle 2"/>
          <p:cNvSpPr/>
          <p:nvPr/>
        </p:nvSpPr>
        <p:spPr>
          <a:xfrm>
            <a:off x="1523999" y="717755"/>
            <a:ext cx="6135329" cy="1107996"/>
          </a:xfrm>
          <a:prstGeom prst="rect">
            <a:avLst/>
          </a:prstGeom>
        </p:spPr>
        <p:txBody>
          <a:bodyPr wrap="square">
            <a:spAutoFit/>
          </a:bodyPr>
          <a:lstStyle/>
          <a:p>
            <a:pPr lvl="0"/>
            <a:r>
              <a:rPr lang="en-US" sz="2400" dirty="0" smtClean="0">
                <a:latin typeface="Lithos Pro Regular"/>
              </a:rPr>
              <a:t>Results from Instrument are downloaded and base on RBS setup, rules are set to run to default interpretation </a:t>
            </a:r>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53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1101213" y="757084"/>
            <a:ext cx="6990735" cy="1323439"/>
          </a:xfrm>
          <a:prstGeom prst="rect">
            <a:avLst/>
          </a:prstGeom>
        </p:spPr>
        <p:txBody>
          <a:bodyPr wrap="square">
            <a:spAutoFit/>
          </a:bodyPr>
          <a:lstStyle/>
          <a:p>
            <a:pPr marL="285750" lvl="0" indent="-285750">
              <a:buFont typeface="Arial" panose="020B0604020202020204" pitchFamily="34" charset="0"/>
              <a:buChar char="•"/>
            </a:pPr>
            <a:r>
              <a:rPr lang="en-US" sz="2000" dirty="0" smtClean="0">
                <a:latin typeface="Lithos Pro Regular"/>
                <a:cs typeface="Arial" pitchFamily="34" charset="0"/>
              </a:rPr>
              <a:t>Once the </a:t>
            </a:r>
            <a:r>
              <a:rPr lang="en-US" sz="2000" dirty="0" err="1" smtClean="0">
                <a:latin typeface="Lithos Pro Regular"/>
                <a:cs typeface="Arial" pitchFamily="34" charset="0"/>
              </a:rPr>
              <a:t>tasklist</a:t>
            </a:r>
            <a:r>
              <a:rPr lang="en-US" sz="2000" dirty="0" smtClean="0">
                <a:latin typeface="Lithos Pro Regular"/>
                <a:cs typeface="Arial" pitchFamily="34" charset="0"/>
              </a:rPr>
              <a:t> open, Review imported results (Data received symbol)</a:t>
            </a:r>
          </a:p>
          <a:p>
            <a:pPr marL="285750" lvl="0" indent="-285750">
              <a:buFont typeface="Arial" panose="020B0604020202020204" pitchFamily="34" charset="0"/>
              <a:buChar char="•"/>
            </a:pPr>
            <a:r>
              <a:rPr lang="en-US" sz="2000" dirty="0" smtClean="0">
                <a:latin typeface="Lithos Pro Regular"/>
                <a:cs typeface="Arial" pitchFamily="34" charset="0"/>
              </a:rPr>
              <a:t>Review QC Results</a:t>
            </a:r>
          </a:p>
          <a:p>
            <a:pPr marL="285750" lvl="0" indent="-285750">
              <a:buFont typeface="Arial" panose="020B0604020202020204" pitchFamily="34" charset="0"/>
              <a:buChar char="•"/>
            </a:pPr>
            <a:r>
              <a:rPr lang="en-US" sz="2000" dirty="0" smtClean="0">
                <a:latin typeface="Lithos Pro Regular"/>
                <a:cs typeface="Arial" pitchFamily="34" charset="0"/>
              </a:rPr>
              <a:t>Check the completed box to complete Test Manual Review Action and Click Save</a:t>
            </a:r>
          </a:p>
          <a:p>
            <a:pPr marL="285750" lvl="0" indent="-285750">
              <a:buFont typeface="Arial" panose="020B0604020202020204" pitchFamily="34" charset="0"/>
              <a:buChar char="•"/>
            </a:pPr>
            <a:r>
              <a:rPr lang="en-US" sz="2000" dirty="0" smtClean="0">
                <a:latin typeface="Lithos Pro Regular"/>
                <a:cs typeface="Arial" pitchFamily="34" charset="0"/>
              </a:rPr>
              <a:t>Click Edit, Detected Results will  be highlighted in Red.</a:t>
            </a:r>
            <a:endParaRPr lang="en-US" sz="2000" dirty="0">
              <a:latin typeface="Lithos Pro Regular"/>
              <a:cs typeface="Arial" pitchFamily="34" charset="0"/>
            </a:endParaRPr>
          </a:p>
        </p:txBody>
      </p:sp>
      <p:pic>
        <p:nvPicPr>
          <p:cNvPr id="7" name="Picture 1"/>
          <p:cNvPicPr>
            <a:picLocks noChangeAspect="1" noChangeArrowheads="1"/>
          </p:cNvPicPr>
          <p:nvPr/>
        </p:nvPicPr>
        <p:blipFill>
          <a:blip r:embed="rId2" cstate="print"/>
          <a:srcRect/>
          <a:stretch>
            <a:fillRect/>
          </a:stretch>
        </p:blipFill>
        <p:spPr bwMode="auto">
          <a:xfrm>
            <a:off x="778335" y="3117547"/>
            <a:ext cx="7313613" cy="33429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1206910" y="2157553"/>
            <a:ext cx="5943600" cy="3683435"/>
          </a:xfrm>
          <a:prstGeom prst="rect">
            <a:avLst/>
          </a:prstGeom>
          <a:noFill/>
          <a:ln w="9525">
            <a:noFill/>
            <a:miter lim="800000"/>
            <a:headEnd/>
            <a:tailEnd/>
          </a:ln>
        </p:spPr>
      </p:pic>
      <p:sp>
        <p:nvSpPr>
          <p:cNvPr id="3" name="Title 1"/>
          <p:cNvSpPr txBox="1">
            <a:spLocks/>
          </p:cNvSpPr>
          <p:nvPr/>
        </p:nvSpPr>
        <p:spPr>
          <a:xfrm>
            <a:off x="628650" y="983226"/>
            <a:ext cx="7886700" cy="865239"/>
          </a:xfrm>
          <a:prstGeom prst="rect">
            <a:avLst/>
          </a:prstGeom>
        </p:spPr>
        <p:txBody>
          <a:bodyPr>
            <a:normAutofit fontScale="82500" lnSpcReduction="20000"/>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4400" dirty="0" smtClean="0">
                <a:latin typeface="Lithos Pro Regular" panose="04020505030E02020A04" pitchFamily="82" charset="0"/>
                <a:ea typeface="+mj-ea"/>
                <a:cs typeface="+mj-cs"/>
              </a:rPr>
              <a:t>Control </a:t>
            </a:r>
            <a:r>
              <a:rPr kumimoji="0" lang="en-US" sz="4400" b="0" i="0" u="none" strike="noStrike" kern="1200" cap="none" spc="0" normalizeH="0" baseline="0" noProof="0" dirty="0" smtClean="0">
                <a:ln>
                  <a:noFill/>
                </a:ln>
                <a:solidFill>
                  <a:schemeClr val="tx1"/>
                </a:solidFill>
                <a:effectLst/>
                <a:uLnTx/>
                <a:uFillTx/>
                <a:latin typeface="Lithos Pro Regular" panose="04020505030E02020A04" pitchFamily="82" charset="0"/>
                <a:ea typeface="+mj-ea"/>
                <a:cs typeface="+mj-cs"/>
              </a:rPr>
              <a:t>Results Downloaded by DMI to </a:t>
            </a:r>
            <a:r>
              <a:rPr kumimoji="0" lang="en-US" sz="4400" b="0" i="0" u="none" strike="noStrike" kern="1200" cap="none" spc="0" normalizeH="0" baseline="0" noProof="0" dirty="0" err="1" smtClean="0">
                <a:ln>
                  <a:noFill/>
                </a:ln>
                <a:solidFill>
                  <a:schemeClr val="tx1"/>
                </a:solidFill>
                <a:effectLst/>
                <a:uLnTx/>
                <a:uFillTx/>
                <a:latin typeface="Lithos Pro Regular" panose="04020505030E02020A04" pitchFamily="82" charset="0"/>
                <a:ea typeface="+mj-ea"/>
                <a:cs typeface="+mj-cs"/>
              </a:rPr>
              <a:t>SoftTQC</a:t>
            </a:r>
            <a:endParaRPr kumimoji="0" lang="en-US" sz="4400" b="0" i="0" u="none" strike="noStrike" kern="1200" cap="none" spc="0" normalizeH="0" baseline="0" noProof="0" dirty="0">
              <a:ln>
                <a:noFill/>
              </a:ln>
              <a:solidFill>
                <a:schemeClr val="tx1"/>
              </a:solidFill>
              <a:effectLst/>
              <a:uLnTx/>
              <a:uFillTx/>
              <a:latin typeface="Lithos Pro Regular" panose="04020505030E02020A04" pitchFamily="82" charset="0"/>
              <a:ea typeface="+mj-ea"/>
              <a:cs typeface="+mj-cs"/>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785" y="245201"/>
            <a:ext cx="7822154" cy="1042826"/>
          </a:xfrm>
        </p:spPr>
        <p:txBody>
          <a:bodyPr/>
          <a:lstStyle/>
          <a:p>
            <a:r>
              <a:rPr lang="en-US" dirty="0" smtClean="0"/>
              <a:t>Test Specific Report</a:t>
            </a:r>
            <a:endParaRPr lang="en-US" dirty="0"/>
          </a:p>
        </p:txBody>
      </p:sp>
      <p:pic>
        <p:nvPicPr>
          <p:cNvPr id="5" name="Content Placeholder 4"/>
          <p:cNvPicPr>
            <a:picLocks noGrp="1"/>
          </p:cNvPicPr>
          <p:nvPr>
            <p:ph sz="half" idx="1"/>
          </p:nvPr>
        </p:nvPicPr>
        <p:blipFill>
          <a:blip r:embed="rId2" cstate="print"/>
          <a:srcRect/>
          <a:stretch>
            <a:fillRect/>
          </a:stretch>
        </p:blipFill>
        <p:spPr bwMode="auto">
          <a:xfrm>
            <a:off x="1571735" y="1681315"/>
            <a:ext cx="3649193" cy="4505479"/>
          </a:xfrm>
          <a:prstGeom prst="rect">
            <a:avLst/>
          </a:prstGeom>
          <a:noFill/>
          <a:ln w="9525">
            <a:noFill/>
            <a:miter lim="800000"/>
            <a:headEnd/>
            <a:tailEnd/>
          </a:ln>
        </p:spPr>
      </p:pic>
      <p:pic>
        <p:nvPicPr>
          <p:cNvPr id="6" name="Content Placeholder 5"/>
          <p:cNvPicPr>
            <a:picLocks noGrp="1"/>
          </p:cNvPicPr>
          <p:nvPr>
            <p:ph sz="half" idx="2"/>
          </p:nvPr>
        </p:nvPicPr>
        <p:blipFill>
          <a:blip r:embed="rId3" cstate="print"/>
          <a:srcRect/>
          <a:stretch>
            <a:fillRect/>
          </a:stretch>
        </p:blipFill>
        <p:spPr bwMode="auto">
          <a:xfrm>
            <a:off x="5201265" y="1691147"/>
            <a:ext cx="3670021" cy="44858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815088"/>
            <a:ext cx="7886700" cy="2852737"/>
          </a:xfrm>
        </p:spPr>
        <p:txBody>
          <a:bodyPr>
            <a:normAutofit fontScale="90000"/>
          </a:bodyPr>
          <a:lstStyle/>
          <a:p>
            <a:r>
              <a:rPr lang="en-US" dirty="0" smtClean="0">
                <a:solidFill>
                  <a:schemeClr val="tx1"/>
                </a:solidFill>
              </a:rPr>
              <a:t>An Integrated Report</a:t>
            </a:r>
            <a:br>
              <a:rPr lang="en-US" dirty="0" smtClean="0">
                <a:solidFill>
                  <a:schemeClr val="tx1"/>
                </a:solidFill>
              </a:rPr>
            </a:br>
            <a:r>
              <a:rPr lang="en-US" dirty="0" smtClean="0">
                <a:solidFill>
                  <a:schemeClr val="tx1"/>
                </a:solidFill>
              </a:rPr>
              <a:t>Showing</a:t>
            </a:r>
            <a:br>
              <a:rPr lang="en-US" dirty="0" smtClean="0">
                <a:solidFill>
                  <a:schemeClr val="tx1"/>
                </a:solidFill>
              </a:rPr>
            </a:br>
            <a:r>
              <a:rPr lang="en-US" dirty="0" smtClean="0">
                <a:solidFill>
                  <a:schemeClr val="tx1"/>
                </a:solidFill>
              </a:rPr>
              <a:t>Molecular and Cytology Results</a:t>
            </a:r>
            <a:endParaRPr lang="en-US" dirty="0">
              <a:solidFill>
                <a:schemeClr val="tx1"/>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p:cNvPicPr>
          <p:nvPr>
            <p:ph sz="half" idx="1"/>
          </p:nvPr>
        </p:nvPicPr>
        <p:blipFill>
          <a:blip r:embed="rId2" cstate="print"/>
          <a:srcRect/>
          <a:stretch>
            <a:fillRect/>
          </a:stretch>
        </p:blipFill>
        <p:spPr bwMode="auto">
          <a:xfrm>
            <a:off x="1130710" y="845574"/>
            <a:ext cx="3990565" cy="5565058"/>
          </a:xfrm>
          <a:prstGeom prst="rect">
            <a:avLst/>
          </a:prstGeom>
          <a:noFill/>
          <a:ln w="9525">
            <a:noFill/>
            <a:miter lim="800000"/>
            <a:headEnd/>
            <a:tailEnd/>
          </a:ln>
        </p:spPr>
      </p:pic>
      <p:pic>
        <p:nvPicPr>
          <p:cNvPr id="6" name="Content Placeholder 5"/>
          <p:cNvPicPr>
            <a:picLocks noGrp="1"/>
          </p:cNvPicPr>
          <p:nvPr>
            <p:ph sz="half" idx="2"/>
          </p:nvPr>
        </p:nvPicPr>
        <p:blipFill>
          <a:blip r:embed="rId3" cstate="print"/>
          <a:srcRect/>
          <a:stretch>
            <a:fillRect/>
          </a:stretch>
        </p:blipFill>
        <p:spPr bwMode="auto">
          <a:xfrm>
            <a:off x="5024284" y="855406"/>
            <a:ext cx="3705241" cy="54962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064774"/>
            <a:ext cx="7886700" cy="717755"/>
          </a:xfrm>
        </p:spPr>
        <p:txBody>
          <a:bodyPr>
            <a:normAutofit fontScale="90000"/>
          </a:bodyPr>
          <a:lstStyle/>
          <a:p>
            <a:r>
              <a:rPr lang="en-US" dirty="0" smtClean="0"/>
              <a:t>Reference</a:t>
            </a:r>
            <a:endParaRPr lang="en-US" dirty="0"/>
          </a:p>
        </p:txBody>
      </p:sp>
      <p:sp>
        <p:nvSpPr>
          <p:cNvPr id="2049" name="Rectangle 1"/>
          <p:cNvSpPr>
            <a:spLocks noChangeArrowheads="1"/>
          </p:cNvSpPr>
          <p:nvPr/>
        </p:nvSpPr>
        <p:spPr bwMode="auto">
          <a:xfrm>
            <a:off x="396688" y="2629382"/>
            <a:ext cx="8350624"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rgbClr val="323232"/>
                </a:solidFill>
                <a:effectLst/>
                <a:latin typeface="Lithos Pro Regular"/>
                <a:ea typeface="Calibri" pitchFamily="34" charset="0"/>
                <a:cs typeface="Times New Roman" pitchFamily="18" charset="0"/>
              </a:rPr>
              <a:t>Human </a:t>
            </a:r>
            <a:r>
              <a:rPr kumimoji="0" lang="en-US" sz="2400" b="0" i="0" u="none" strike="noStrike" cap="none" normalizeH="0" baseline="0" dirty="0" err="1" smtClean="0">
                <a:ln>
                  <a:noFill/>
                </a:ln>
                <a:solidFill>
                  <a:srgbClr val="323232"/>
                </a:solidFill>
                <a:effectLst/>
                <a:latin typeface="Lithos Pro Regular"/>
                <a:ea typeface="Calibri" pitchFamily="34" charset="0"/>
                <a:cs typeface="Times New Roman" pitchFamily="18" charset="0"/>
              </a:rPr>
              <a:t>Papillomavirus</a:t>
            </a:r>
            <a:r>
              <a:rPr kumimoji="0" lang="en-US" sz="2400" b="0" i="0" u="none" strike="noStrike" cap="none" normalizeH="0" baseline="0" dirty="0" smtClean="0">
                <a:ln>
                  <a:noFill/>
                </a:ln>
                <a:solidFill>
                  <a:srgbClr val="323232"/>
                </a:solidFill>
                <a:effectLst/>
                <a:latin typeface="Lithos Pro Regular"/>
                <a:ea typeface="Calibri" pitchFamily="34" charset="0"/>
                <a:cs typeface="Times New Roman" pitchFamily="18" charset="0"/>
              </a:rPr>
              <a:t> (HPV) and Cancer. (2016). Retrieved April 01, 2016, from </a:t>
            </a:r>
            <a:r>
              <a:rPr kumimoji="0" lang="en-US" sz="2400" b="0" i="0" u="none" strike="noStrike" cap="none" normalizeH="0" baseline="0" dirty="0" smtClean="0">
                <a:ln>
                  <a:noFill/>
                </a:ln>
                <a:solidFill>
                  <a:srgbClr val="323232"/>
                </a:solidFill>
                <a:effectLst/>
                <a:latin typeface="Lithos Pro Regular"/>
                <a:ea typeface="Calibri" pitchFamily="34" charset="0"/>
                <a:cs typeface="Times New Roman" pitchFamily="18" charset="0"/>
                <a:hlinkClick r:id="rId2"/>
              </a:rPr>
              <a:t>http://www.cdc.gov/cancer/hpv/index.htm</a:t>
            </a:r>
            <a:endParaRPr kumimoji="0" lang="en-US" sz="2400" b="0" i="0" u="none" strike="noStrike" cap="none" normalizeH="0" baseline="0" dirty="0" smtClean="0">
              <a:ln>
                <a:noFill/>
              </a:ln>
              <a:solidFill>
                <a:schemeClr val="tx1"/>
              </a:solidFill>
              <a:effectLst/>
              <a:latin typeface="Lithos Pro Regular"/>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rgbClr val="323232"/>
                </a:solidFill>
                <a:effectLst/>
                <a:latin typeface="Lithos Pro Regular"/>
                <a:ea typeface="Calibri" pitchFamily="34" charset="0"/>
                <a:cs typeface="Times New Roman" pitchFamily="18" charset="0"/>
              </a:rPr>
              <a:t>MLO Staff. (</a:t>
            </a:r>
            <a:r>
              <a:rPr kumimoji="0" lang="en-US" sz="2400" b="0" i="0" u="none" strike="noStrike" cap="none" normalizeH="0" baseline="0" dirty="0" err="1" smtClean="0">
                <a:ln>
                  <a:noFill/>
                </a:ln>
                <a:solidFill>
                  <a:srgbClr val="323232"/>
                </a:solidFill>
                <a:effectLst/>
                <a:latin typeface="Lithos Pro Regular"/>
                <a:ea typeface="Calibri" pitchFamily="34" charset="0"/>
                <a:cs typeface="Times New Roman" pitchFamily="18" charset="0"/>
              </a:rPr>
              <a:t>n.d</a:t>
            </a:r>
            <a:r>
              <a:rPr kumimoji="0" lang="en-US" sz="2400" b="0" i="0" u="none" strike="noStrike" cap="none" normalizeH="0" baseline="0" dirty="0" smtClean="0">
                <a:ln>
                  <a:noFill/>
                </a:ln>
                <a:solidFill>
                  <a:srgbClr val="323232"/>
                </a:solidFill>
                <a:effectLst/>
                <a:latin typeface="Lithos Pro Regular"/>
                <a:ea typeface="Calibri" pitchFamily="34" charset="0"/>
                <a:cs typeface="Times New Roman" pitchFamily="18" charset="0"/>
              </a:rPr>
              <a:t>.). Retrieved April 01, 2016, from </a:t>
            </a:r>
            <a:r>
              <a:rPr kumimoji="0" lang="en-US" sz="2400" b="0" i="0" u="none" strike="noStrike" cap="none" normalizeH="0" baseline="0" dirty="0" smtClean="0">
                <a:ln>
                  <a:noFill/>
                </a:ln>
                <a:solidFill>
                  <a:srgbClr val="323232"/>
                </a:solidFill>
                <a:effectLst/>
                <a:latin typeface="Lithos Pro Regular"/>
                <a:ea typeface="Calibri" pitchFamily="34" charset="0"/>
                <a:cs typeface="Times New Roman" pitchFamily="18" charset="0"/>
                <a:hlinkClick r:id="rId3"/>
              </a:rPr>
              <a:t>http://www.mlo-online.com/the-five-fda-approved-hpv-assays.php</a:t>
            </a:r>
            <a:endParaRPr kumimoji="0" lang="en-US" sz="2400" b="0" i="0" u="none" strike="noStrike" cap="none" normalizeH="0" baseline="0" dirty="0" smtClean="0">
              <a:ln>
                <a:noFill/>
              </a:ln>
              <a:solidFill>
                <a:schemeClr val="tx1"/>
              </a:solidFill>
              <a:effectLst/>
              <a:latin typeface="Lithos Pro Regular"/>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rgbClr val="323232"/>
                </a:solidFill>
                <a:effectLst/>
                <a:latin typeface="Lithos Pro Regular"/>
                <a:ea typeface="Calibri" pitchFamily="34" charset="0"/>
                <a:cs typeface="Times New Roman" pitchFamily="18" charset="0"/>
              </a:rPr>
              <a:t> </a:t>
            </a:r>
            <a:r>
              <a:rPr kumimoji="0" lang="en-US" sz="2400" b="0" i="0" u="none" strike="noStrike" cap="none" normalizeH="0" baseline="0" dirty="0" err="1" smtClean="0">
                <a:ln>
                  <a:noFill/>
                </a:ln>
                <a:solidFill>
                  <a:srgbClr val="323232"/>
                </a:solidFill>
                <a:effectLst/>
                <a:latin typeface="Lithos Pro Regular"/>
                <a:ea typeface="Calibri" pitchFamily="34" charset="0"/>
                <a:cs typeface="Times New Roman" pitchFamily="18" charset="0"/>
              </a:rPr>
              <a:t>cobas</a:t>
            </a:r>
            <a:r>
              <a:rPr kumimoji="0" lang="en-US" sz="2400" b="0" i="0" u="none" strike="noStrike" cap="none" normalizeH="0" baseline="0" dirty="0" smtClean="0">
                <a:ln>
                  <a:noFill/>
                </a:ln>
                <a:solidFill>
                  <a:srgbClr val="323232"/>
                </a:solidFill>
                <a:effectLst/>
                <a:latin typeface="Lithos Pro Regular"/>
                <a:ea typeface="Calibri" pitchFamily="34" charset="0"/>
                <a:cs typeface="Times New Roman" pitchFamily="18" charset="0"/>
              </a:rPr>
              <a:t>® 4800 System . (</a:t>
            </a:r>
            <a:r>
              <a:rPr kumimoji="0" lang="en-US" sz="2400" b="0" i="0" u="none" strike="noStrike" cap="none" normalizeH="0" baseline="0" dirty="0" err="1" smtClean="0">
                <a:ln>
                  <a:noFill/>
                </a:ln>
                <a:solidFill>
                  <a:srgbClr val="323232"/>
                </a:solidFill>
                <a:effectLst/>
                <a:latin typeface="Lithos Pro Regular"/>
                <a:ea typeface="Calibri" pitchFamily="34" charset="0"/>
                <a:cs typeface="Times New Roman" pitchFamily="18" charset="0"/>
              </a:rPr>
              <a:t>n.d</a:t>
            </a:r>
            <a:r>
              <a:rPr kumimoji="0" lang="en-US" sz="2400" b="0" i="0" u="none" strike="noStrike" cap="none" normalizeH="0" baseline="0" dirty="0" smtClean="0">
                <a:ln>
                  <a:noFill/>
                </a:ln>
                <a:solidFill>
                  <a:srgbClr val="323232"/>
                </a:solidFill>
                <a:effectLst/>
                <a:latin typeface="Lithos Pro Regular"/>
                <a:ea typeface="Calibri" pitchFamily="34" charset="0"/>
                <a:cs typeface="Times New Roman" pitchFamily="18" charset="0"/>
              </a:rPr>
              <a:t>.). Retrieved March 18, 2016, from </a:t>
            </a:r>
            <a:r>
              <a:rPr kumimoji="0" lang="en-US" sz="2400" b="0" i="0" u="none" strike="noStrike" cap="none" normalizeH="0" baseline="0" dirty="0" smtClean="0">
                <a:ln>
                  <a:noFill/>
                </a:ln>
                <a:solidFill>
                  <a:srgbClr val="323232"/>
                </a:solidFill>
                <a:effectLst/>
                <a:latin typeface="Lithos Pro Regular"/>
                <a:ea typeface="Calibri" pitchFamily="34" charset="0"/>
                <a:cs typeface="Times New Roman" pitchFamily="18" charset="0"/>
                <a:hlinkClick r:id="rId4"/>
              </a:rPr>
              <a:t>http://molecular.roche.com/instruments/Pages/cobas4800System.aspx</a:t>
            </a:r>
            <a:endParaRPr kumimoji="0" lang="en-US" sz="2400" b="0" i="0" u="none" strike="noStrike" cap="none" normalizeH="0" baseline="0" dirty="0" smtClean="0">
              <a:ln>
                <a:noFill/>
              </a:ln>
              <a:solidFill>
                <a:schemeClr val="tx1"/>
              </a:solidFill>
              <a:effectLst/>
              <a:latin typeface="Lithos Pro Regular"/>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4854" y="1797627"/>
            <a:ext cx="7834745" cy="435379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792202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giftsandcollectiblesgalore.files.wordpress.com/2012/12/question-mark-face.gif">
            <a:hlinkClick r:id="rId2"/>
          </p:cNvPr>
          <p:cNvPicPr>
            <a:picLocks noChangeAspect="1" noChangeArrowheads="1"/>
          </p:cNvPicPr>
          <p:nvPr/>
        </p:nvPicPr>
        <p:blipFill>
          <a:blip r:embed="rId3" cstate="print"/>
          <a:srcRect/>
          <a:stretch>
            <a:fillRect/>
          </a:stretch>
        </p:blipFill>
        <p:spPr bwMode="auto">
          <a:xfrm>
            <a:off x="2751291" y="2181532"/>
            <a:ext cx="3669174" cy="374332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t>Clinical significance and importance of HPV testing</a:t>
            </a:r>
            <a:endParaRPr lang="en-US" sz="3600" dirty="0"/>
          </a:p>
        </p:txBody>
      </p:sp>
      <p:sp>
        <p:nvSpPr>
          <p:cNvPr id="4" name="Content Placeholder 3"/>
          <p:cNvSpPr>
            <a:spLocks noGrp="1"/>
          </p:cNvSpPr>
          <p:nvPr>
            <p:ph idx="1"/>
          </p:nvPr>
        </p:nvSpPr>
        <p:spPr>
          <a:xfrm>
            <a:off x="1360166" y="5241263"/>
            <a:ext cx="7783834" cy="1377745"/>
          </a:xfrm>
        </p:spPr>
        <p:txBody>
          <a:bodyPr>
            <a:normAutofit/>
          </a:bodyPr>
          <a:lstStyle/>
          <a:p>
            <a:pPr marL="0" indent="0" algn="ctr">
              <a:buNone/>
            </a:pPr>
            <a:r>
              <a:rPr lang="en-US" dirty="0">
                <a:latin typeface="Lithos Pro Regular"/>
                <a:cs typeface="Arial" pitchFamily="34" charset="0"/>
              </a:rPr>
              <a:t>yearly, over 27,000 women and men are affected by a cancer caused by </a:t>
            </a:r>
            <a:r>
              <a:rPr lang="en-US" dirty="0" smtClean="0">
                <a:latin typeface="Lithos Pro Regular"/>
                <a:cs typeface="Arial" pitchFamily="34" charset="0"/>
              </a:rPr>
              <a:t>HPV</a:t>
            </a:r>
          </a:p>
          <a:p>
            <a:pPr marL="0" indent="0">
              <a:buNone/>
            </a:pPr>
            <a:endParaRPr lang="en-US" dirty="0" smtClean="0">
              <a:latin typeface="Lithos Pro Regular"/>
              <a:cs typeface="Arial" pitchFamily="34"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1012" y="2369128"/>
            <a:ext cx="2354407" cy="2291195"/>
          </a:xfrm>
          <a:prstGeom prst="roundRect">
            <a:avLst>
              <a:gd name="adj" fmla="val 16667"/>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2369128"/>
            <a:ext cx="2410691" cy="2202873"/>
          </a:xfrm>
          <a:prstGeom prst="roundRect">
            <a:avLst>
              <a:gd name="adj" fmla="val 16667"/>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65417" y="2309380"/>
            <a:ext cx="2535381" cy="22028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56048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t>Clinical significance and importance of HPV testing</a:t>
            </a:r>
            <a:endParaRPr lang="en-US" sz="3600" dirty="0"/>
          </a:p>
        </p:txBody>
      </p:sp>
      <p:sp>
        <p:nvSpPr>
          <p:cNvPr id="4" name="Content Placeholder 3"/>
          <p:cNvSpPr>
            <a:spLocks noGrp="1"/>
          </p:cNvSpPr>
          <p:nvPr>
            <p:ph idx="1"/>
          </p:nvPr>
        </p:nvSpPr>
        <p:spPr>
          <a:xfrm>
            <a:off x="1258278" y="2196729"/>
            <a:ext cx="7783834" cy="785462"/>
          </a:xfrm>
        </p:spPr>
        <p:txBody>
          <a:bodyPr>
            <a:normAutofit/>
          </a:bodyPr>
          <a:lstStyle/>
          <a:p>
            <a:pPr marL="0" indent="0" algn="ctr">
              <a:buNone/>
            </a:pPr>
            <a:r>
              <a:rPr lang="en-US" sz="2000" dirty="0">
                <a:latin typeface="Lithos Pro Regular"/>
                <a:cs typeface="Arial" pitchFamily="34" charset="0"/>
              </a:rPr>
              <a:t>According to CDC data, Persistent HPV infection can cause cervical and other cancers</a:t>
            </a:r>
            <a:endParaRPr lang="en-US" sz="2000"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2773" y="2867024"/>
            <a:ext cx="7668491" cy="3803939"/>
          </a:xfrm>
          <a:prstGeom prst="roundRect">
            <a:avLst>
              <a:gd name="adj" fmla="val 16667"/>
            </a:avLst>
          </a:prstGeom>
          <a:ln>
            <a:noFill/>
          </a:ln>
          <a:effectLst>
            <a:outerShdw blurRad="76200" dir="13500000" sy="23000" kx="1200000" algn="br" rotWithShape="0">
              <a:prstClr val="black">
                <a:alpha val="20000"/>
              </a:prst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361709" y="5653206"/>
            <a:ext cx="3449781" cy="646331"/>
          </a:xfrm>
          <a:prstGeom prst="rect">
            <a:avLst/>
          </a:prstGeom>
        </p:spPr>
        <p:txBody>
          <a:bodyPr wrap="square">
            <a:spAutoFit/>
          </a:bodyPr>
          <a:lstStyle/>
          <a:p>
            <a:r>
              <a:rPr lang="en-US" sz="1200" i="1" dirty="0" smtClean="0"/>
              <a:t>*Note</a:t>
            </a:r>
            <a:r>
              <a:rPr lang="en-US" sz="1200" i="1" dirty="0"/>
              <a:t>: Many of these cancers may be related to tobacco and alcohol </a:t>
            </a:r>
            <a:r>
              <a:rPr lang="en-US" sz="1200" i="1" dirty="0" smtClean="0"/>
              <a:t>use</a:t>
            </a:r>
            <a:r>
              <a:rPr lang="en-US" sz="1200" dirty="0"/>
              <a:t/>
            </a:r>
            <a:br>
              <a:rPr lang="en-US" sz="1200" dirty="0"/>
            </a:br>
            <a:endParaRPr lang="en-US" sz="1200" dirty="0"/>
          </a:p>
        </p:txBody>
      </p:sp>
    </p:spTree>
    <p:extLst>
      <p:ext uri="{BB962C8B-B14F-4D97-AF65-F5344CB8AC3E}">
        <p14:creationId xmlns:p14="http://schemas.microsoft.com/office/powerpoint/2010/main" val="18964575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63782" y="290802"/>
            <a:ext cx="7886700" cy="1091188"/>
          </a:xfrm>
        </p:spPr>
        <p:txBody>
          <a:bodyPr/>
          <a:lstStyle/>
          <a:p>
            <a:r>
              <a:rPr lang="en-US" sz="3600" dirty="0" smtClean="0">
                <a:solidFill>
                  <a:prstClr val="black"/>
                </a:solidFill>
              </a:rPr>
              <a:t>FDA Approved (IVD) platforms used for </a:t>
            </a:r>
            <a:r>
              <a:rPr lang="en-US" sz="3600" dirty="0">
                <a:solidFill>
                  <a:prstClr val="black"/>
                </a:solidFill>
              </a:rPr>
              <a:t>HPV testing</a:t>
            </a:r>
            <a:endParaRPr lang="en-US" dirty="0"/>
          </a:p>
        </p:txBody>
      </p:sp>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0264" y="883227"/>
            <a:ext cx="8073736" cy="6246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1748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208" y="1170361"/>
            <a:ext cx="7886700" cy="2045365"/>
          </a:xfrm>
          <a:solidFill>
            <a:schemeClr val="accent4">
              <a:lumMod val="20000"/>
              <a:lumOff val="80000"/>
            </a:schemeClr>
          </a:solidFill>
          <a:ln>
            <a:solidFill>
              <a:srgbClr val="E21E31"/>
            </a:solidFill>
          </a:ln>
          <a:effectLst>
            <a:glow rad="139700">
              <a:schemeClr val="accent6">
                <a:satMod val="175000"/>
                <a:alpha val="40000"/>
              </a:schemeClr>
            </a:glow>
          </a:effectLst>
          <a:scene3d>
            <a:camera prst="perspectiveContrastingRightFacing"/>
            <a:lightRig rig="threePt" dir="t"/>
          </a:scene3d>
        </p:spPr>
        <p:txBody>
          <a:bodyPr>
            <a:noAutofit/>
          </a:bodyPr>
          <a:lstStyle/>
          <a:p>
            <a:r>
              <a:rPr lang="en-US" sz="3600" dirty="0" err="1" smtClean="0">
                <a:solidFill>
                  <a:schemeClr val="tx1"/>
                </a:solidFill>
                <a:latin typeface="Lithos Pro Regular"/>
                <a:cs typeface="Arial" pitchFamily="34" charset="0"/>
              </a:rPr>
              <a:t>Cobas</a:t>
            </a:r>
            <a:r>
              <a:rPr lang="en-US" sz="3600" dirty="0" smtClean="0">
                <a:solidFill>
                  <a:schemeClr val="tx1"/>
                </a:solidFill>
                <a:latin typeface="Lithos Pro Regular"/>
                <a:cs typeface="Arial" pitchFamily="34" charset="0"/>
              </a:rPr>
              <a:t> 4800 HPV test is a high-risk–HPV DNA-based PCR screening assay with capability for concurrent genotyping for HPV 16 and HPV 18 by real-time PCR.  </a:t>
            </a:r>
            <a:br>
              <a:rPr lang="en-US" sz="3600" dirty="0" smtClean="0">
                <a:solidFill>
                  <a:schemeClr val="tx1"/>
                </a:solidFill>
                <a:latin typeface="Lithos Pro Regular"/>
                <a:cs typeface="Arial" pitchFamily="34" charset="0"/>
              </a:rPr>
            </a:br>
            <a:endParaRPr lang="en-US" sz="3600" dirty="0">
              <a:solidFill>
                <a:schemeClr val="tx1"/>
              </a:solidFill>
              <a:latin typeface="Lithos Pro Regular"/>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66370">
            <a:off x="4503434" y="3278826"/>
            <a:ext cx="4080746" cy="2932963"/>
          </a:xfrm>
          <a:prstGeom prst="roundRect">
            <a:avLst>
              <a:gd name="adj" fmla="val 16667"/>
            </a:avLst>
          </a:prstGeom>
          <a:ln>
            <a:noFill/>
          </a:ln>
          <a:effectLst>
            <a:glow rad="228600">
              <a:schemeClr val="accent2">
                <a:satMod val="175000"/>
                <a:alpha val="40000"/>
              </a:schemeClr>
            </a:glow>
            <a:outerShdw dist="35921" dir="2700000" algn="ctr" rotWithShape="0">
              <a:schemeClr val="bg2"/>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8&quot; unique_id=&quot;23089&quot;&gt;&lt;/object&gt;&lt;object type=&quot;2&quot; unique_id=&quot;23090&quot;&gt;&lt;object type=&quot;3&quot; unique_id=&quot;23091&quot;&gt;&lt;property id=&quot;20148&quot; value=&quot;5&quot;/&gt;&lt;property id=&quot;20300&quot; value=&quot;Slide 1&quot;/&gt;&lt;property id=&quot;20307&quot; value=&quot;256&quot;/&gt;&lt;/object&gt;&lt;object type=&quot;3&quot; unique_id=&quot;23156&quot;&gt;&lt;property id=&quot;20148&quot; value=&quot;5&quot;/&gt;&lt;property id=&quot;20300&quot; value=&quot;Slide 2&quot;/&gt;&lt;property id=&quot;20307&quot; value=&quot;257&quot;/&gt;&lt;/object&gt;&lt;object type=&quot;3&quot; unique_id=&quot;23157&quot;&gt;&lt;property id=&quot;20148&quot; value=&quot;5&quot;/&gt;&lt;property id=&quot;20300&quot; value=&quot;Slide 3&quot;/&gt;&lt;property id=&quot;20307&quot; value=&quot;258&quot;/&gt;&lt;/object&gt;&lt;object type=&quot;3&quot; unique_id=&quot;23158&quot;&gt;&lt;property id=&quot;20148&quot; value=&quot;5&quot;/&gt;&lt;property id=&quot;20300&quot; value=&quot;Slide 4&quot;/&gt;&lt;property id=&quot;20307&quot; value=&quot;259&quot;/&gt;&lt;/object&gt;&lt;object type=&quot;3&quot; unique_id=&quot;23159&quot;&gt;&lt;property id=&quot;20148&quot; value=&quot;5&quot;/&gt;&lt;property id=&quot;20300&quot; value=&quot;Slide 5&quot;/&gt;&lt;property id=&quot;20307&quot; value=&quot;260&quot;/&gt;&lt;/object&gt;&lt;/object&gt;&lt;/object&gt;&lt;/database&gt;"/>
  <p:tag name="SECTOMILLISECCONVERTED"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2635</TotalTime>
  <Words>663</Words>
  <Application>Microsoft Office PowerPoint</Application>
  <PresentationFormat>On-screen Show (4:3)</PresentationFormat>
  <Paragraphs>76</Paragraphs>
  <Slides>50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Arial</vt:lpstr>
      <vt:lpstr>Calibri</vt:lpstr>
      <vt:lpstr>Helvetica</vt:lpstr>
      <vt:lpstr>Lithos Pro Regular</vt:lpstr>
      <vt:lpstr>Times New Roman</vt:lpstr>
      <vt:lpstr>Wingdings</vt:lpstr>
      <vt:lpstr>Office Theme</vt:lpstr>
      <vt:lpstr>HPV in SoftMolecular</vt:lpstr>
      <vt:lpstr>Outline</vt:lpstr>
      <vt:lpstr>What is HPV?</vt:lpstr>
      <vt:lpstr>Types of HPV:</vt:lpstr>
      <vt:lpstr>PowerPoint Presentation</vt:lpstr>
      <vt:lpstr>Clinical significance and importance of HPV testing</vt:lpstr>
      <vt:lpstr>Clinical significance and importance of HPV testing</vt:lpstr>
      <vt:lpstr>FDA Approved (IVD) platforms used for HPV testing</vt:lpstr>
      <vt:lpstr>Cobas 4800 HPV test is a high-risk–HPV DNA-based PCR screening assay with capability for concurrent genotyping for HPV 16 and HPV 18 by real-time PCR.   </vt:lpstr>
      <vt:lpstr>Nucleic acid (DNA) testing by PCR has become a standard, noninvasive method for determining the presence of a cervical HPV infection. Proper implementation of nucleic acid testing for HPV may       1) increase the sensitivity of cervical cancer screening programs by detecting high-risk lesions earlier in women 30 years and older with normal cytology and       2) reduce the need for unnecessary colposcopy and treatment in patients 21 and older with cytology results showing atypical squamous cells of undetermined significance (ASC-US). </vt:lpstr>
      <vt:lpstr>PowerPoint Presentation</vt:lpstr>
      <vt:lpstr>      Setting up HPV in SoftMolecular  1. Need action to create protocol 2. Create protocol 3. Create report template 4. Create test 5. Create tasklist </vt:lpstr>
      <vt:lpstr>We need an Aliquot action in our protocol </vt:lpstr>
      <vt:lpstr>PowerPoint Presentation</vt:lpstr>
      <vt:lpstr>PowerPoint Presentation</vt:lpstr>
      <vt:lpstr>PowerPoint Presentation</vt:lpstr>
      <vt:lpstr>PowerPoint Presentation</vt:lpstr>
      <vt:lpstr>Create report template Create test. </vt:lpstr>
      <vt:lpstr>Test Specific Report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Where do we get our samples</vt:lpstr>
      <vt:lpstr>PowerPoint Presentation</vt:lpstr>
      <vt:lpstr>PowerPoint Presentation</vt:lpstr>
      <vt:lpstr>Specimen Processing in Softmolecular</vt:lpstr>
      <vt:lpstr>PowerPoint Presentation</vt:lpstr>
      <vt:lpstr>PowerPoint Presentation</vt:lpstr>
      <vt:lpstr>Processing in Cobas interface with DMI and SoftMolecular.</vt:lpstr>
      <vt:lpstr>PowerPoint Presentation</vt:lpstr>
      <vt:lpstr>PowerPoint Presentation</vt:lpstr>
      <vt:lpstr>PowerPoint Presentation</vt:lpstr>
      <vt:lpstr>Results Downloaded by DMI to SoftMolecular</vt:lpstr>
      <vt:lpstr>PowerPoint Presentation</vt:lpstr>
      <vt:lpstr>PowerPoint Presentation</vt:lpstr>
      <vt:lpstr>PowerPoint Presentation</vt:lpstr>
      <vt:lpstr>Test Specific Report</vt:lpstr>
      <vt:lpstr>An Integrated Report Showing Molecular and Cytology Results</vt:lpstr>
      <vt:lpstr>PowerPoint Presentation</vt:lpstr>
      <vt:lpstr>Reference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Myra Pettis</dc:creator>
  <cp:lastModifiedBy>Myra Pettis</cp:lastModifiedBy>
  <cp:revision>77</cp:revision>
  <dcterms:created xsi:type="dcterms:W3CDTF">2016-01-07T19:32:07Z</dcterms:created>
  <dcterms:modified xsi:type="dcterms:W3CDTF">2016-04-12T22:39:22Z</dcterms:modified>
</cp:coreProperties>
</file>