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handoutMasterIdLst>
    <p:handoutMasterId r:id="rId38"/>
  </p:handoutMasterIdLst>
  <p:sldIdLst>
    <p:sldId id="278" r:id="rId2"/>
    <p:sldId id="376" r:id="rId3"/>
    <p:sldId id="378" r:id="rId4"/>
    <p:sldId id="379" r:id="rId5"/>
    <p:sldId id="380" r:id="rId6"/>
    <p:sldId id="363" r:id="rId7"/>
    <p:sldId id="365" r:id="rId8"/>
    <p:sldId id="364" r:id="rId9"/>
    <p:sldId id="361" r:id="rId10"/>
    <p:sldId id="340" r:id="rId11"/>
    <p:sldId id="362" r:id="rId12"/>
    <p:sldId id="374" r:id="rId13"/>
    <p:sldId id="353" r:id="rId14"/>
    <p:sldId id="354" r:id="rId15"/>
    <p:sldId id="366" r:id="rId16"/>
    <p:sldId id="368" r:id="rId17"/>
    <p:sldId id="367" r:id="rId18"/>
    <p:sldId id="369" r:id="rId19"/>
    <p:sldId id="370" r:id="rId20"/>
    <p:sldId id="385" r:id="rId21"/>
    <p:sldId id="371" r:id="rId22"/>
    <p:sldId id="372" r:id="rId23"/>
    <p:sldId id="373" r:id="rId24"/>
    <p:sldId id="344" r:id="rId25"/>
    <p:sldId id="345" r:id="rId26"/>
    <p:sldId id="346" r:id="rId27"/>
    <p:sldId id="351" r:id="rId28"/>
    <p:sldId id="384" r:id="rId29"/>
    <p:sldId id="386" r:id="rId30"/>
    <p:sldId id="388" r:id="rId31"/>
    <p:sldId id="387" r:id="rId32"/>
    <p:sldId id="389" r:id="rId33"/>
    <p:sldId id="356" r:id="rId34"/>
    <p:sldId id="359" r:id="rId35"/>
    <p:sldId id="38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809" autoAdjust="0"/>
    <p:restoredTop sz="86410" autoAdjust="0"/>
  </p:normalViewPr>
  <p:slideViewPr>
    <p:cSldViewPr>
      <p:cViewPr varScale="1">
        <p:scale>
          <a:sx n="71" d="100"/>
          <a:sy n="71" d="100"/>
        </p:scale>
        <p:origin x="114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4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321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443EF-9158-4CB1-9D4D-538D883C8821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7BCF6-8F8D-413F-9E0F-201F70A76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10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ED015-F6A0-452D-9BA7-772C61E9BCC5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DA8F5-0D26-4716-AD92-DD440E9EA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48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DA8F5-0D26-4716-AD92-DD440E9EA8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09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DA8F5-0D26-4716-AD92-DD440E9EA8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13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DA8F5-0D26-4716-AD92-DD440E9EA8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68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6DAD3C-2D34-40A9-9F77-5BCC578F5EDF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382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860C-376D-4F40-A58A-B7D15397DE66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B77D34A1-B2CB-4A60-A9F8-53D830E9928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26DAD3C-2D34-40A9-9F77-5BCC578F5EDF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16"/>
          <p:cNvSpPr>
            <a:spLocks noChangeArrowheads="1"/>
          </p:cNvSpPr>
          <p:nvPr/>
        </p:nvSpPr>
        <p:spPr bwMode="auto">
          <a:xfrm>
            <a:off x="0" y="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endParaRPr lang="en-US" altLang="en-US" sz="1600" b="1" smtClean="0"/>
          </a:p>
        </p:txBody>
      </p:sp>
    </p:spTree>
    <p:extLst>
      <p:ext uri="{BB962C8B-B14F-4D97-AF65-F5344CB8AC3E}">
        <p14:creationId xmlns:p14="http://schemas.microsoft.com/office/powerpoint/2010/main" val="3883112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7" r:id="rId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davis@med.umich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057400"/>
            <a:ext cx="9067800" cy="28956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The Pathologist Review Process</a:t>
            </a:r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i="1" dirty="0" smtClean="0">
                <a:solidFill>
                  <a:schemeClr val="tx1"/>
                </a:solidFill>
              </a:rPr>
              <a:t>by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2800" i="1" dirty="0" smtClean="0">
                <a:solidFill>
                  <a:srgbClr val="FFFF00"/>
                </a:solidFill>
              </a:rPr>
              <a:t>Gerald M. Davis BS, MT(ASCP), MPH</a:t>
            </a:r>
            <a:br>
              <a:rPr lang="en-US" sz="2800" i="1" dirty="0" smtClean="0">
                <a:solidFill>
                  <a:srgbClr val="FFFF00"/>
                </a:solidFill>
              </a:rPr>
            </a:br>
            <a:r>
              <a:rPr lang="en-US" i="1" dirty="0" smtClean="0">
                <a:solidFill>
                  <a:srgbClr val="FFFF00"/>
                </a:solidFill>
              </a:rPr>
              <a:t/>
            </a:r>
            <a:br>
              <a:rPr lang="en-US" i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  <a:hlinkClick r:id="rId2"/>
              </a:rPr>
              <a:t>jdavis@med.umich.edu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University of Michigan Hospitals Department of Hematopathology</a:t>
            </a:r>
            <a:endParaRPr lang="en-US" b="1" dirty="0">
              <a:solidFill>
                <a:schemeClr val="bg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707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What if we …..</a:t>
            </a:r>
            <a:endParaRPr 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495800"/>
          </a:xfrm>
        </p:spPr>
        <p:txBody>
          <a:bodyPr/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Used the absorption function of Soft to absorb the CBCD into CBCPR (CBCD with PR)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Streamline specimen processing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Lessen the impact of change control on staff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Commitment to continual improvement</a:t>
            </a:r>
          </a:p>
          <a:p>
            <a:pPr lvl="1"/>
            <a:r>
              <a:rPr lang="en-US" sz="2400" dirty="0" smtClean="0">
                <a:latin typeface="Comic Sans MS" panose="030F0702030302020204" pitchFamily="66" charset="0"/>
              </a:rPr>
              <a:t>Increase communication internally</a:t>
            </a:r>
          </a:p>
          <a:p>
            <a:pPr lvl="1"/>
            <a:r>
              <a:rPr lang="en-US" sz="2400" dirty="0" smtClean="0">
                <a:latin typeface="Comic Sans MS" panose="030F0702030302020204" pitchFamily="66" charset="0"/>
              </a:rPr>
              <a:t>Work with Soft and nurture the relationship</a:t>
            </a:r>
          </a:p>
          <a:p>
            <a:pPr lvl="2"/>
            <a:r>
              <a:rPr lang="en-US" sz="2000" dirty="0" smtClean="0">
                <a:latin typeface="Comic Sans MS" panose="030F0702030302020204" pitchFamily="66" charset="0"/>
              </a:rPr>
              <a:t>Task follow up and tracking</a:t>
            </a:r>
          </a:p>
          <a:p>
            <a:pPr lvl="2"/>
            <a:r>
              <a:rPr lang="en-US" sz="2000" dirty="0" smtClean="0">
                <a:latin typeface="Comic Sans MS" panose="030F0702030302020204" pitchFamily="66" charset="0"/>
              </a:rPr>
              <a:t>SCR (Software Change Request)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55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UM Pathologist Review Criteria</a:t>
            </a:r>
            <a:endParaRPr 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248076"/>
            <a:ext cx="7696200" cy="538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681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077200" cy="1524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Step 1</a:t>
            </a:r>
            <a:r>
              <a:rPr lang="en-US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: Add The Pathologist    </a:t>
            </a:r>
            <a:br>
              <a:rPr lang="en-US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    </a:t>
            </a:r>
            <a:r>
              <a:rPr lang="en-US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ReviewComponent</a:t>
            </a:r>
            <a:endParaRPr 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5334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176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3138"/>
            <a:ext cx="8991600" cy="88423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Here is the Path Rev Workflow</a:t>
            </a:r>
            <a:endParaRPr 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" y="762000"/>
            <a:ext cx="914953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rgbClr val="081D58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314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9067800" cy="9144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</a:t>
            </a:r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Step 2</a:t>
            </a:r>
            <a:r>
              <a:rPr lang="en-US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: Ordering A Path Rev On The </a:t>
            </a:r>
            <a:br>
              <a:rPr lang="en-US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          Fly in WAM or Resulting Worlist    </a:t>
            </a:r>
            <a:br>
              <a:rPr lang="en-US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          Needs to be Seamless</a:t>
            </a:r>
            <a:r>
              <a:rPr lang="en-US" sz="3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…</a:t>
            </a:r>
            <a:endParaRPr lang="en-US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828800"/>
            <a:ext cx="7196666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rgbClr val="081D58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658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914400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Seamless In Resulting Worklist Too…</a:t>
            </a:r>
            <a:endParaRPr lang="en-US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693419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091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What Just Happened?...</a:t>
            </a:r>
            <a:endParaRPr 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 smtClean="0">
                <a:latin typeface="Comic Sans MS" panose="030F0702030302020204" pitchFamily="66" charset="0"/>
              </a:rPr>
              <a:t>.  </a:t>
            </a:r>
            <a:r>
              <a:rPr lang="en-US" sz="2800" dirty="0" smtClean="0">
                <a:latin typeface="Comic Sans MS" panose="030F0702030302020204" pitchFamily="66" charset="0"/>
              </a:rPr>
              <a:t>CBCPR was reflexed and CBCD was canned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28003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28479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680" y="4534853"/>
            <a:ext cx="19621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V="1">
            <a:off x="3657600" y="3300412"/>
            <a:ext cx="1295400" cy="509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endCxn id="7" idx="1"/>
          </p:cNvCxnSpPr>
          <p:nvPr/>
        </p:nvCxnSpPr>
        <p:spPr bwMode="auto">
          <a:xfrm>
            <a:off x="3657600" y="3810000"/>
            <a:ext cx="1402080" cy="121539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6439482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" y="76200"/>
            <a:ext cx="9067800" cy="18288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Step3</a:t>
            </a:r>
            <a:r>
              <a:rPr lang="en-US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:  Build RBS Rule To </a:t>
            </a:r>
            <a:br>
              <a:rPr lang="en-US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        Reflex “Path Rev” Test </a:t>
            </a:r>
            <a:endParaRPr 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667000"/>
            <a:ext cx="7315200" cy="3429000"/>
          </a:xfrm>
        </p:spPr>
        <p:txBody>
          <a:bodyPr/>
          <a:lstStyle/>
          <a:p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8077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15378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20574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Step 4</a:t>
            </a:r>
            <a:r>
              <a:rPr lang="en-US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: Build Canned Message &amp; RBS Rule To Get</a:t>
            </a:r>
            <a:r>
              <a:rPr lang="en-US" sz="40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Those Cell Lines Marked “ + ” For Path Rev?</a:t>
            </a:r>
            <a:endParaRPr lang="en-US" sz="4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2128520"/>
            <a:ext cx="576190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40386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Check F41 in Test Setup for individual test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60240"/>
            <a:ext cx="6989763" cy="223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77842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914400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WAM Path Rev In Resulting Worklist…</a:t>
            </a:r>
            <a:endParaRPr lang="en-US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620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15485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UMMC</a:t>
            </a:r>
            <a:endParaRPr 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878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77200" cy="1066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…Or…Use A Template For Reflexing Path Rev Test</a:t>
            </a:r>
            <a:endParaRPr 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238999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004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2954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Step 5</a:t>
            </a:r>
            <a:r>
              <a:rPr lang="en-US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:  How To Qualify Case </a:t>
            </a:r>
            <a:br>
              <a:rPr lang="en-US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US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         To “Review Worklist”</a:t>
            </a:r>
            <a:endParaRPr lang="en-US" sz="4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315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17450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Step 6</a:t>
            </a:r>
            <a:r>
              <a:rPr lang="en-US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:  Final Review</a:t>
            </a:r>
            <a:endParaRPr 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781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54688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Pathologist Interpretation…</a:t>
            </a:r>
            <a:endParaRPr 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239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80243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HIS – This was then…..</a:t>
            </a:r>
            <a:endParaRPr 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447800"/>
            <a:ext cx="7772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556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" y="274638"/>
            <a:ext cx="9111916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This is now…….(No Phantom)</a:t>
            </a:r>
            <a:endParaRPr 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610600" y="6019800"/>
            <a:ext cx="76200" cy="762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" y="1295400"/>
            <a:ext cx="8991600" cy="538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rgbClr val="081D58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314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524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Where else are you going to get the CBC, Diff, Abs. Cts., and Path Rev Interp on the same screen ?</a:t>
            </a:r>
            <a:endParaRPr lang="en-US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600200"/>
            <a:ext cx="7620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rgbClr val="081D58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422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Pathologist Queues ?</a:t>
            </a:r>
            <a:endParaRPr 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7162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rgbClr val="081D58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29540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1</a:t>
            </a:r>
            <a:r>
              <a:rPr lang="en-US" sz="2000" dirty="0" smtClean="0">
                <a:latin typeface="Comic Sans MS" panose="030F0702030302020204" pitchFamily="66" charset="0"/>
              </a:rPr>
              <a:t>.  You need to manually enter as phantom test …or….                                                           2.  Make a rule that reflexes the phantom  (result =Pathologist</a:t>
            </a:r>
            <a:r>
              <a:rPr lang="en-US" sz="1600" dirty="0" smtClean="0">
                <a:latin typeface="Comic Sans MS" panose="030F0702030302020204" pitchFamily="66" charset="0"/>
              </a:rPr>
              <a:t>)</a:t>
            </a:r>
            <a:endParaRPr lang="en-US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815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1534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Pathologist Personal Queue?</a:t>
            </a:r>
            <a:endParaRPr 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2286000"/>
            <a:ext cx="6705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rgbClr val="081D58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175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Managing the Path Rev Process</a:t>
            </a:r>
            <a:endParaRPr 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248076"/>
            <a:ext cx="7543800" cy="538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946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The Hematology Laboratory</a:t>
            </a:r>
            <a:endParaRPr lang="en-US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Sysmex XE 5000 </a:t>
            </a: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   CBC</a:t>
            </a: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   Automated differential – 6 part</a:t>
            </a: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   NRBCs</a:t>
            </a: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   Platelet count</a:t>
            </a: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   Reticulocyte count</a:t>
            </a: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   Body fluid counts</a:t>
            </a: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Comic Sans MS" panose="030F0702030302020204" pitchFamily="66" charset="0"/>
              </a:rPr>
              <a:t>Jan </a:t>
            </a:r>
            <a:r>
              <a:rPr lang="en-US" sz="2600" dirty="0">
                <a:latin typeface="Comic Sans MS" panose="030F0702030302020204" pitchFamily="66" charset="0"/>
              </a:rPr>
              <a:t>1, </a:t>
            </a:r>
            <a:r>
              <a:rPr lang="en-US" sz="2600" dirty="0" smtClean="0">
                <a:latin typeface="Comic Sans MS" panose="030F0702030302020204" pitchFamily="66" charset="0"/>
              </a:rPr>
              <a:t>2016 </a:t>
            </a:r>
            <a:r>
              <a:rPr lang="en-US" sz="2600" dirty="0">
                <a:latin typeface="Comic Sans MS" panose="030F0702030302020204" pitchFamily="66" charset="0"/>
              </a:rPr>
              <a:t>– April 1, </a:t>
            </a:r>
            <a:r>
              <a:rPr lang="en-US" sz="2600" dirty="0" smtClean="0">
                <a:latin typeface="Comic Sans MS" panose="030F0702030302020204" pitchFamily="66" charset="0"/>
              </a:rPr>
              <a:t>2016</a:t>
            </a:r>
          </a:p>
          <a:p>
            <a:pPr marL="0" indent="0">
              <a:buNone/>
            </a:pPr>
            <a:endParaRPr lang="en-US" sz="2600" dirty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</a:rPr>
              <a:t>1797/day (including week-ends</a:t>
            </a:r>
            <a:r>
              <a:rPr lang="en-US" sz="28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63% </a:t>
            </a:r>
            <a:r>
              <a:rPr lang="en-US" sz="2800" dirty="0" smtClean="0">
                <a:latin typeface="Comic Sans MS" panose="030F0702030302020204" pitchFamily="66" charset="0"/>
              </a:rPr>
              <a:t>case auto-validate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26% partial auto-validate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</a:rPr>
              <a:t>14% </a:t>
            </a:r>
            <a:r>
              <a:rPr lang="en-US" sz="2800" dirty="0">
                <a:latin typeface="Comic Sans MS" panose="030F0702030302020204" pitchFamily="66" charset="0"/>
              </a:rPr>
              <a:t>need a slide review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90800"/>
            <a:ext cx="4535261" cy="389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647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Tweaking The Process</a:t>
            </a:r>
            <a:endParaRPr 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" y="1219200"/>
            <a:ext cx="7696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718679"/>
            <a:ext cx="91440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We changed the Path Rev criteria…..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There </a:t>
            </a:r>
            <a:r>
              <a:rPr lang="en-US" sz="2000" dirty="0">
                <a:latin typeface="Comic Sans MS" panose="030F0702030302020204" pitchFamily="66" charset="0"/>
              </a:rPr>
              <a:t>were Path Review changes to 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MCV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fluid crystals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NRBCs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apheresis </a:t>
            </a:r>
            <a:r>
              <a:rPr lang="en-US" sz="2000" dirty="0">
                <a:latin typeface="Comic Sans MS" panose="030F0702030302020204" pitchFamily="66" charset="0"/>
              </a:rPr>
              <a:t>patients not reviewed for increased WBCs and blasts, etc.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582986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153400" cy="9906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What do you mean “You want a peripheral smear”</a:t>
            </a:r>
            <a:endParaRPr 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1"/>
            <a:ext cx="8458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4611231"/>
            <a:ext cx="8991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We disabled the ability to order the Path Review as a standing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The Hem lab staff directs the MD phone calls requesting a Path Rev, to the trainee who </a:t>
            </a:r>
            <a:r>
              <a:rPr lang="en-US" sz="2000" dirty="0" smtClean="0">
                <a:latin typeface="Comic Sans MS" panose="030F0702030302020204" pitchFamily="66" charset="0"/>
              </a:rPr>
              <a:t>triages for a </a:t>
            </a:r>
            <a:r>
              <a:rPr lang="en-US" sz="2000" dirty="0">
                <a:latin typeface="Comic Sans MS" panose="030F0702030302020204" pitchFamily="66" charset="0"/>
              </a:rPr>
              <a:t>valid reason for the request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At the HIS level we offered the tech an alternative to the Path Rev that ensures a peripheral smear is scanned</a:t>
            </a:r>
          </a:p>
        </p:txBody>
      </p:sp>
    </p:spTree>
    <p:extLst>
      <p:ext uri="{BB962C8B-B14F-4D97-AF65-F5344CB8AC3E}">
        <p14:creationId xmlns:p14="http://schemas.microsoft.com/office/powerpoint/2010/main" val="2818537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What Can Tweaking Do For You?</a:t>
            </a:r>
            <a:endParaRPr 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69151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05" y="3124200"/>
            <a:ext cx="69437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2" y="4953000"/>
            <a:ext cx="34385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7286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46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Protecting the RED line…</a:t>
            </a:r>
            <a:endParaRPr 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46094"/>
            <a:ext cx="7772400" cy="482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992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SCR Hot Items Coming….</a:t>
            </a:r>
            <a:endParaRPr 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8768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Assign &amp; track Path Rev cases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Defaulting Pathologist assignment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Dynamic automatic status updating per case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Sorting per Pathologist and/or per case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Mechanism for case transfer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Review Worklist screen modifications 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SCR 09747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Revised report modifications (auto template)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774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84443" y="2680252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Thank  you.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470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4735"/>
            <a:ext cx="8229600" cy="411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CBCD – CBC and Differential</a:t>
            </a:r>
            <a:endParaRPr 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3826"/>
            <a:ext cx="8305800" cy="3054736"/>
          </a:xfrm>
        </p:spPr>
        <p:txBody>
          <a:bodyPr>
            <a:normAutofit fontScale="85000" lnSpcReduction="20000"/>
          </a:bodyPr>
          <a:lstStyle/>
          <a:p>
            <a:pPr lvl="1"/>
            <a:endParaRPr lang="en-US" sz="2000" dirty="0" smtClean="0"/>
          </a:p>
          <a:p>
            <a:pPr marL="393192" lvl="1" indent="0">
              <a:buNone/>
            </a:pPr>
            <a:endParaRPr lang="en-US" sz="2000" dirty="0" smtClean="0"/>
          </a:p>
          <a:p>
            <a:pPr marL="393192" lvl="1" indent="0">
              <a:buNone/>
            </a:pPr>
            <a:endParaRPr lang="en-US" sz="2000" dirty="0" smtClean="0"/>
          </a:p>
          <a:p>
            <a:pPr lvl="1"/>
            <a:r>
              <a:rPr lang="en-US" sz="2000" dirty="0" smtClean="0">
                <a:latin typeface="Comic Sans MS" panose="030F0702030302020204" pitchFamily="66" charset="0"/>
              </a:rPr>
              <a:t>WAM</a:t>
            </a:r>
            <a:endParaRPr lang="en-US" sz="2000" dirty="0">
              <a:latin typeface="Comic Sans MS" panose="030F0702030302020204" pitchFamily="66" charset="0"/>
            </a:endParaRPr>
          </a:p>
          <a:p>
            <a:pPr lvl="1"/>
            <a:r>
              <a:rPr lang="en-US" sz="2000" dirty="0" smtClean="0">
                <a:latin typeface="Comic Sans MS" panose="030F0702030302020204" pitchFamily="66" charset="0"/>
              </a:rPr>
              <a:t>Sysmex messages - Flags  </a:t>
            </a:r>
          </a:p>
          <a:p>
            <a:pPr lvl="1"/>
            <a:r>
              <a:rPr lang="en-US" sz="2000" dirty="0" smtClean="0">
                <a:latin typeface="Comic Sans MS" panose="030F0702030302020204" pitchFamily="66" charset="0"/>
              </a:rPr>
              <a:t>Used-defined rules – OP Alerts</a:t>
            </a:r>
            <a:endParaRPr lang="en-US" sz="2000" dirty="0">
              <a:latin typeface="Comic Sans MS" panose="030F0702030302020204" pitchFamily="66" charset="0"/>
            </a:endParaRPr>
          </a:p>
          <a:p>
            <a:pPr lvl="1"/>
            <a:r>
              <a:rPr lang="en-US" sz="2000" dirty="0" smtClean="0">
                <a:latin typeface="Comic Sans MS" panose="030F0702030302020204" pitchFamily="66" charset="0"/>
              </a:rPr>
              <a:t>Slide is made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marL="393192" lvl="1" indent="0">
              <a:buNone/>
            </a:pPr>
            <a:r>
              <a:rPr lang="en-US" sz="2000" dirty="0" smtClean="0"/>
              <a:t>  </a:t>
            </a:r>
            <a:endParaRPr lang="en-US" dirty="0"/>
          </a:p>
        </p:txBody>
      </p:sp>
      <p:pic>
        <p:nvPicPr>
          <p:cNvPr id="1030" name="Picture 6" descr="C:\Users\mpettis\AppData\Local\Temp\SNAGHTML6a16a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90800"/>
            <a:ext cx="584946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100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133" y="533400"/>
            <a:ext cx="8229600" cy="83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Slide WBC differential</a:t>
            </a:r>
            <a:endParaRPr 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7696200" cy="4876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Correlate and confirm CBC findings</a:t>
            </a:r>
          </a:p>
          <a:p>
            <a:r>
              <a:rPr lang="en-US" dirty="0" smtClean="0"/>
              <a:t>Automated differential vs. the Slide differential</a:t>
            </a:r>
          </a:p>
          <a:p>
            <a:r>
              <a:rPr lang="en-US" dirty="0" smtClean="0"/>
              <a:t>Scan for specific findings</a:t>
            </a:r>
          </a:p>
          <a:p>
            <a:pPr lvl="1"/>
            <a:r>
              <a:rPr lang="en-US" dirty="0" smtClean="0"/>
              <a:t>Misclassification of cells by the instrument</a:t>
            </a:r>
          </a:p>
          <a:p>
            <a:pPr lvl="1"/>
            <a:r>
              <a:rPr lang="en-US" dirty="0" smtClean="0"/>
              <a:t>Abnormal cells – blasts, plasma cells, </a:t>
            </a:r>
          </a:p>
          <a:p>
            <a:pPr marL="667512" lvl="2" indent="0">
              <a:buNone/>
            </a:pPr>
            <a:r>
              <a:rPr lang="en-US" dirty="0"/>
              <a:t>l</a:t>
            </a:r>
            <a:r>
              <a:rPr lang="en-US" dirty="0" smtClean="0"/>
              <a:t>ymphoma cells, etc.</a:t>
            </a:r>
          </a:p>
          <a:p>
            <a:pPr lvl="1"/>
            <a:r>
              <a:rPr lang="en-US" dirty="0" smtClean="0"/>
              <a:t>Platelet </a:t>
            </a:r>
            <a:r>
              <a:rPr lang="en-US" dirty="0"/>
              <a:t>c</a:t>
            </a:r>
            <a:r>
              <a:rPr lang="en-US" dirty="0" smtClean="0"/>
              <a:t>lumps</a:t>
            </a:r>
          </a:p>
          <a:p>
            <a:pPr lvl="1"/>
            <a:r>
              <a:rPr lang="en-US" dirty="0" smtClean="0"/>
              <a:t>Inclusions</a:t>
            </a:r>
          </a:p>
          <a:p>
            <a:pPr lvl="1"/>
            <a:endParaRPr lang="en-US" dirty="0"/>
          </a:p>
        </p:txBody>
      </p:sp>
      <p:pic>
        <p:nvPicPr>
          <p:cNvPr id="3074" name="Picture 2" descr="Nikon E100 Biological Microsc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4495800"/>
            <a:ext cx="2256053" cy="232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98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5724"/>
            <a:ext cx="8305800" cy="92447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We Need What?...Path Review Criteria?</a:t>
            </a:r>
            <a:endParaRPr 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33800"/>
            <a:ext cx="723899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7238999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696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2133600"/>
          </a:xfrm>
        </p:spPr>
        <p:txBody>
          <a:bodyPr/>
          <a:lstStyle/>
          <a:p>
            <a:pPr algn="l"/>
            <a:r>
              <a:rPr lang="en-US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        Objectives</a:t>
            </a:r>
            <a:br>
              <a:rPr lang="en-US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US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/>
            </a:r>
            <a:br>
              <a:rPr lang="en-US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US" sz="24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A Stepwise approach to….</a:t>
            </a:r>
            <a:endParaRPr lang="en-US" sz="4400" dirty="0">
              <a:solidFill>
                <a:schemeClr val="bg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067800" cy="3801398"/>
          </a:xfrm>
        </p:spPr>
        <p:txBody>
          <a:bodyPr>
            <a:normAutofit fontScale="92500" lnSpcReduction="20000"/>
          </a:bodyPr>
          <a:lstStyle/>
          <a:p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</a:rPr>
              <a:t>What ducks do I need to get in a row?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How do I get from where I am now to where I want to be?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What are the pieces that I need?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How do they fit together?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What are the advantages?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What metric do I use to measure the advantages?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Is this really all there is?  Where to go from here…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740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7658513" cy="924475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What should it be like?.....</a:t>
            </a:r>
            <a:endParaRPr lang="en-US" sz="4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534400" cy="380139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Would it be something you can use with a microscope?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What do you need to have happen?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Should it be difficult or easy to use?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Who is going to benefit from this process?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Will it be seamless or painful?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734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8683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It Needs To Be All Of That…</a:t>
            </a:r>
            <a:endParaRPr 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The </a:t>
            </a:r>
            <a:r>
              <a:rPr lang="en-US" sz="2800" dirty="0" smtClean="0"/>
              <a:t>“</a:t>
            </a:r>
            <a:r>
              <a:rPr lang="en-US" sz="2800" dirty="0" smtClean="0">
                <a:latin typeface="Comic Sans MS" panose="030F0702030302020204" pitchFamily="66" charset="0"/>
              </a:rPr>
              <a:t>Pathologist Review interpretation” needs to be displayed with ordered test in the HIS.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Temporary work queues for Pathologists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One order number for everything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Embargo enabled 14 day delay (including mandiff blasts)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System Lean</a:t>
            </a:r>
          </a:p>
          <a:p>
            <a:pPr lvl="1"/>
            <a:r>
              <a:rPr lang="en-US" sz="2400" dirty="0" smtClean="0">
                <a:latin typeface="Comic Sans MS" panose="030F0702030302020204" pitchFamily="66" charset="0"/>
              </a:rPr>
              <a:t>No Pathologist Phantom directing user to see the CBCD test with same collection date and time.</a:t>
            </a:r>
          </a:p>
          <a:p>
            <a:pPr lvl="1"/>
            <a:r>
              <a:rPr lang="en-US" sz="2400" dirty="0" smtClean="0">
                <a:latin typeface="Comic Sans MS" panose="030F0702030302020204" pitchFamily="66" charset="0"/>
              </a:rPr>
              <a:t>No billing or PREVD phantom tests required</a:t>
            </a:r>
          </a:p>
          <a:p>
            <a:pPr lvl="1"/>
            <a:r>
              <a:rPr lang="en-US" sz="2400" dirty="0" smtClean="0">
                <a:latin typeface="Comic Sans MS" panose="030F0702030302020204" pitchFamily="66" charset="0"/>
              </a:rPr>
              <a:t>Improved and more clear display of Path Rev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pPr marL="514350" indent="-457200"/>
            <a:r>
              <a:rPr lang="en-US" sz="2800" dirty="0" smtClean="0">
                <a:latin typeface="Comic Sans MS" panose="030F0702030302020204" pitchFamily="66" charset="0"/>
              </a:rPr>
              <a:t>Zero impact on staff (processing or training) 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331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ppt8E2.tmp</Template>
  <TotalTime>3562</TotalTime>
  <Words>751</Words>
  <Application>Microsoft Office PowerPoint</Application>
  <PresentationFormat>On-screen Show (4:3)</PresentationFormat>
  <Paragraphs>130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Comic Sans MS</vt:lpstr>
      <vt:lpstr>Times New Roman</vt:lpstr>
      <vt:lpstr>Pulse</vt:lpstr>
      <vt:lpstr>The Pathologist Review Process  by  Gerald M. Davis BS, MT(ASCP), MPH  jdavis@med.umich.edu  University of Michigan Hospitals Department of Hematopathology</vt:lpstr>
      <vt:lpstr>UMMC</vt:lpstr>
      <vt:lpstr>The Hematology Laboratory</vt:lpstr>
      <vt:lpstr>CBCD – CBC and Differential</vt:lpstr>
      <vt:lpstr>Slide WBC differential</vt:lpstr>
      <vt:lpstr>We Need What?...Path Review Criteria?</vt:lpstr>
      <vt:lpstr>          Objectives  A Stepwise approach to….</vt:lpstr>
      <vt:lpstr>What should it be like?.....</vt:lpstr>
      <vt:lpstr>It Needs To Be All Of That…</vt:lpstr>
      <vt:lpstr>What if we …..</vt:lpstr>
      <vt:lpstr>UM Pathologist Review Criteria</vt:lpstr>
      <vt:lpstr>Step 1: Add The Pathologist           ReviewComponent</vt:lpstr>
      <vt:lpstr>Here is the Path Rev Workflow</vt:lpstr>
      <vt:lpstr>  Step 2: Ordering A Path Rev On The              Fly in WAM or Resulting Worlist                 Needs to be Seamless…</vt:lpstr>
      <vt:lpstr>Seamless In Resulting Worklist Too…</vt:lpstr>
      <vt:lpstr>What Just Happened?...</vt:lpstr>
      <vt:lpstr>Step3:  Build RBS Rule To            Reflex “Path Rev” Test </vt:lpstr>
      <vt:lpstr>Step 4: Build Canned Message &amp; RBS Rule To Get Those Cell Lines Marked “ + ” For Path Rev?</vt:lpstr>
      <vt:lpstr>WAM Path Rev In Resulting Worklist…</vt:lpstr>
      <vt:lpstr>…Or…Use A Template For Reflexing Path Rev Test</vt:lpstr>
      <vt:lpstr>Step 5:  How To Qualify Case             To “Review Worklist”</vt:lpstr>
      <vt:lpstr>Step 6:  Final Review</vt:lpstr>
      <vt:lpstr>Pathologist Interpretation…</vt:lpstr>
      <vt:lpstr>HIS – This was then…..</vt:lpstr>
      <vt:lpstr>This is now…….(No Phantom)</vt:lpstr>
      <vt:lpstr>Where else are you going to get the CBC, Diff, Abs. Cts., and Path Rev Interp on the same screen ?</vt:lpstr>
      <vt:lpstr>Pathologist Queues ?</vt:lpstr>
      <vt:lpstr>Pathologist Personal Queue?</vt:lpstr>
      <vt:lpstr>Managing the Path Rev Process</vt:lpstr>
      <vt:lpstr>Tweaking The Process</vt:lpstr>
      <vt:lpstr>What do you mean “You want a peripheral smear”</vt:lpstr>
      <vt:lpstr>What Can Tweaking Do For You?</vt:lpstr>
      <vt:lpstr>Protecting the RED line…</vt:lpstr>
      <vt:lpstr>SCR Hot Items Coming….</vt:lpstr>
      <vt:lpstr>Thank you.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Screening Technologists Eliminate Unnecessary Pathologist Reviews</dc:title>
  <dc:creator>Mom and Dad</dc:creator>
  <cp:lastModifiedBy>Myra Pettis</cp:lastModifiedBy>
  <cp:revision>333</cp:revision>
  <dcterms:created xsi:type="dcterms:W3CDTF">2014-09-04T11:14:51Z</dcterms:created>
  <dcterms:modified xsi:type="dcterms:W3CDTF">2016-04-15T20:09:55Z</dcterms:modified>
</cp:coreProperties>
</file>