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80" r:id="rId9"/>
    <p:sldId id="276" r:id="rId10"/>
    <p:sldId id="277" r:id="rId11"/>
    <p:sldId id="278" r:id="rId12"/>
    <p:sldId id="273" r:id="rId13"/>
    <p:sldId id="279" r:id="rId14"/>
    <p:sldId id="262" r:id="rId15"/>
    <p:sldId id="263" r:id="rId16"/>
    <p:sldId id="264" r:id="rId17"/>
    <p:sldId id="265" r:id="rId18"/>
    <p:sldId id="266" r:id="rId19"/>
    <p:sldId id="267" r:id="rId20"/>
    <p:sldId id="274" r:id="rId21"/>
    <p:sldId id="271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/>
    <p:restoredTop sz="86410"/>
  </p:normalViewPr>
  <p:slideViewPr>
    <p:cSldViewPr>
      <p:cViewPr varScale="1">
        <p:scale>
          <a:sx n="71" d="100"/>
          <a:sy n="71" d="100"/>
        </p:scale>
        <p:origin x="5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56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3038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06-9C24-45D3-9025-C93DE0CE1A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0"/>
          <a:stretch/>
        </p:blipFill>
        <p:spPr>
          <a:xfrm>
            <a:off x="0" y="13055"/>
            <a:ext cx="9144000" cy="17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283F19-ADC3-4B1D-81BE-28F74F8A2560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06-9C24-45D3-9025-C93DE0CE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0165"/>
            <a:ext cx="7886700" cy="4120179"/>
          </a:xfrm>
        </p:spPr>
        <p:txBody>
          <a:bodyPr anchor="b"/>
          <a:lstStyle>
            <a:lvl1pPr>
              <a:defRPr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06-9C24-45D3-9025-C93DE0CE1A8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85"/>
          <a:stretch/>
        </p:blipFill>
        <p:spPr>
          <a:xfrm>
            <a:off x="0" y="0"/>
            <a:ext cx="9144000" cy="17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0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79" y="1602889"/>
            <a:ext cx="4331971" cy="4574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602890"/>
            <a:ext cx="4364243" cy="4574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535442" cy="365125"/>
          </a:xfrm>
        </p:spPr>
        <p:txBody>
          <a:bodyPr/>
          <a:lstStyle/>
          <a:p>
            <a:fld id="{8D07FA06-9C24-45D3-9025-C93DE0CE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" y="272256"/>
            <a:ext cx="7917628" cy="12422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122" y="1681163"/>
            <a:ext cx="43260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122" y="2505075"/>
            <a:ext cx="432606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288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889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49" y="6356351"/>
            <a:ext cx="2460139" cy="365125"/>
          </a:xfrm>
        </p:spPr>
        <p:txBody>
          <a:bodyPr/>
          <a:lstStyle/>
          <a:p>
            <a:fld id="{8D07FA06-9C24-45D3-9025-C93DE0CE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8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5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513928" cy="365125"/>
          </a:xfrm>
        </p:spPr>
        <p:txBody>
          <a:bodyPr/>
          <a:lstStyle/>
          <a:p>
            <a:fld id="{8D07FA06-9C24-45D3-9025-C93DE0CE1A8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0"/>
          <a:stretch/>
        </p:blipFill>
        <p:spPr>
          <a:xfrm>
            <a:off x="7143078" y="6311196"/>
            <a:ext cx="1828800" cy="4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79" y="365126"/>
            <a:ext cx="7831569" cy="107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592132"/>
            <a:ext cx="8767482" cy="4584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FA06-9C24-45D3-9025-C93DE0CE1A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7"/>
          <a:stretch/>
        </p:blipFill>
        <p:spPr>
          <a:xfrm>
            <a:off x="8014449" y="365126"/>
            <a:ext cx="941966" cy="107065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5319" y="1468057"/>
            <a:ext cx="8778240" cy="0"/>
          </a:xfrm>
          <a:prstGeom prst="line">
            <a:avLst/>
          </a:prstGeom>
          <a:ln w="28575">
            <a:solidFill>
              <a:srgbClr val="EC1F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thos Pro Regular" panose="04020505030E02020A04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hyperlink" Target="UNIX/Billing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UNIX/Scrub.mp4" TargetMode="External"/><Relationship Id="rId5" Type="http://schemas.openxmlformats.org/officeDocument/2006/relationships/hyperlink" Target="UNIX/BMPTroubleshootingWideVoice.mp4" TargetMode="External"/><Relationship Id="rId4" Type="http://schemas.openxmlformats.org/officeDocument/2006/relationships/hyperlink" Target="UNIX/RCVTrace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UNIX/grcv%20Script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SNUG\2Month.jpg" TargetMode="External"/><Relationship Id="rId2" Type="http://schemas.openxmlformats.org/officeDocument/2006/relationships/hyperlink" Target="UNIX/ErrorLogs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UNIX/que_maint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0"/>
          <a:stretch/>
        </p:blipFill>
        <p:spPr>
          <a:xfrm>
            <a:off x="0" y="13055"/>
            <a:ext cx="9144000" cy="176195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487480" y="4832273"/>
            <a:ext cx="5378302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cap="small" baseline="0" dirty="0" smtClean="0"/>
              <a:t>Corbin Ellsaesser</a:t>
            </a:r>
            <a:br>
              <a:rPr lang="en-US" cap="small" baseline="0" dirty="0" smtClean="0"/>
            </a:br>
            <a:r>
              <a:rPr lang="en-US" cap="small" baseline="0" dirty="0" smtClean="0"/>
              <a:t>SNUG Vice President</a:t>
            </a:r>
            <a:br>
              <a:rPr lang="en-US" cap="small" baseline="0" dirty="0" smtClean="0"/>
            </a:br>
            <a:r>
              <a:rPr lang="en-US" cap="small" baseline="0" dirty="0" smtClean="0"/>
              <a:t>Sr. IT Systems Engineer</a:t>
            </a:r>
            <a:br>
              <a:rPr lang="en-US" cap="small" baseline="0" dirty="0" smtClean="0"/>
            </a:br>
            <a:r>
              <a:rPr lang="en-US" cap="small" baseline="0" dirty="0" smtClean="0"/>
              <a:t>Christiana Care Health Systems</a:t>
            </a:r>
            <a:br>
              <a:rPr lang="en-US" cap="small" baseline="0" dirty="0" smtClean="0"/>
            </a:br>
            <a:r>
              <a:rPr lang="en-US" cap="small" baseline="0" dirty="0" smtClean="0"/>
              <a:t>Delaware</a:t>
            </a:r>
            <a:endParaRPr lang="en-US" cap="small" baseline="0" dirty="0"/>
          </a:p>
        </p:txBody>
      </p:sp>
      <p:sp>
        <p:nvSpPr>
          <p:cNvPr id="7" name="TextBox 6"/>
          <p:cNvSpPr txBox="1"/>
          <p:nvPr/>
        </p:nvSpPr>
        <p:spPr>
          <a:xfrm>
            <a:off x="555558" y="6241317"/>
            <a:ext cx="240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cde@christianacare.org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4924" y="3005620"/>
            <a:ext cx="8245550" cy="418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Run Faster, Jump Higher, Finish First, Win The Gold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19" y="3505200"/>
            <a:ext cx="8419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small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UNIX scripts that can make IT support easier, faster and more efficient.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200" cap="small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Speedy UNIX tools for searching and formatting.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kern="1200" cap="small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World problems and winning UNIX solutions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200" cap="small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Support on </a:t>
            </a:r>
            <a:r>
              <a:rPr lang="en-US" sz="1800" kern="1200" cap="small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Roids</a:t>
            </a:r>
            <a:endParaRPr lang="en-US" sz="1800" kern="1200" cap="small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kern="1200" cap="small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Automated scripts do the work for you.</a:t>
            </a:r>
            <a:r>
              <a:rPr lang="en-US" sz="1800" cap="small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cap="small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6070" y="1775013"/>
            <a:ext cx="7772400" cy="1158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smtClean="0"/>
              <a:t>UNIX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76432" cy="1155510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Make UNIX Jump the Hurdles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sz="2200" cap="small" dirty="0" smtClean="0"/>
              <a:t>Scripts do the heavy lifting for you.</a:t>
            </a:r>
            <a:endParaRPr lang="en-US" cap="smal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7927"/>
            <a:ext cx="4257143" cy="2438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80" y="4077047"/>
            <a:ext cx="3790476" cy="2780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1944" y="1748135"/>
            <a:ext cx="267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Lithos Pro Regular"/>
                <a:cs typeface="Times New Roman" panose="02020603050405020304" pitchFamily="18" charset="0"/>
              </a:rPr>
              <a:t>Scripts can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353270"/>
            <a:ext cx="396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Automate searching, extracting and reformatting interface trace file records.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627649" y="3505200"/>
            <a:ext cx="3549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Automate billing file searches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625" y="4495800"/>
            <a:ext cx="444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Scrub PHI from data to attach to Tasks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625" y="5093748"/>
            <a:ext cx="3409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hosparm setting searches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59" y="1605517"/>
            <a:ext cx="462679" cy="15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76432" cy="83820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Make UNIX Jump the Hurdles</a:t>
            </a:r>
            <a:r>
              <a:rPr lang="en-US" dirty="0" smtClean="0"/>
              <a:t>.</a:t>
            </a:r>
            <a:endParaRPr lang="en-US" cap="small" dirty="0"/>
          </a:p>
        </p:txBody>
      </p:sp>
      <p:sp>
        <p:nvSpPr>
          <p:cNvPr id="2" name="TextBox 1"/>
          <p:cNvSpPr txBox="1"/>
          <p:nvPr/>
        </p:nvSpPr>
        <p:spPr>
          <a:xfrm>
            <a:off x="3276599" y="1019202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Lithos Pro Regular"/>
              </a:rPr>
              <a:t>Demonstrations</a:t>
            </a:r>
            <a:endParaRPr lang="en-US" sz="2000" dirty="0">
              <a:solidFill>
                <a:srgbClr val="FF0000"/>
              </a:solidFill>
              <a:latin typeface="Lithos Pr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4173" y="1524000"/>
            <a:ext cx="5995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F3D3F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dirty="0" smtClean="0">
                <a:solidFill>
                  <a:srgbClr val="4F3D3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 smtClean="0">
                <a:solidFill>
                  <a:srgbClr val="4F3D3F"/>
                </a:solidFill>
                <a:latin typeface="Times New Roman" pitchFamily="18" charset="0"/>
                <a:cs typeface="Times New Roman" pitchFamily="18" charset="0"/>
              </a:rPr>
              <a:t>Our HIS system is Cerner PowerChart also known as HNAM</a:t>
            </a:r>
          </a:p>
          <a:p>
            <a:r>
              <a:rPr lang="en-US" dirty="0" smtClean="0">
                <a:solidFill>
                  <a:srgbClr val="4F3D3F"/>
                </a:solidFill>
                <a:latin typeface="Times New Roman" pitchFamily="18" charset="0"/>
                <a:cs typeface="Times New Roman" pitchFamily="18" charset="0"/>
              </a:rPr>
              <a:t>Our HIS financial system is Soarian</a:t>
            </a:r>
            <a:endParaRPr lang="en-US" dirty="0">
              <a:solidFill>
                <a:srgbClr val="4F3D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801076700\AppData\Local\Microsoft\Windows\Temporary Internet Files\Content.IE5\74FRGW55\olive-wreat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47653"/>
            <a:ext cx="822368" cy="8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801076700\AppData\Local\Microsoft\Windows\Temporary Internet Files\Content.IE5\74FRGW55\olive-wreat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2" y="1547653"/>
            <a:ext cx="822368" cy="8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87" y="2489663"/>
            <a:ext cx="6247619" cy="200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526" y="3048000"/>
            <a:ext cx="7846325" cy="2209801"/>
          </a:xfrm>
        </p:spPr>
        <p:txBody>
          <a:bodyPr>
            <a:normAutofit fontScale="92500"/>
          </a:bodyPr>
          <a:lstStyle/>
          <a:p>
            <a:r>
              <a:rPr lang="en-US" cap="small" dirty="0" smtClean="0">
                <a:solidFill>
                  <a:srgbClr val="FF0000"/>
                </a:solidFill>
                <a:hlinkClick r:id="rId4" action="ppaction://hlinkfile"/>
              </a:rPr>
              <a:t>ADT message troubleshooting the hard way</a:t>
            </a:r>
            <a:endParaRPr lang="en-US" cap="small" dirty="0" smtClean="0">
              <a:solidFill>
                <a:srgbClr val="FF0000"/>
              </a:solidFill>
            </a:endParaRPr>
          </a:p>
          <a:p>
            <a:r>
              <a:rPr lang="en-US" cap="small" dirty="0" smtClean="0">
                <a:solidFill>
                  <a:srgbClr val="FF0000"/>
                </a:solidFill>
                <a:hlinkClick r:id="rId5" action="ppaction://hlinkfile"/>
              </a:rPr>
              <a:t>Missing BMP troubleshooting</a:t>
            </a:r>
            <a:endParaRPr lang="en-US" cap="small" dirty="0" smtClean="0">
              <a:solidFill>
                <a:srgbClr val="FF0000"/>
              </a:solidFill>
            </a:endParaRPr>
          </a:p>
          <a:p>
            <a:r>
              <a:rPr lang="en-US" cap="small" dirty="0" smtClean="0">
                <a:solidFill>
                  <a:srgbClr val="FF0000"/>
                </a:solidFill>
                <a:hlinkClick r:id="rId6" action="ppaction://hlinkfile"/>
              </a:rPr>
              <a:t>Scrubbing information to attach to Tasks</a:t>
            </a:r>
            <a:endParaRPr lang="en-US" cap="small" dirty="0" smtClean="0">
              <a:solidFill>
                <a:srgbClr val="FF0000"/>
              </a:solidFill>
            </a:endParaRPr>
          </a:p>
          <a:p>
            <a:r>
              <a:rPr lang="en-US" cap="small" dirty="0" smtClean="0">
                <a:solidFill>
                  <a:srgbClr val="FF0000"/>
                </a:solidFill>
                <a:hlinkClick r:id="rId7" action="ppaction://hlinkfile"/>
              </a:rPr>
              <a:t>Billing file troubleshooting</a:t>
            </a:r>
            <a:endParaRPr lang="en-US" cap="small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801076~1\AppData\Local\Temp\SNAGHTML22c50d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92" y="47244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0"/>
          <a:stretch/>
        </p:blipFill>
        <p:spPr>
          <a:xfrm>
            <a:off x="0" y="13055"/>
            <a:ext cx="9144000" cy="176195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196162" y="3200400"/>
            <a:ext cx="6751676" cy="2861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Blip>
                <a:blip r:embed="rId3"/>
              </a:buBlip>
            </a:pPr>
            <a:r>
              <a:rPr lang="en-US" sz="4400" dirty="0" smtClean="0"/>
              <a:t>What does it look like?</a:t>
            </a:r>
          </a:p>
          <a:p>
            <a:pPr marL="571500" indent="-571500">
              <a:buBlip>
                <a:blip r:embed="rId3"/>
              </a:buBlip>
            </a:pPr>
            <a:r>
              <a:rPr lang="en-US" sz="4400" dirty="0" smtClean="0"/>
              <a:t>How does it work?</a:t>
            </a:r>
          </a:p>
          <a:p>
            <a:pPr marL="571500" indent="-571500">
              <a:buBlip>
                <a:blip r:embed="rId3"/>
              </a:buBlip>
            </a:pPr>
            <a:r>
              <a:rPr lang="en-US" sz="4400" dirty="0" smtClean="0"/>
              <a:t>How hard is it to use?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6070" y="1775013"/>
            <a:ext cx="7772400" cy="1158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cap="small" dirty="0" smtClean="0"/>
              <a:t>So tell me more about this “UNIX” stuff.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9589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76432" cy="685800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So What does UNIX look like?</a:t>
            </a:r>
            <a:endParaRPr lang="en-US" cap="small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866745"/>
            <a:ext cx="6090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rcv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script to search RCV log is only about 18 lines long!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30111" y="1524000"/>
            <a:ext cx="6477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#! 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ksh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Rcv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="$UDIR/db/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/I/HIS/RES*/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rcv.trace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 '/\([0-9]\{2\}:\)\([0-9]\{2\}:\)\([0-9]\{2\}\.[0-9]\{3\}\)\.\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Program=&lt;/,/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rq_Open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hislisMAIN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&gt;)\ OK/d' \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 '/^.*|ACK|.*$/,/^.*\\r&gt;$/d' \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 '/^\ ---/d' \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 '/r.*\.\.\.$/d' \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 '/^\([0-9]\{2\}:\)\([0-9]\{2\}:\)\([0-9]\{2\}\.[0-9]\{3\}\)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.*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=[0-9]*$/d' \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 '/^&lt;.*&gt;$/d' \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 's/^\([0-9]\{2\}:\)\([0-9]\{2\}:\)\([0-9]\{2\}\.[0-9]\{3\}\)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\ .*\(MSH.*$\)/&lt;r&gt;\\r\1\2\3\\r\\r\4/g' $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Rcv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pPr marL="0" indent="0">
              <a:buNone/>
            </a:pP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'if (/&lt;r&gt;/){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"\n$_"} else {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END{print}' |</a:t>
            </a:r>
          </a:p>
          <a:p>
            <a:pPr marL="0" indent="0">
              <a:buNone/>
            </a:pP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's/\\r\\28\/&gt;\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=[0-9]*$//g' |</a:t>
            </a:r>
          </a:p>
          <a:p>
            <a:pPr marL="0" indent="0">
              <a:buNone/>
            </a:pP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"$1" |</a:t>
            </a:r>
          </a:p>
          <a:p>
            <a:pPr marL="0" indent="0">
              <a:buNone/>
            </a:pP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-e 's/\\r/\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/g' \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 's/&lt;r&gt;//g'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4522" y="1600200"/>
            <a:ext cx="62540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-e '/\([0-9]\{2\}:\)\([0-9]\{2\}:\)\([0-9]\{2\}\.[0-9]\{3\}\)\.\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Program=&lt;/,/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rq_Open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hislisMAIN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&gt;)\ OK/d' \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-e '/^.*|ACK|.*$/,/^.*\\r&gt;$/d' \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-e '/^\ ---/d' \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-e '/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r.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*\.\.\.$/d' \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-e '/^\([0-9]\{2\}:\)\([0-9]\{2\}:\)\([0-9]\{2\}\.[0-9]\{3\}\)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.*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=[0-9]*$/d' \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-e '/^&lt;.*&gt;$/d' \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-e 's/^\([0-9]\{2\}:\)\([0-9]\{2\}:\)\([0-9]\{2\}\.[0-9]\{3\}\)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\ .*\(MSH.*$\)/&lt;r&gt;\\r\1\2\3\\r\\r\4/g' $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2" y="346642"/>
            <a:ext cx="8143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cap="small" dirty="0" smtClean="0">
                <a:latin typeface="Lithos Pro Regular"/>
              </a:rPr>
              <a:t>I know what you’re thinking . .</a:t>
            </a:r>
            <a:endParaRPr lang="en-US" sz="4800" cap="small" dirty="0">
              <a:latin typeface="Lithos Pr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682044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small" dirty="0">
                <a:solidFill>
                  <a:srgbClr val="FF0000"/>
                </a:solidFill>
                <a:latin typeface="Lithos Pro Regular"/>
                <a:ea typeface="Kozuka Mincho Pro H" pitchFamily="18" charset="-128"/>
              </a:rPr>
              <a:t>You’re right...</a:t>
            </a:r>
          </a:p>
          <a:p>
            <a:r>
              <a:rPr lang="en-US" sz="2400" cap="small" dirty="0">
                <a:solidFill>
                  <a:srgbClr val="FF0000"/>
                </a:solidFill>
                <a:latin typeface="Lithos Pro Regular"/>
                <a:ea typeface="Kozuka Mincho Pro H" pitchFamily="18" charset="-128"/>
              </a:rPr>
              <a:t>This is our top UNIX script </a:t>
            </a:r>
            <a:r>
              <a:rPr lang="en-US" sz="2400" cap="small" dirty="0" smtClean="0">
                <a:solidFill>
                  <a:srgbClr val="FF0000"/>
                </a:solidFill>
                <a:latin typeface="Lithos Pro Regular"/>
                <a:ea typeface="Kozuka Mincho Pro H" pitchFamily="18" charset="-128"/>
              </a:rPr>
              <a:t>Programmer </a:t>
            </a:r>
            <a:r>
              <a:rPr lang="en-US" sz="2400" cap="small" dirty="0">
                <a:solidFill>
                  <a:srgbClr val="FF0000"/>
                </a:solidFill>
                <a:latin typeface="Lithos Pro Regular"/>
                <a:ea typeface="Kozuka Mincho Pro H" pitchFamily="18" charset="-128"/>
              </a:rPr>
              <a:t>. . </a:t>
            </a:r>
          </a:p>
        </p:txBody>
      </p:sp>
      <p:pic>
        <p:nvPicPr>
          <p:cNvPr id="4" name="Picture 3" descr="http://media.npr.org/assets/img/2013/12/10/istock-18586699-monkey-computer_brick-16e5064d3378a14e0e4c2da08857efe03c04695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8" y="2513041"/>
            <a:ext cx="8465301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4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801076~1\AppData\Local\Temp\SNAGHTML207d10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75025"/>
            <a:ext cx="1946628" cy="18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solidFill>
                  <a:srgbClr val="FF0000"/>
                </a:solidFill>
                <a:latin typeface="Lithos Pro Regular"/>
              </a:rPr>
              <a:t>UNIX manipulates text like </a:t>
            </a:r>
          </a:p>
          <a:p>
            <a:r>
              <a:rPr lang="en-US" sz="3600" cap="small" dirty="0">
                <a:solidFill>
                  <a:srgbClr val="FF0000"/>
                </a:solidFill>
                <a:latin typeface="Lithos Pro Regular"/>
              </a:rPr>
              <a:t> </a:t>
            </a:r>
            <a:r>
              <a:rPr lang="en-US" sz="3600" cap="small" dirty="0" smtClean="0">
                <a:solidFill>
                  <a:srgbClr val="FF0000"/>
                </a:solidFill>
                <a:latin typeface="Lithos Pro Regular"/>
              </a:rPr>
              <a:t>           Michael Phelps treads water..</a:t>
            </a:r>
            <a:endParaRPr lang="en-US" sz="3600" cap="small" dirty="0">
              <a:solidFill>
                <a:srgbClr val="FF0000"/>
              </a:solidFill>
              <a:latin typeface="Lithos Pro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solidFill>
                  <a:schemeClr val="accent5"/>
                </a:solidFill>
                <a:latin typeface="Lithos Pro Regular"/>
              </a:rPr>
              <a:t>Two basic commands and a fair knowledge of UNIX Basic Regular Expressions (BRE) are all you need.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1" y="3227355"/>
            <a:ext cx="815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en-US" dirty="0" smtClean="0"/>
              <a:t> – </a:t>
            </a:r>
            <a:r>
              <a:rPr lang="en-US" sz="3600" cap="small" dirty="0" smtClean="0">
                <a:solidFill>
                  <a:srgbClr val="FF0000"/>
                </a:solidFill>
                <a:latin typeface="Lithos Pro Regular"/>
              </a:rPr>
              <a:t>G</a:t>
            </a:r>
            <a:r>
              <a:rPr lang="en-US" sz="2800" cap="small" dirty="0" smtClean="0">
                <a:latin typeface="Lithos Pro Regular"/>
              </a:rPr>
              <a:t>lobally search a </a:t>
            </a:r>
            <a:r>
              <a:rPr lang="en-US" sz="3600" cap="small" dirty="0">
                <a:solidFill>
                  <a:srgbClr val="00B050"/>
                </a:solidFill>
                <a:latin typeface="Lithos Pro Regular"/>
              </a:rPr>
              <a:t>R</a:t>
            </a:r>
            <a:r>
              <a:rPr lang="en-US" sz="2800" cap="small" dirty="0" smtClean="0">
                <a:latin typeface="Lithos Pro Regular"/>
              </a:rPr>
              <a:t>egular </a:t>
            </a:r>
            <a:r>
              <a:rPr lang="en-US" sz="3600" cap="small" dirty="0">
                <a:solidFill>
                  <a:srgbClr val="0070C0"/>
                </a:solidFill>
                <a:latin typeface="Lithos Pro Regular"/>
              </a:rPr>
              <a:t>E</a:t>
            </a:r>
            <a:r>
              <a:rPr lang="en-US" sz="2800" cap="small" dirty="0" smtClean="0">
                <a:latin typeface="Lithos Pro Regular"/>
              </a:rPr>
              <a:t>xpression </a:t>
            </a:r>
          </a:p>
          <a:p>
            <a:r>
              <a:rPr lang="en-US" sz="2800" cap="small" dirty="0">
                <a:latin typeface="Lithos Pro Regular"/>
              </a:rPr>
              <a:t> </a:t>
            </a:r>
            <a:r>
              <a:rPr lang="en-US" sz="2800" cap="small" dirty="0" smtClean="0">
                <a:latin typeface="Lithos Pro Regular"/>
              </a:rPr>
              <a:t>            and </a:t>
            </a:r>
            <a:r>
              <a:rPr lang="en-US" sz="3600" cap="small" dirty="0" smtClean="0">
                <a:solidFill>
                  <a:schemeClr val="accent4"/>
                </a:solidFill>
                <a:latin typeface="Lithos Pro Regular"/>
              </a:rPr>
              <a:t>P</a:t>
            </a:r>
            <a:r>
              <a:rPr lang="en-US" sz="2800" cap="small" dirty="0" smtClean="0">
                <a:latin typeface="Lithos Pro Regular"/>
              </a:rPr>
              <a:t>rint. </a:t>
            </a:r>
            <a:endParaRPr lang="en-US" sz="2800" cap="small" dirty="0">
              <a:latin typeface="Lithos Pro Regular"/>
            </a:endParaRPr>
          </a:p>
        </p:txBody>
      </p:sp>
      <p:pic>
        <p:nvPicPr>
          <p:cNvPr id="2050" name="Picture 2" descr="C:\Users\801076700\AppData\Local\Microsoft\Windows\Temporary Internet Files\Content.IE5\74FRGW55\olive-wreat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8" y="3469140"/>
            <a:ext cx="672856" cy="7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801076700\AppData\Local\Microsoft\Windows\Temporary Internet Files\Content.IE5\74FRGW55\olive-wreat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8" y="4419600"/>
            <a:ext cx="672856" cy="7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3490" y="4448406"/>
            <a:ext cx="815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/>
              <a:t>– </a:t>
            </a:r>
            <a:r>
              <a:rPr lang="en-US" sz="3600" cap="small" dirty="0" smtClean="0">
                <a:solidFill>
                  <a:srgbClr val="FF0000"/>
                </a:solidFill>
                <a:latin typeface="Lithos Pro Regular"/>
              </a:rPr>
              <a:t>S</a:t>
            </a:r>
            <a:r>
              <a:rPr lang="en-US" sz="2800" cap="small" dirty="0" smtClean="0">
                <a:latin typeface="Lithos Pro Regular"/>
              </a:rPr>
              <a:t>cripting with the “</a:t>
            </a:r>
            <a:r>
              <a:rPr lang="en-US" sz="3600" cap="small" dirty="0" smtClean="0">
                <a:solidFill>
                  <a:srgbClr val="00B050"/>
                </a:solidFill>
                <a:latin typeface="Lithos Pro Regular"/>
              </a:rPr>
              <a:t>E</a:t>
            </a:r>
            <a:r>
              <a:rPr lang="en-US" sz="3600" cap="small" dirty="0" smtClean="0">
                <a:solidFill>
                  <a:srgbClr val="0070C0"/>
                </a:solidFill>
                <a:latin typeface="Lithos Pro Regular"/>
              </a:rPr>
              <a:t>D</a:t>
            </a:r>
            <a:r>
              <a:rPr lang="en-US" sz="2800" cap="small" dirty="0" smtClean="0">
                <a:latin typeface="Lithos Pro Regular"/>
              </a:rPr>
              <a:t>” UNIX editor. </a:t>
            </a:r>
            <a:endParaRPr lang="en-US" sz="2800" cap="small" dirty="0">
              <a:latin typeface="Lithos Pr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351991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real propeller heads – </a:t>
            </a:r>
          </a:p>
          <a:p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awk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great UNIX language to learn</a:t>
            </a:r>
            <a:endParaRPr lang="en-US" sz="2800" cap="small" dirty="0">
              <a:latin typeface="Lithos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24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4345"/>
            <a:ext cx="7749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small" dirty="0" smtClean="0">
                <a:latin typeface="Lithos Pro Regular"/>
              </a:rPr>
              <a:t>Basic/Extended Regular Expressions</a:t>
            </a:r>
            <a:endParaRPr lang="en-US" sz="3600" cap="small" dirty="0">
              <a:latin typeface="Lithos Pr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40853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A.k.a</a:t>
            </a:r>
            <a:r>
              <a:rPr lang="en-US" sz="3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cap="small" dirty="0" smtClean="0">
                <a:latin typeface="Lithos Pro Regular"/>
              </a:rPr>
              <a:t> </a:t>
            </a:r>
            <a:r>
              <a:rPr lang="en-US" sz="3600" cap="small" dirty="0" smtClean="0">
                <a:solidFill>
                  <a:srgbClr val="FF0000"/>
                </a:solidFill>
                <a:latin typeface="Lithos Pro Regular"/>
              </a:rPr>
              <a:t>BRE</a:t>
            </a:r>
            <a:r>
              <a:rPr lang="en-US" sz="3600" cap="small" dirty="0" smtClean="0">
                <a:latin typeface="Lithos Pro Regular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cap="small" dirty="0" smtClean="0">
                <a:latin typeface="Lithos Pro Regular"/>
              </a:rPr>
              <a:t> </a:t>
            </a:r>
            <a:r>
              <a:rPr lang="en-US" sz="3600" cap="small" dirty="0" smtClean="0">
                <a:solidFill>
                  <a:srgbClr val="FF0000"/>
                </a:solidFill>
                <a:latin typeface="Lithos Pro Regular"/>
              </a:rPr>
              <a:t>ERE</a:t>
            </a:r>
            <a:endParaRPr lang="en-US" sz="3600" cap="small" dirty="0">
              <a:solidFill>
                <a:srgbClr val="FF0000"/>
              </a:solidFill>
              <a:latin typeface="Lithos Pro Regula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90137"/>
              </p:ext>
            </p:extLst>
          </p:nvPr>
        </p:nvGraphicFramePr>
        <p:xfrm>
          <a:off x="304800" y="1600200"/>
          <a:ext cx="8534400" cy="5188587"/>
        </p:xfrm>
        <a:graphic>
          <a:graphicData uri="http://schemas.openxmlformats.org/drawingml/2006/table">
            <a:tbl>
              <a:tblPr/>
              <a:tblGrid>
                <a:gridCol w="1935637"/>
                <a:gridCol w="6598763"/>
              </a:tblGrid>
              <a:tr h="31384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Regular Expression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Metacharacters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" ' \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UNIX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quotation marks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27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•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C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(dot) Any single character ( similar to ? In Windows)</a:t>
                      </a:r>
                    </a:p>
                  </a:txBody>
                  <a:tcPr marL="6277" marR="6277" marT="6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C1"/>
                    </a:solidFill>
                  </a:tcPr>
                </a:tc>
              </a:tr>
              <a:tr h="327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Ttrack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C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Square Brackets: Use any single character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within the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brackets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C1"/>
                    </a:solidFill>
                  </a:tcPr>
                </a:tc>
              </a:tr>
              <a:tr h="327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[^Javelin]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C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Caret in brackets: NOT any single character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within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brackets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C1"/>
                    </a:solidFill>
                  </a:tcPr>
                </a:tc>
              </a:tr>
              <a:tr h="1131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 )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C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Three uses: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1: Used to enclose an "OR" expression sequence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track|field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 </a:t>
                      </a:r>
                    </a:p>
                    <a:p>
                      <a:pPr algn="l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Grouping for quantifiers   (drunk)?     (saloon girl)+       (cow)*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3: Create numbered expressions to be recalled later  (see '\1'  below)</a:t>
                      </a:r>
                    </a:p>
                  </a:txBody>
                  <a:tcPr marL="6277" marR="6277" marT="62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C1"/>
                    </a:solidFill>
                  </a:tcPr>
                </a:tc>
              </a:tr>
              <a:tr h="327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Previous expression is optional (repeat zero or more times)</a:t>
                      </a:r>
                    </a:p>
                  </a:txBody>
                  <a:tcPr marL="6277" marR="6277" marT="6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</a:tr>
              <a:tr h="175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One or more of the previous expression</a:t>
                      </a:r>
                    </a:p>
                  </a:txBody>
                  <a:tcPr marL="6277" marR="6277" marT="6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</a:tr>
              <a:tr h="3276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Repeat Zero to Any number of the previous expression</a:t>
                      </a:r>
                    </a:p>
                  </a:txBody>
                  <a:tcPr marL="6277" marR="6277" marT="6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</a:tr>
              <a:tr h="327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NOTE: Matches as many as possible to the end of document</a:t>
                      </a:r>
                    </a:p>
                  </a:txBody>
                  <a:tcPr marL="6277" marR="6277" marT="6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</a:tr>
              <a:tr h="327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| 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“OR”  (ABC|123) matches strings "ABC" or "123"</a:t>
                      </a:r>
                    </a:p>
                  </a:txBody>
                  <a:tcPr marL="6277" marR="6277" marT="6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</a:tr>
              <a:tr h="175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Start of line</a:t>
                      </a:r>
                    </a:p>
                  </a:txBody>
                  <a:tcPr marL="6277" marR="6277" marT="6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</a:tr>
              <a:tr h="182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End of line</a:t>
                      </a:r>
                    </a:p>
                  </a:txBody>
                  <a:tcPr marL="6277" marR="6277" marT="6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7A"/>
                    </a:solidFill>
                  </a:tcPr>
                </a:tc>
              </a:tr>
              <a:tr h="327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\1  </a:t>
                      </a:r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\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\3</a:t>
                      </a:r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…)</a:t>
                      </a:r>
                    </a:p>
                  </a:txBody>
                  <a:tcPr marL="6277" marR="6277" marT="6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D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Output numbered expression created above (see '( )' above).</a:t>
                      </a:r>
                    </a:p>
                  </a:txBody>
                  <a:tcPr marL="6277" marR="6277" marT="6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D3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4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076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cap="small" dirty="0" smtClean="0">
                <a:latin typeface="Lithos Pro Regular"/>
              </a:rPr>
              <a:t>Let’s make sense of the Gym Monkey’s script</a:t>
            </a:r>
            <a:endParaRPr lang="en-US" sz="3200" cap="small" dirty="0">
              <a:latin typeface="Lithos Pr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13375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grcv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script</a:t>
            </a:r>
            <a:r>
              <a:rPr lang="en-US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953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-e '/\([0-9]\{2\}:\)\([0-9]\{2\}:\)\([0-9]\{2\}\.[0-9]\{3\}\)\.\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Program=&lt;/,/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rq_Open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hislisMAIN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&gt;)\ OK/d' \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^.*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|ACK|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.*$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/,/^.*\\r&gt;$/d' \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'/^\ ---/d' \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r.*\.\.\.$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/d' \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'/^\([0-9]\{2\}:\)\([0-9]\{2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\}:\)\([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0-9]\{2\}\.[0-9]\{3\}\)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.*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[0-9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]*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d' \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'/^&lt;.*&gt;$/d' \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's/^\([0-9]\{2\}:\)\([0-9]\{2\}:\)\([0-9]\{2\}\.[0-9]\{3\}\)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\ .*\(MSH.*$\)/&lt;r&gt;\\r\1\2\3\\r\\r\4/g'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Rcv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'if (/&lt;r&gt;/){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"\n$_"} else {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END{print}' |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's/\\r\\28\/&gt;\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=[0-9]*$//g' |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"$1" |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-e 's/\\r/\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/g' \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 's/&lt;r&gt;//g'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</p:txBody>
      </p:sp>
      <p:pic>
        <p:nvPicPr>
          <p:cNvPr id="6148" name="Picture 4" descr="C:\Users\801076~1\AppData\Local\Temp\SNAGHTML20be8f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044">
            <a:off x="1934165" y="2655711"/>
            <a:ext cx="64307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801076~1\AppData\Local\Temp\SNAGHTML20be8f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044">
            <a:off x="2878860" y="2655713"/>
            <a:ext cx="64307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801076~1\AppData\Local\Temp\SNAGHTML20be8f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8987" y="2798040"/>
            <a:ext cx="64307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801076~1\AppData\Local\Temp\SNAGHTML20be8f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8986" y="2112239"/>
            <a:ext cx="64307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cap="small" dirty="0" smtClean="0"/>
              <a:t>Now I get it!</a:t>
            </a:r>
            <a:endParaRPr lang="en-US" cap="small" dirty="0"/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457200" y="1485900"/>
            <a:ext cx="8458200" cy="521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u="sng" dirty="0" err="1" smtClean="0">
                <a:solidFill>
                  <a:srgbClr val="FF0000"/>
                </a:solidFill>
                <a:latin typeface="Kozuka Mincho Pro H" pitchFamily="18" charset="-128"/>
                <a:ea typeface="Kozuka Mincho Pro H" pitchFamily="18" charset="-128"/>
                <a:cs typeface="+mj-cs"/>
              </a:rPr>
              <a:t>sed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-e '/\([0-9]\{2\}:\)\([0-9]\{2\}:\)\([0-9]\{2\}\.[0-9]\{3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\}\)\.\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Program=&lt;/,/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rq_Open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hislisMAIN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&gt;)\ OK/d' \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'/^.*|ACK|.*$/,/^.*\\r&gt;$/d' \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'/^\ ---/d' \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-e '/r.*\.\.\.$/d' \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'/^\([0-9]\{2\}:\)\([0-9]\{2\}:\)\([0-9]\{2\}\.[0-9]\{3\}\)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.*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=[0-9]*$/d' \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'/^&lt;.*&gt;$/d' \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-e 's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/^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[0-9]\{2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\}: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\) 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\(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0-9]\{2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\}:</a:t>
            </a:r>
            <a:r>
              <a:rPr lang="en-US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\) </a:t>
            </a:r>
            <a:r>
              <a:rPr lang="en-US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\(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0-9]\{2\}\.[0-9]\{3\}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\)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.*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MSH.*$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&lt;r&gt;\\r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\1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\2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\3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\\r\\r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\4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g' 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'if (/&lt;r&gt;/){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"\n$_"} else 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END{print}' |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's/\\r\\28\/&gt;\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=[0-9]*$//g' |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"$1" |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-e 's/\\r/\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/g' \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-e 's/&lt;r&gt;//g'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2090" y="3733800"/>
            <a:ext cx="166071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12528" y="3733800"/>
            <a:ext cx="1618945" cy="30572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88004" y="3733800"/>
            <a:ext cx="2836796" cy="3048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4081213"/>
            <a:ext cx="762000" cy="2967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94933" y="4089400"/>
            <a:ext cx="1097844" cy="30480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4082704"/>
            <a:ext cx="309349" cy="295247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10822" y="762000"/>
            <a:ext cx="6858000" cy="56356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those funny numbered expressions?</a:t>
            </a:r>
            <a:endParaRPr lang="en-US" sz="2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272"/>
          </a:xfrm>
        </p:spPr>
        <p:txBody>
          <a:bodyPr>
            <a:normAutofit/>
          </a:bodyPr>
          <a:lstStyle/>
          <a:p>
            <a:r>
              <a:rPr lang="en-US" dirty="0" smtClean="0"/>
              <a:t>UNIX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grcv</a:t>
            </a:r>
            <a:r>
              <a:rPr lang="en-US" dirty="0" smtClean="0"/>
              <a:t> </a:t>
            </a:r>
            <a:r>
              <a:rPr lang="en-US" cap="small" dirty="0" smtClean="0"/>
              <a:t>script has 4 parts</a:t>
            </a:r>
            <a:endParaRPr lang="en-US" cap="small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953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-e '/\([0-9]\{2\}:\)\([0-9]\{2\}:\)\([0-9]\{2\}\.[0-9]\{3\}\)\.\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Program=&lt;/,/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rq_Open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hislisMAIN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&gt;)\ OK/d' \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'/^.*|ACK|.*$/,/^.*\\r&gt;$/d' \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'/^\ ---/d' \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'/r.*\.\.\.$/d' \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'/^\([0-9]\{2\}:\)\([0-9]\{2\}:\)\([0-9]\{2\}\.[0-9]\{3\}\)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=[0-9]*$/d' \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'/^&lt;.*&gt;$/d' \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-e 's/^\([0-9]\{2\}:\)\([0-9]\{2\}:\)\([0-9]\{2\}\.[0-9]\{3\}\)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\ .*\(MSH.*$\)/&lt;r&gt;\\r\1\2\3\\r\\r\4/g' $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pPr marL="0" indent="0">
              <a:buNone/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'if (/&lt;r&gt;/){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"\n$_"} else 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END{print}' |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's/\\r\\28\/&gt;\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=[0-9]*$//g' |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grep 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"$1" |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-e 's/\\r/\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/g' \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 's/&lt;r&gt;//g'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1600200"/>
            <a:ext cx="8382000" cy="25146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4191457"/>
            <a:ext cx="8143164" cy="488918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4792" y="4754843"/>
            <a:ext cx="2286000" cy="323112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4792" y="5136444"/>
            <a:ext cx="2504364" cy="1100667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79" y="365127"/>
            <a:ext cx="7831569" cy="535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tx1"/>
                </a:solidFill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smtClean="0"/>
              <a:t>Did someone say UNIX ? </a:t>
            </a:r>
            <a:endParaRPr lang="en-US" dirty="0"/>
          </a:p>
        </p:txBody>
      </p:sp>
      <p:pic>
        <p:nvPicPr>
          <p:cNvPr id="5" name="Picture 2" descr="C:\Users\801076~1\AppData\Local\Temp\SNAGHTML1f6163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5" y="1617752"/>
            <a:ext cx="7088667" cy="46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9628" y="0"/>
            <a:ext cx="3601188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</a:t>
            </a:r>
            <a:r>
              <a:rPr lang="en-US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zz</a:t>
            </a:r>
            <a:endParaRPr lang="en-US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</a:t>
            </a:r>
            <a:r>
              <a:rPr lang="en-US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</a:p>
          <a:p>
            <a:r>
              <a: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Z</a:t>
            </a:r>
          </a:p>
          <a:p>
            <a:r>
              <a: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</a:rPr>
              <a:t>Z</a:t>
            </a:r>
          </a:p>
          <a:p>
            <a:r>
              <a: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</a:rPr>
              <a:t>Z</a:t>
            </a:r>
          </a:p>
          <a:p>
            <a:r>
              <a: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</a:rPr>
              <a:t>Z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852" y="4090795"/>
            <a:ext cx="5589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Programming??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1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0"/>
          <a:stretch/>
        </p:blipFill>
        <p:spPr>
          <a:xfrm>
            <a:off x="0" y="13055"/>
            <a:ext cx="9144000" cy="1761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091" y="2669000"/>
            <a:ext cx="84190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F3D3F"/>
                </a:solidFill>
                <a:latin typeface="Times New Roman" pitchFamily="18" charset="0"/>
                <a:cs typeface="Times New Roman" pitchFamily="18" charset="0"/>
              </a:rPr>
              <a:t>No Trace Files were harmed by running any script.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F3D3F"/>
                </a:solidFill>
                <a:latin typeface="Times New Roman" pitchFamily="18" charset="0"/>
                <a:cs typeface="Times New Roman" pitchFamily="18" charset="0"/>
              </a:rPr>
              <a:t>Original files are untouched.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F3D3F"/>
                </a:solidFill>
                <a:latin typeface="Times New Roman" pitchFamily="18" charset="0"/>
                <a:cs typeface="Times New Roman" pitchFamily="18" charset="0"/>
              </a:rPr>
              <a:t>Scripts work by reading the file into a data stream and manipulating the 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F3D3F"/>
                </a:solidFill>
                <a:latin typeface="Times New Roman" pitchFamily="18" charset="0"/>
                <a:cs typeface="Times New Roman" pitchFamily="18" charset="0"/>
              </a:rPr>
              <a:t>Scripts can output to the screen, a file, an email, a printer – anywhere you want to send them.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6070" y="1775013"/>
            <a:ext cx="7772400" cy="89198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sz="6000" cap="small" dirty="0">
                <a:latin typeface="Lithos Pro Regular"/>
                <a:cs typeface="Times New Roman" pitchFamily="18" charset="0"/>
              </a:rPr>
              <a:t>Disclaimer:</a:t>
            </a:r>
            <a:endParaRPr lang="en-US" sz="6000" cap="small" dirty="0">
              <a:latin typeface="Lithos Pro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779911"/>
            <a:ext cx="490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3" action="ppaction://hlinkfile"/>
              </a:rPr>
              <a:t>Step by step what the </a:t>
            </a:r>
            <a:r>
              <a:rPr lang="en-US" sz="2400" dirty="0" err="1" smtClean="0">
                <a:hlinkClick r:id="rId3" action="ppaction://hlinkfile"/>
              </a:rPr>
              <a:t>grcv</a:t>
            </a:r>
            <a:r>
              <a:rPr lang="en-US" sz="2400" dirty="0" smtClean="0">
                <a:hlinkClick r:id="rId3" action="ppaction://hlinkfile"/>
              </a:rPr>
              <a:t> script does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89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801076~1\AppData\Local\Temp\SNAGHTML20a8cb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8195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114800"/>
            <a:ext cx="2038350" cy="262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3965448" cy="103327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3" y="-8466"/>
            <a:ext cx="891193" cy="29294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95400" y="1662303"/>
            <a:ext cx="5257800" cy="103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cap="small" dirty="0" smtClean="0">
                <a:solidFill>
                  <a:srgbClr val="FF0000"/>
                </a:solidFill>
              </a:rPr>
              <a:t>Bring</a:t>
            </a:r>
            <a:r>
              <a:rPr lang="en-US" cap="small" dirty="0" smtClean="0"/>
              <a:t> </a:t>
            </a:r>
            <a:r>
              <a:rPr lang="en-US" cap="small" dirty="0" smtClean="0">
                <a:solidFill>
                  <a:srgbClr val="00B050"/>
                </a:solidFill>
              </a:rPr>
              <a:t>home</a:t>
            </a:r>
            <a:r>
              <a:rPr lang="en-US" cap="small" dirty="0" smtClean="0"/>
              <a:t> the </a:t>
            </a:r>
            <a:r>
              <a:rPr lang="en-US" cap="small" dirty="0" smtClean="0">
                <a:solidFill>
                  <a:schemeClr val="accent4"/>
                </a:solidFill>
              </a:rPr>
              <a:t>Gold</a:t>
            </a:r>
            <a:endParaRPr lang="en-US" cap="small" dirty="0">
              <a:solidFill>
                <a:schemeClr val="accent4"/>
              </a:solidFill>
            </a:endParaRPr>
          </a:p>
        </p:txBody>
      </p:sp>
      <p:pic>
        <p:nvPicPr>
          <p:cNvPr id="5130" name="Picture 10" descr="C:\Users\801076~1\AppData\Local\Temp\SNAGHTML20a938c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608782"/>
            <a:ext cx="2886075" cy="401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References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79" y="365127"/>
            <a:ext cx="7831569" cy="535327"/>
          </a:xfrm>
        </p:spPr>
        <p:txBody>
          <a:bodyPr>
            <a:noAutofit/>
          </a:bodyPr>
          <a:lstStyle>
            <a:lvl1pPr>
              <a:defRPr sz="5400" cap="small" baseline="0"/>
            </a:lvl1pPr>
          </a:lstStyle>
          <a:p>
            <a:r>
              <a:rPr lang="en-US" dirty="0" smtClean="0"/>
              <a:t>Did someone say UNIX ?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80" y="1592133"/>
            <a:ext cx="8767482" cy="606782"/>
          </a:xfrm>
        </p:spPr>
        <p:txBody>
          <a:bodyPr>
            <a:normAutofit fontScale="92500" lnSpcReduction="20000"/>
          </a:bodyPr>
          <a:lstStyle>
            <a:lvl1pPr>
              <a:defRPr sz="4800" cap="small"/>
            </a:lvl1pPr>
            <a:lvl2pPr marL="640080">
              <a:spcBef>
                <a:spcPts val="1200"/>
              </a:spcBef>
              <a:spcAft>
                <a:spcPts val="1200"/>
              </a:spcAft>
              <a:defRPr cap="small">
                <a:latin typeface="Times New Roman" panose="02020603050405020304" pitchFamily="18" charset="0"/>
              </a:defRPr>
            </a:lvl2pPr>
            <a:lvl3pPr>
              <a:defRPr cap="small">
                <a:latin typeface="Times New Roman" panose="02020603050405020304" pitchFamily="18" charset="0"/>
              </a:defRPr>
            </a:lvl3pPr>
            <a:lvl4pPr>
              <a:defRPr cap="small">
                <a:latin typeface="Times New Roman" panose="02020603050405020304" pitchFamily="18" charset="0"/>
              </a:defRPr>
            </a:lvl4pPr>
            <a:lvl5pPr>
              <a:defRPr cap="small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Purpose of this session: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492829"/>
            <a:ext cx="749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Blip>
                <a:blip r:embed="rId2"/>
              </a:buBlip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open your eyes to new possibilities.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077604"/>
            <a:ext cx="8214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Blip>
                <a:blip r:embed="rId2"/>
              </a:buBlip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ways we use UNIX scripts to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LIS support easier.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886" y="4392620"/>
            <a:ext cx="79678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to teach you how to program in UNIX.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0"/>
          <a:stretch/>
        </p:blipFill>
        <p:spPr>
          <a:xfrm>
            <a:off x="0" y="13055"/>
            <a:ext cx="9144000" cy="176195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34924" y="3005620"/>
            <a:ext cx="8245550" cy="418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Raise your hands If you . . .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6070" y="1775013"/>
            <a:ext cx="7772400" cy="1158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cap="small" dirty="0" smtClean="0"/>
              <a:t>Soft Error Logs</a:t>
            </a:r>
            <a:endParaRPr lang="en-US" cap="small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8259" y="3463194"/>
            <a:ext cx="8767482" cy="4584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Blip>
                <a:blip r:embed="rId3"/>
              </a:buBlip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that they are cumulative for a month?</a:t>
            </a:r>
          </a:p>
          <a:p>
            <a:pPr marL="342900" indent="-342900" algn="l">
              <a:buBlip>
                <a:blip r:embed="rId3"/>
              </a:buBlip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that they are packed with such useful information?</a:t>
            </a:r>
          </a:p>
          <a:p>
            <a:pPr marL="342900" indent="-342900" algn="l">
              <a:buBlip>
                <a:blip r:embed="rId3"/>
              </a:buBlip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the logs looking for issues to resolve </a:t>
            </a:r>
            <a:r>
              <a:rPr lang="en-US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become problems?</a:t>
            </a:r>
          </a:p>
          <a:p>
            <a:pPr marL="342900" indent="-342900" algn="l">
              <a:buBlip>
                <a:blip r:embed="rId3"/>
              </a:buBlip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through the error logs daily?</a:t>
            </a:r>
          </a:p>
          <a:p>
            <a:pPr marL="342900" indent="-342900" algn="l">
              <a:buBlip>
                <a:blip r:embed="rId3"/>
              </a:buBlip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go to the logs </a:t>
            </a:r>
            <a:r>
              <a:rPr lang="en-US" sz="2100" b="1" u="sng" dirty="0" smtClean="0">
                <a:latin typeface="Lithos Pro Regular"/>
                <a:cs typeface="Times New Roman" panose="02020603050405020304" pitchFamily="18" charset="0"/>
              </a:rPr>
              <a:t>after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problem has been brought to your attention?</a:t>
            </a:r>
            <a:b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Blip>
                <a:blip r:embed="rId3"/>
              </a:buBlip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 rest of you are like …</a:t>
            </a:r>
          </a:p>
          <a:p>
            <a:pPr marL="342900" indent="-342900" algn="l">
              <a:buBlip>
                <a:blip r:embed="rId3"/>
              </a:buBlip>
            </a:pPr>
            <a:endParaRPr lang="en-US" sz="2000" dirty="0" smtClean="0"/>
          </a:p>
          <a:p>
            <a:pPr marL="342900" indent="-342900" algn="l">
              <a:buBlip>
                <a:blip r:embed="rId3"/>
              </a:buBlip>
            </a:pP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3715">
            <a:off x="3701131" y="3914553"/>
            <a:ext cx="819048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6" presetClass="emph" presetSubtype="0" accel="10667" autoRev="1" fill="hold" nodeType="after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12000">
                                          <p:cBhvr>
                                            <p:cTn id="23" dur="7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6" presetClass="emph" presetSubtype="0" accel="10667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7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286000"/>
            <a:ext cx="4561905" cy="364761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7772400" cy="1158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cap="small" dirty="0" smtClean="0"/>
              <a:t>Soft Error Logs</a:t>
            </a:r>
            <a:endParaRPr lang="en-US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827">
            <a:off x="3603276" y="1282757"/>
            <a:ext cx="3542857" cy="23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62" y="3124200"/>
            <a:ext cx="2790476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5" presetClass="entr" presetSubtype="0" fill="hold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6" presetClass="emph" presetSubtype="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0000">
                                          <p:cBhvr>
                                            <p:cTn id="30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5" presetClass="entr" presetSubtype="0" fill="hold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76432" cy="115551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Let UNIX Run the Race.</a:t>
            </a:r>
            <a:r>
              <a:rPr lang="en-US" cap="small" dirty="0"/>
              <a:t/>
            </a:r>
            <a:br>
              <a:rPr lang="en-US" cap="small" dirty="0"/>
            </a:br>
            <a:r>
              <a:rPr lang="en-US" sz="2200" cap="small" dirty="0"/>
              <a:t>How would you like to be emailed error log reports</a:t>
            </a:r>
            <a:r>
              <a:rPr lang="en-US" sz="2200" cap="small" dirty="0" smtClean="0"/>
              <a:t>?</a:t>
            </a:r>
            <a:endParaRPr lang="en-US" cap="small" dirty="0"/>
          </a:p>
        </p:txBody>
      </p:sp>
      <p:sp>
        <p:nvSpPr>
          <p:cNvPr id="3" name="TextBox 2"/>
          <p:cNvSpPr txBox="1"/>
          <p:nvPr/>
        </p:nvSpPr>
        <p:spPr>
          <a:xfrm>
            <a:off x="1439909" y="38862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5107" y="3581400"/>
            <a:ext cx="457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 action="ppaction://hlinkfile"/>
              </a:rPr>
              <a:t>Error Log Examples</a:t>
            </a:r>
            <a:endParaRPr lang="en-US" dirty="0" smtClean="0">
              <a:hlinkClick r:id="rId3" action="ppaction://hlinkfile"/>
            </a:endParaRPr>
          </a:p>
        </p:txBody>
      </p:sp>
      <p:pic>
        <p:nvPicPr>
          <p:cNvPr id="5" name="Picture 2" descr="C:\Users\801076~1\AppData\Local\Temp\SNAGHTMLb7d8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71" y="1131332"/>
            <a:ext cx="557919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801076~1\AppData\Local\Temp\SNAGHTMLb80177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09" y="199065"/>
            <a:ext cx="7231198" cy="67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6582"/>
            <a:ext cx="7162800" cy="531783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28832" cy="1155510"/>
          </a:xfrm>
        </p:spPr>
        <p:txBody>
          <a:bodyPr>
            <a:normAutofit/>
          </a:bodyPr>
          <a:lstStyle/>
          <a:p>
            <a:r>
              <a:rPr lang="en-US" cap="small" dirty="0"/>
              <a:t>Let UNIX </a:t>
            </a:r>
            <a:r>
              <a:rPr lang="en-US" cap="small" dirty="0" smtClean="0"/>
              <a:t>Carry the Torch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And email you a daily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"/>
            <a:ext cx="377072" cy="12394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467600" cy="3962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The script only reports significant errors that were logged since the last report was sent.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UNIX emails the report our team at 0700 each day.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Monday’s report works weekends! It reports errors from Friday through Monday.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Tuesday through Friday reports cover yesterday through today.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 blank report means no errors to work up.</a:t>
            </a:r>
            <a:r>
              <a:rPr lang="en-US" dirty="0" smtClean="0">
                <a:latin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0449"/>
            <a:ext cx="852175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0"/>
          <a:stretch/>
        </p:blipFill>
        <p:spPr>
          <a:xfrm>
            <a:off x="0" y="13055"/>
            <a:ext cx="9144000" cy="176195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93650" y="2325137"/>
            <a:ext cx="8245550" cy="4180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do you monitor and maintain your printer queues?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22" y="1295400"/>
            <a:ext cx="8686800" cy="1158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cap="small" dirty="0" smtClean="0"/>
              <a:t>Print Queue Maintenance</a:t>
            </a:r>
            <a:endParaRPr lang="en-US" cap="small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8259" y="2743200"/>
            <a:ext cx="8767482" cy="458483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ithos Pro Regular" panose="04020505030E02020A04" pitchFamily="8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Blip>
                <a:blip r:embed="rId3"/>
              </a:buBlip>
            </a:pPr>
            <a:r>
              <a:rPr lang="en-US" sz="22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check printer queue statuses?</a:t>
            </a:r>
          </a:p>
          <a:p>
            <a:pPr marL="342900" indent="-342900" algn="l">
              <a:buBlip>
                <a:blip r:embed="rId3"/>
              </a:buBlip>
            </a:pPr>
            <a:r>
              <a:rPr lang="en-US" sz="22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 leave it to the users to report or fix their own?</a:t>
            </a:r>
          </a:p>
          <a:p>
            <a:pPr marL="342900" indent="-342900" algn="l">
              <a:buBlip>
                <a:blip r:embed="rId3"/>
              </a:buBlip>
            </a:pPr>
            <a:r>
              <a:rPr lang="en-US" sz="22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 print to doctor’s offices?</a:t>
            </a:r>
          </a:p>
          <a:p>
            <a:pPr lvl="1"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Autoreports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buBlip>
                <a:blip r:embed="rId3"/>
              </a:buBlip>
            </a:pPr>
            <a:r>
              <a:rPr lang="en-US" sz="2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if the office is closed on extended holiday?</a:t>
            </a:r>
          </a:p>
          <a:p>
            <a:pPr lvl="1"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Printer jobs queue up because it’s out of paper/toner?</a:t>
            </a:r>
          </a:p>
          <a:p>
            <a:pPr lvl="1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Do their print jobs purge before they can print?</a:t>
            </a:r>
          </a:p>
          <a:p>
            <a:pPr lvl="3" algn="l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know if the report actually printed?</a:t>
            </a:r>
          </a:p>
          <a:p>
            <a:pPr lvl="3" algn="l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do? </a:t>
            </a:r>
          </a:p>
          <a:p>
            <a:pPr lvl="3" algn="l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for doctors to call for reprints?</a:t>
            </a:r>
          </a:p>
        </p:txBody>
      </p:sp>
    </p:spTree>
    <p:extLst>
      <p:ext uri="{BB962C8B-B14F-4D97-AF65-F5344CB8AC3E}">
        <p14:creationId xmlns:p14="http://schemas.microsoft.com/office/powerpoint/2010/main" val="9927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76432" cy="115551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Pass the Baton to UNIX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sz="2200" cap="small" dirty="0" smtClean="0"/>
              <a:t>Schedule Maintenance on Cron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7482" cy="40486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check and restart stopped queues every 15 minutes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“touch” unprinted files so they won’t ever purge until they print.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touch command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changes file’s system date to “now” so Soft won’t remove it.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report to Lab Admin Team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hours, for queue problems.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Won’t ping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but not printing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queues</a:t>
            </a:r>
          </a:p>
          <a:p>
            <a:r>
              <a:rPr lang="en-US" dirty="0" smtClean="0">
                <a:hlinkClick r:id="rId2" action="ppaction://hlinkfile"/>
              </a:rPr>
              <a:t>Sample report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38600"/>
            <a:ext cx="4762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NUG2016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SNUG2016</Template>
  <TotalTime>623</TotalTime>
  <Words>1424</Words>
  <Application>Microsoft Office PowerPoint</Application>
  <PresentationFormat>On-screen Show (4:3)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Kozuka Mincho Pro H</vt:lpstr>
      <vt:lpstr>Algerian</vt:lpstr>
      <vt:lpstr>Arial</vt:lpstr>
      <vt:lpstr>Calibri</vt:lpstr>
      <vt:lpstr>Courier New</vt:lpstr>
      <vt:lpstr>Lithos Pro Regular</vt:lpstr>
      <vt:lpstr>Times New Roman</vt:lpstr>
      <vt:lpstr>Wingdings</vt:lpstr>
      <vt:lpstr>SNUG2016</vt:lpstr>
      <vt:lpstr>PowerPoint Presentation</vt:lpstr>
      <vt:lpstr>PowerPoint Presentation</vt:lpstr>
      <vt:lpstr>Did someone say UNIX ? </vt:lpstr>
      <vt:lpstr>PowerPoint Presentation</vt:lpstr>
      <vt:lpstr>PowerPoint Presentation</vt:lpstr>
      <vt:lpstr>Let UNIX Run the Race. How would you like to be emailed error log reports?</vt:lpstr>
      <vt:lpstr>Let UNIX Carry the Torch And email you a daily report</vt:lpstr>
      <vt:lpstr>PowerPoint Presentation</vt:lpstr>
      <vt:lpstr>Pass the Baton to UNIX. Schedule Maintenance on Cron</vt:lpstr>
      <vt:lpstr>Make UNIX Jump the Hurdles. Scripts do the heavy lifting for you.</vt:lpstr>
      <vt:lpstr>Make UNIX Jump the Hurdles.</vt:lpstr>
      <vt:lpstr>PowerPoint Presentation</vt:lpstr>
      <vt:lpstr>So What does UNIX look like?</vt:lpstr>
      <vt:lpstr>PowerPoint Presentation</vt:lpstr>
      <vt:lpstr>PowerPoint Presentation</vt:lpstr>
      <vt:lpstr>PowerPoint Presentation</vt:lpstr>
      <vt:lpstr>PowerPoint Presentation</vt:lpstr>
      <vt:lpstr>Now I get it!</vt:lpstr>
      <vt:lpstr>UNIX grcv script has 4 parts</vt:lpstr>
      <vt:lpstr>PowerPoint Presentation</vt:lpstr>
      <vt:lpstr>Questions?</vt:lpstr>
      <vt:lpstr>References</vt:lpstr>
    </vt:vector>
  </TitlesOfParts>
  <Company>Christiana Care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Ellsaesser, Corbin D</dc:creator>
  <cp:lastModifiedBy>Myra Pettis</cp:lastModifiedBy>
  <cp:revision>45</cp:revision>
  <dcterms:created xsi:type="dcterms:W3CDTF">2016-03-31T19:10:48Z</dcterms:created>
  <dcterms:modified xsi:type="dcterms:W3CDTF">2016-04-07T18:25:28Z</dcterms:modified>
</cp:coreProperties>
</file>