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9" r:id="rId5"/>
    <p:sldId id="256" r:id="rId6"/>
    <p:sldId id="275" r:id="rId7"/>
    <p:sldId id="274" r:id="rId8"/>
    <p:sldId id="276" r:id="rId9"/>
    <p:sldId id="284" r:id="rId10"/>
    <p:sldId id="277" r:id="rId11"/>
    <p:sldId id="278" r:id="rId12"/>
    <p:sldId id="261" r:id="rId13"/>
    <p:sldId id="263" r:id="rId14"/>
    <p:sldId id="264" r:id="rId15"/>
    <p:sldId id="280" r:id="rId16"/>
    <p:sldId id="262" r:id="rId17"/>
    <p:sldId id="281" r:id="rId18"/>
    <p:sldId id="282" r:id="rId19"/>
    <p:sldId id="285" r:id="rId20"/>
    <p:sldId id="283" r:id="rId21"/>
    <p:sldId id="286" r:id="rId22"/>
    <p:sldId id="289" r:id="rId23"/>
    <p:sldId id="290" r:id="rId24"/>
    <p:sldId id="288" r:id="rId25"/>
    <p:sldId id="287" r:id="rId26"/>
    <p:sldId id="271" r:id="rId27"/>
    <p:sldId id="273" r:id="rId28"/>
    <p:sldId id="272" r:id="rId29"/>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E21E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4580" autoAdjust="0"/>
    <p:restoredTop sz="86410"/>
  </p:normalViewPr>
  <p:slideViewPr>
    <p:cSldViewPr snapToGrid="0">
      <p:cViewPr varScale="1">
        <p:scale>
          <a:sx n="71" d="100"/>
          <a:sy n="71" d="100"/>
        </p:scale>
        <p:origin x="582" y="54"/>
      </p:cViewPr>
      <p:guideLst>
        <p:guide orient="horz" pos="2160"/>
        <p:guide pos="2880"/>
      </p:guideLst>
    </p:cSldViewPr>
  </p:slideViewPr>
  <p:outlineViewPr>
    <p:cViewPr>
      <p:scale>
        <a:sx n="33" d="100"/>
        <a:sy n="33" d="100"/>
      </p:scale>
      <p:origin x="0" y="-172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8588"/>
            <a:ext cx="7772400" cy="2387600"/>
          </a:xfrm>
        </p:spPr>
        <p:txBody>
          <a:bodyPr anchor="b"/>
          <a:lstStyle>
            <a:lvl1pPr algn="ctr">
              <a:defRPr sz="6000">
                <a:solidFill>
                  <a:srgbClr val="E21E3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516441"/>
            <a:ext cx="6858000" cy="1655762"/>
          </a:xfrm>
        </p:spPr>
        <p:txBody>
          <a:bodyPr/>
          <a:lstStyle>
            <a:lvl1pPr marL="0" indent="0" algn="ctr">
              <a:buNone/>
              <a:defRPr sz="2400">
                <a:solidFill>
                  <a:srgbClr val="FF0000"/>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pPr/>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44754"/>
          <a:stretch/>
        </p:blipFill>
        <p:spPr>
          <a:xfrm>
            <a:off x="0" y="0"/>
            <a:ext cx="9144000" cy="1775012"/>
          </a:xfrm>
          <a:prstGeom prst="rect">
            <a:avLst/>
          </a:prstGeom>
        </p:spPr>
      </p:pic>
    </p:spTree>
    <p:extLst>
      <p:ext uri="{BB962C8B-B14F-4D97-AF65-F5344CB8AC3E}">
        <p14:creationId xmlns:p14="http://schemas.microsoft.com/office/powerpoint/2010/main" val="221631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pPr/>
              <a:t>‹#›</a:t>
            </a:fld>
            <a:endParaRPr lang="en-US"/>
          </a:p>
        </p:txBody>
      </p:sp>
    </p:spTree>
    <p:extLst>
      <p:ext uri="{BB962C8B-B14F-4D97-AF65-F5344CB8AC3E}">
        <p14:creationId xmlns:p14="http://schemas.microsoft.com/office/powerpoint/2010/main" val="350007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398229"/>
            <a:ext cx="7886700" cy="2852737"/>
          </a:xfrm>
        </p:spPr>
        <p:txBody>
          <a:bodyPr anchor="b"/>
          <a:lstStyle>
            <a:lvl1pPr>
              <a:defRPr sz="6000">
                <a:solidFill>
                  <a:srgbClr val="FF00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pPr/>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44754"/>
          <a:stretch/>
        </p:blipFill>
        <p:spPr>
          <a:xfrm>
            <a:off x="0" y="10759"/>
            <a:ext cx="9144000" cy="1775012"/>
          </a:xfrm>
          <a:prstGeom prst="rect">
            <a:avLst/>
          </a:prstGeom>
        </p:spPr>
      </p:pic>
    </p:spTree>
    <p:extLst>
      <p:ext uri="{BB962C8B-B14F-4D97-AF65-F5344CB8AC3E}">
        <p14:creationId xmlns:p14="http://schemas.microsoft.com/office/powerpoint/2010/main" val="91642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35785" y="245200"/>
            <a:ext cx="7822154" cy="132556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35785" y="1667435"/>
            <a:ext cx="3886200" cy="4509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71739" y="1667435"/>
            <a:ext cx="3886200" cy="4509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FCF57FE-4A0A-45ED-A208-44D2233080EE}" type="slidenum">
              <a:rPr lang="en-US" smtClean="0"/>
              <a:pPr/>
              <a:t>‹#›</a:t>
            </a:fld>
            <a:endParaRPr lang="en-US"/>
          </a:p>
        </p:txBody>
      </p:sp>
    </p:spTree>
    <p:extLst>
      <p:ext uri="{BB962C8B-B14F-4D97-AF65-F5344CB8AC3E}">
        <p14:creationId xmlns:p14="http://schemas.microsoft.com/office/powerpoint/2010/main" val="304397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61824" y="193001"/>
            <a:ext cx="788184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157259" y="161661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7259" y="2531909"/>
            <a:ext cx="386834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62324" y="162737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2324" y="2526591"/>
            <a:ext cx="3887391"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9FCF57FE-4A0A-45ED-A208-44D2233080EE}" type="slidenum">
              <a:rPr lang="en-US" smtClean="0"/>
              <a:pPr/>
              <a:t>‹#›</a:t>
            </a:fld>
            <a:endParaRPr lang="en-US"/>
          </a:p>
        </p:txBody>
      </p:sp>
    </p:spTree>
    <p:extLst>
      <p:ext uri="{BB962C8B-B14F-4D97-AF65-F5344CB8AC3E}">
        <p14:creationId xmlns:p14="http://schemas.microsoft.com/office/powerpoint/2010/main" val="414417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0481" y="191415"/>
            <a:ext cx="7886700" cy="1325563"/>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9FCF57FE-4A0A-45ED-A208-44D2233080EE}" type="slidenum">
              <a:rPr lang="en-US" smtClean="0"/>
              <a:pPr/>
              <a:t>‹#›</a:t>
            </a:fld>
            <a:endParaRPr lang="en-US"/>
          </a:p>
        </p:txBody>
      </p:sp>
    </p:spTree>
    <p:extLst>
      <p:ext uri="{BB962C8B-B14F-4D97-AF65-F5344CB8AC3E}">
        <p14:creationId xmlns:p14="http://schemas.microsoft.com/office/powerpoint/2010/main" val="1272628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CF57FE-4A0A-45ED-A208-44D2233080EE}" type="slidenum">
              <a:rPr lang="en-US" smtClean="0"/>
              <a:pPr/>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41649"/>
          <a:stretch/>
        </p:blipFill>
        <p:spPr>
          <a:xfrm>
            <a:off x="6686550" y="6319872"/>
            <a:ext cx="1828800" cy="401604"/>
          </a:xfrm>
          <a:prstGeom prst="rect">
            <a:avLst/>
          </a:prstGeom>
        </p:spPr>
      </p:pic>
    </p:spTree>
    <p:extLst>
      <p:ext uri="{BB962C8B-B14F-4D97-AF65-F5344CB8AC3E}">
        <p14:creationId xmlns:p14="http://schemas.microsoft.com/office/powerpoint/2010/main" val="225689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5785" y="36353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47887" y="1825625"/>
            <a:ext cx="7783834"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Lithos Pro Regular" panose="04020505030E02020A04" pitchFamily="82" charset="0"/>
              </a:defRPr>
            </a:lvl1pPr>
          </a:lstStyle>
          <a:p>
            <a:fld id="{9FCF57FE-4A0A-45ED-A208-44D2233080EE}" type="slidenum">
              <a:rPr lang="en-US" smtClean="0"/>
              <a:pPr/>
              <a:t>‹#›</a:t>
            </a:fld>
            <a:endParaRPr lang="en-US"/>
          </a:p>
        </p:txBody>
      </p:sp>
      <p:pic>
        <p:nvPicPr>
          <p:cNvPr id="7" name="Picture 6"/>
          <p:cNvPicPr>
            <a:picLocks noChangeAspect="1"/>
          </p:cNvPicPr>
          <p:nvPr userDrawn="1"/>
        </p:nvPicPr>
        <p:blipFill rotWithShape="1">
          <a:blip r:embed="rId9" cstate="print">
            <a:extLst>
              <a:ext uri="{28A0092B-C50C-407E-A947-70E740481C1C}">
                <a14:useLocalDpi xmlns:a14="http://schemas.microsoft.com/office/drawing/2010/main" val="0"/>
              </a:ext>
            </a:extLst>
          </a:blip>
          <a:srcRect r="51142"/>
          <a:stretch/>
        </p:blipFill>
        <p:spPr>
          <a:xfrm>
            <a:off x="-4485" y="0"/>
            <a:ext cx="1413737" cy="6858000"/>
          </a:xfrm>
          <a:prstGeom prst="rect">
            <a:avLst/>
          </a:prstGeom>
        </p:spPr>
      </p:pic>
    </p:spTree>
    <p:extLst>
      <p:ext uri="{BB962C8B-B14F-4D97-AF65-F5344CB8AC3E}">
        <p14:creationId xmlns:p14="http://schemas.microsoft.com/office/powerpoint/2010/main" val="94224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Lithos Pro Regular" panose="04020505030E02020A04" pitchFamily="82" charset="0"/>
          <a:ea typeface="+mj-ea"/>
          <a:cs typeface="+mj-cs"/>
        </a:defRPr>
      </a:lvl1pPr>
    </p:titleStyle>
    <p:bodyStyle>
      <a:lvl1pPr marL="228600" indent="-228600" algn="l" defTabSz="914400" rtl="0" eaLnBrk="1" latinLnBrk="0" hangingPunct="1">
        <a:lnSpc>
          <a:spcPct val="90000"/>
        </a:lnSpc>
        <a:spcBef>
          <a:spcPts val="1000"/>
        </a:spcBef>
        <a:buFontTx/>
        <a:buBlip>
          <a:blip r:embed="rId10"/>
        </a:buBlip>
        <a:defRPr sz="2800" kern="1200">
          <a:solidFill>
            <a:schemeClr val="tx1"/>
          </a:solidFill>
          <a:latin typeface="Lithos Pro Regular" panose="04020505030E02020A04" pitchFamily="8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thos Pro Regular" panose="04020505030E02020A04" pitchFamily="8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thos Pro Regular" panose="04020505030E02020A04" pitchFamily="8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thos Pro Regular" panose="04020505030E02020A04" pitchFamily="8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thos Pro Regular" panose="04020505030E02020A04" pitchFamily="8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ccomella@softcomputer.com"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mailto:ellie@softmputer.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6796"/>
            <a:ext cx="9144000" cy="4756557"/>
          </a:xfrm>
        </p:spPr>
        <p:txBody>
          <a:bodyPr anchor="t">
            <a:noAutofit/>
          </a:bodyPr>
          <a:lstStyle/>
          <a:p>
            <a:pPr algn="ctr">
              <a:lnSpc>
                <a:spcPct val="100000"/>
              </a:lnSpc>
            </a:pP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effectLst/>
                <a:latin typeface="Arial" pitchFamily="34" charset="0"/>
                <a:cs typeface="Arial" pitchFamily="34" charset="0"/>
              </a:rPr>
              <a:t/>
            </a:r>
            <a:br>
              <a:rPr lang="en-US" sz="3600" b="1" dirty="0" smtClean="0">
                <a:effectLst/>
                <a:latin typeface="Arial" pitchFamily="34" charset="0"/>
                <a:cs typeface="Arial" pitchFamily="34" charset="0"/>
              </a:rPr>
            </a:br>
            <a:r>
              <a:rPr lang="en-US" sz="3200" b="1" dirty="0" smtClean="0">
                <a:solidFill>
                  <a:schemeClr val="tx1"/>
                </a:solidFill>
                <a:effectLst>
                  <a:glow rad="63500">
                    <a:schemeClr val="accent4">
                      <a:satMod val="175000"/>
                      <a:alpha val="40000"/>
                    </a:schemeClr>
                  </a:glow>
                </a:effectLst>
                <a:latin typeface="Arial" pitchFamily="34" charset="0"/>
                <a:cs typeface="Arial" pitchFamily="34" charset="0"/>
              </a:rPr>
              <a:t>Upgrading from </a:t>
            </a:r>
            <a:r>
              <a:rPr lang="en-US" sz="3200" b="1" dirty="0" err="1" smtClean="0">
                <a:solidFill>
                  <a:schemeClr val="tx1"/>
                </a:solidFill>
                <a:effectLst>
                  <a:glow rad="63500">
                    <a:schemeClr val="accent4">
                      <a:satMod val="175000"/>
                      <a:alpha val="40000"/>
                    </a:schemeClr>
                  </a:glow>
                </a:effectLst>
                <a:latin typeface="Arial" pitchFamily="34" charset="0"/>
                <a:cs typeface="Arial" pitchFamily="34" charset="0"/>
              </a:rPr>
              <a:t>SoftPath</a:t>
            </a:r>
            <a:r>
              <a:rPr lang="en-US" sz="3200" b="1" dirty="0" smtClean="0">
                <a:solidFill>
                  <a:schemeClr val="tx1"/>
                </a:solidFill>
                <a:effectLst>
                  <a:glow rad="63500">
                    <a:schemeClr val="accent4">
                      <a:satMod val="175000"/>
                      <a:alpha val="40000"/>
                    </a:schemeClr>
                  </a:glow>
                </a:effectLst>
                <a:latin typeface="Arial" pitchFamily="34" charset="0"/>
                <a:cs typeface="Arial" pitchFamily="34" charset="0"/>
              </a:rPr>
              <a:t> to SoftPathDx</a:t>
            </a:r>
            <a:br>
              <a:rPr lang="en-US" sz="3200" b="1" dirty="0" smtClean="0">
                <a:solidFill>
                  <a:schemeClr val="tx1"/>
                </a:solidFill>
                <a:effectLst>
                  <a:glow rad="63500">
                    <a:schemeClr val="accent4">
                      <a:satMod val="175000"/>
                      <a:alpha val="40000"/>
                    </a:schemeClr>
                  </a:glow>
                </a:effectLst>
                <a:latin typeface="Arial" pitchFamily="34" charset="0"/>
                <a:cs typeface="Arial" pitchFamily="34" charset="0"/>
              </a:rPr>
            </a:br>
            <a:r>
              <a:rPr lang="en-US" sz="3200" b="1" dirty="0" smtClean="0">
                <a:solidFill>
                  <a:schemeClr val="tx1"/>
                </a:solidFill>
                <a:effectLst>
                  <a:glow rad="63500">
                    <a:schemeClr val="accent4">
                      <a:satMod val="175000"/>
                      <a:alpha val="40000"/>
                    </a:schemeClr>
                  </a:glow>
                </a:effectLst>
                <a:latin typeface="Arial" pitchFamily="34" charset="0"/>
                <a:cs typeface="Arial" pitchFamily="34" charset="0"/>
              </a:rPr>
              <a:t/>
            </a:r>
            <a:br>
              <a:rPr lang="en-US" sz="3200" b="1" dirty="0" smtClean="0">
                <a:solidFill>
                  <a:schemeClr val="tx1"/>
                </a:solidFill>
                <a:effectLst>
                  <a:glow rad="63500">
                    <a:schemeClr val="accent4">
                      <a:satMod val="175000"/>
                      <a:alpha val="40000"/>
                    </a:schemeClr>
                  </a:glow>
                </a:effectLst>
                <a:latin typeface="Arial" pitchFamily="34" charset="0"/>
                <a:cs typeface="Arial" pitchFamily="34" charset="0"/>
              </a:rPr>
            </a:br>
            <a:r>
              <a:rPr lang="en-US" sz="3200" b="1" dirty="0" smtClean="0">
                <a:solidFill>
                  <a:schemeClr val="tx1"/>
                </a:solidFill>
                <a:effectLst>
                  <a:glow rad="63500">
                    <a:schemeClr val="accent4">
                      <a:satMod val="175000"/>
                      <a:alpha val="40000"/>
                    </a:schemeClr>
                  </a:glow>
                </a:effectLst>
                <a:latin typeface="Arial" pitchFamily="34" charset="0"/>
                <a:cs typeface="Arial" pitchFamily="34" charset="0"/>
              </a:rPr>
              <a:t>“Passing of the Torch”</a:t>
            </a:r>
            <a:r>
              <a:rPr lang="en-US" sz="3600" b="1" dirty="0" smtClean="0">
                <a:latin typeface="Lithos Pro Regular"/>
                <a:cs typeface="Arial" pitchFamily="34" charset="0"/>
              </a:rPr>
              <a:t/>
            </a:r>
            <a:br>
              <a:rPr lang="en-US" sz="3600" b="1" dirty="0" smtClean="0">
                <a:latin typeface="Lithos Pro Regular"/>
                <a:cs typeface="Arial" pitchFamily="34" charset="0"/>
              </a:rPr>
            </a:br>
            <a:r>
              <a:rPr lang="en-US" sz="3600" b="1" dirty="0" smtClean="0">
                <a:latin typeface="Lithos Pro Regular"/>
                <a:cs typeface="Arial" pitchFamily="34" charset="0"/>
              </a:rPr>
              <a:t/>
            </a:r>
            <a:br>
              <a:rPr lang="en-US" sz="3600" b="1" dirty="0" smtClean="0">
                <a:latin typeface="Lithos Pro Regular"/>
                <a:cs typeface="Arial" pitchFamily="34" charset="0"/>
              </a:rPr>
            </a:br>
            <a:r>
              <a:rPr lang="en-US" sz="1800" b="1" dirty="0" smtClean="0">
                <a:solidFill>
                  <a:schemeClr val="tx1"/>
                </a:solidFill>
                <a:effectLst/>
                <a:latin typeface="Arial" pitchFamily="34" charset="0"/>
                <a:cs typeface="Arial" pitchFamily="34" charset="0"/>
              </a:rPr>
              <a:t>Presented by: Christine Comella</a:t>
            </a:r>
            <a:br>
              <a:rPr lang="en-US" sz="1800" b="1" dirty="0" smtClean="0">
                <a:solidFill>
                  <a:schemeClr val="tx1"/>
                </a:solidFill>
                <a:effectLst/>
                <a:latin typeface="Arial" pitchFamily="34" charset="0"/>
                <a:cs typeface="Arial" pitchFamily="34" charset="0"/>
              </a:rPr>
            </a:br>
            <a:r>
              <a:rPr lang="en-US" sz="1800" b="1" dirty="0" smtClean="0">
                <a:solidFill>
                  <a:schemeClr val="tx1"/>
                </a:solidFill>
                <a:effectLst/>
                <a:latin typeface="Arial" pitchFamily="34" charset="0"/>
                <a:cs typeface="Arial" pitchFamily="34" charset="0"/>
              </a:rPr>
              <a:t/>
            </a:r>
            <a:br>
              <a:rPr lang="en-US" sz="1800" b="1" dirty="0" smtClean="0">
                <a:solidFill>
                  <a:schemeClr val="tx1"/>
                </a:solidFill>
                <a:effectLst/>
                <a:latin typeface="Arial" pitchFamily="34" charset="0"/>
                <a:cs typeface="Arial" pitchFamily="34" charset="0"/>
              </a:rPr>
            </a:br>
            <a:r>
              <a:rPr lang="en-US" sz="1800" b="1" dirty="0" smtClean="0">
                <a:solidFill>
                  <a:schemeClr val="tx1"/>
                </a:solidFill>
                <a:effectLst/>
                <a:latin typeface="Arial" pitchFamily="34" charset="0"/>
                <a:cs typeface="Arial" pitchFamily="34" charset="0"/>
              </a:rPr>
              <a:t>SoftPathDx Implementation Specialist </a:t>
            </a:r>
            <a:endParaRPr lang="en-US" sz="1800" b="1" dirty="0">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a:xfrm>
            <a:off x="8720504" y="6560191"/>
            <a:ext cx="423496" cy="297809"/>
          </a:xfrm>
        </p:spPr>
        <p:txBody>
          <a:bodyPr/>
          <a:lstStyle/>
          <a:p>
            <a:fld id="{11EA3E51-E008-4076-9609-96A54A85C71D}" type="slidenum">
              <a:rPr lang="en-US" smtClean="0"/>
              <a:pPr/>
              <a:t>1</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41100"/>
          <a:stretch/>
        </p:blipFill>
        <p:spPr>
          <a:xfrm>
            <a:off x="6891409" y="6380608"/>
            <a:ext cx="1828800" cy="410280"/>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182679" y="2653281"/>
            <a:ext cx="523875" cy="628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p:cNvPicPr>
            <a:picLocks noChangeAspect="1" noChangeArrowheads="1"/>
          </p:cNvPicPr>
          <p:nvPr/>
        </p:nvPicPr>
        <p:blipFill>
          <a:blip r:embed="rId3" cstate="print"/>
          <a:srcRect/>
          <a:stretch>
            <a:fillRect/>
          </a:stretch>
        </p:blipFill>
        <p:spPr bwMode="auto">
          <a:xfrm>
            <a:off x="8462614" y="2653281"/>
            <a:ext cx="523875" cy="628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53261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5785" y="142504"/>
            <a:ext cx="7005690" cy="819397"/>
          </a:xfrm>
        </p:spPr>
        <p:txBody>
          <a:bodyPr/>
          <a:lstStyle/>
          <a:p>
            <a:pPr algn="ctr">
              <a:lnSpc>
                <a:spcPct val="100000"/>
              </a:lnSpc>
            </a:pPr>
            <a:r>
              <a:rPr lang="en-US" b="1" dirty="0" smtClean="0">
                <a:latin typeface="Arial" pitchFamily="34" charset="0"/>
                <a:ea typeface="GungsuhChe" pitchFamily="49" charset="-127"/>
                <a:cs typeface="Arial" pitchFamily="34" charset="0"/>
              </a:rPr>
              <a:t>Order Entry</a:t>
            </a:r>
            <a:endParaRPr lang="en-US" b="1" dirty="0">
              <a:latin typeface="Arial" pitchFamily="34" charset="0"/>
              <a:ea typeface="GungsuhChe" pitchFamily="49" charset="-127"/>
              <a:cs typeface="Arial"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202034" y="0"/>
            <a:ext cx="941966" cy="1070657"/>
          </a:xfrm>
          <a:prstGeom prst="rect">
            <a:avLst/>
          </a:prstGeom>
        </p:spPr>
      </p:pic>
      <p:sp>
        <p:nvSpPr>
          <p:cNvPr id="10" name="Slide Number Placeholder 3"/>
          <p:cNvSpPr>
            <a:spLocks noGrp="1"/>
          </p:cNvSpPr>
          <p:nvPr>
            <p:ph type="sldNum" sz="quarter" idx="12"/>
          </p:nvPr>
        </p:nvSpPr>
        <p:spPr>
          <a:xfrm>
            <a:off x="8720504" y="6560191"/>
            <a:ext cx="423496" cy="297809"/>
          </a:xfrm>
        </p:spPr>
        <p:txBody>
          <a:bodyPr/>
          <a:lstStyle/>
          <a:p>
            <a:fld id="{11EA3E51-E008-4076-9609-96A54A85C71D}" type="slidenum">
              <a:rPr lang="en-US" smtClean="0"/>
              <a:pPr/>
              <a:t>10</a:t>
            </a:fld>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1100"/>
          <a:stretch/>
        </p:blipFill>
        <p:spPr>
          <a:xfrm>
            <a:off x="6891409" y="6380608"/>
            <a:ext cx="1828800" cy="410280"/>
          </a:xfrm>
          <a:prstGeom prst="rect">
            <a:avLst/>
          </a:prstGeom>
        </p:spPr>
      </p:pic>
      <p:pic>
        <p:nvPicPr>
          <p:cNvPr id="5122" name="Picture 2"/>
          <p:cNvPicPr>
            <a:picLocks noChangeAspect="1" noChangeArrowheads="1"/>
          </p:cNvPicPr>
          <p:nvPr/>
        </p:nvPicPr>
        <p:blipFill>
          <a:blip r:embed="rId4" cstate="print"/>
          <a:srcRect/>
          <a:stretch>
            <a:fillRect/>
          </a:stretch>
        </p:blipFill>
        <p:spPr bwMode="auto">
          <a:xfrm>
            <a:off x="0" y="966553"/>
            <a:ext cx="9144000" cy="5891447"/>
          </a:xfrm>
          <a:prstGeom prst="rect">
            <a:avLst/>
          </a:prstGeom>
          <a:noFill/>
          <a:ln w="9525">
            <a:noFill/>
            <a:miter lim="800000"/>
            <a:headEnd/>
            <a:tailEnd/>
          </a:ln>
        </p:spPr>
      </p:pic>
      <p:sp>
        <p:nvSpPr>
          <p:cNvPr id="14" name="TextBox 13"/>
          <p:cNvSpPr txBox="1"/>
          <p:nvPr/>
        </p:nvSpPr>
        <p:spPr>
          <a:xfrm>
            <a:off x="5617029" y="973778"/>
            <a:ext cx="3526971" cy="723275"/>
          </a:xfrm>
          <a:prstGeom prst="rect">
            <a:avLst/>
          </a:prstGeom>
          <a:solidFill>
            <a:srgbClr val="FFFF00"/>
          </a:solidFill>
        </p:spPr>
        <p:txBody>
          <a:bodyPr wrap="square" rtlCol="0">
            <a:spAutoFit/>
          </a:bodyPr>
          <a:lstStyle/>
          <a:p>
            <a:r>
              <a:rPr lang="en-US" sz="2300" b="1" dirty="0" smtClean="0">
                <a:latin typeface="Arial" pitchFamily="34" charset="0"/>
                <a:cs typeface="Arial" pitchFamily="34" charset="0"/>
              </a:rPr>
              <a:t>Screen Customizations</a:t>
            </a:r>
          </a:p>
          <a:p>
            <a:endParaRPr lang="en-US" dirty="0"/>
          </a:p>
        </p:txBody>
      </p:sp>
      <p:sp>
        <p:nvSpPr>
          <p:cNvPr id="15" name="Rectangle 14"/>
          <p:cNvSpPr/>
          <p:nvPr/>
        </p:nvSpPr>
        <p:spPr>
          <a:xfrm>
            <a:off x="0" y="3111335"/>
            <a:ext cx="3705101" cy="34438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03070" y="4809506"/>
            <a:ext cx="3837709" cy="87877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p:cNvPicPr>
            <a:picLocks noChangeAspect="1" noChangeArrowheads="1"/>
          </p:cNvPicPr>
          <p:nvPr/>
        </p:nvPicPr>
        <p:blipFill>
          <a:blip r:embed="rId5" cstate="print"/>
          <a:srcRect/>
          <a:stretch>
            <a:fillRect/>
          </a:stretch>
        </p:blipFill>
        <p:spPr bwMode="auto">
          <a:xfrm>
            <a:off x="0" y="973777"/>
            <a:ext cx="9144000" cy="5884223"/>
          </a:xfrm>
          <a:prstGeom prst="rect">
            <a:avLst/>
          </a:prstGeom>
          <a:noFill/>
          <a:ln w="9525">
            <a:noFill/>
            <a:miter lim="800000"/>
            <a:headEnd/>
            <a:tailEnd/>
          </a:ln>
        </p:spPr>
      </p:pic>
      <p:sp>
        <p:nvSpPr>
          <p:cNvPr id="17" name="TextBox 16"/>
          <p:cNvSpPr txBox="1"/>
          <p:nvPr/>
        </p:nvSpPr>
        <p:spPr>
          <a:xfrm>
            <a:off x="4524498" y="4215740"/>
            <a:ext cx="4393871" cy="646331"/>
          </a:xfrm>
          <a:prstGeom prst="rect">
            <a:avLst/>
          </a:prstGeom>
          <a:solidFill>
            <a:srgbClr val="FFFF00"/>
          </a:solidFill>
        </p:spPr>
        <p:txBody>
          <a:bodyPr wrap="square" rtlCol="0">
            <a:spAutoFit/>
          </a:bodyPr>
          <a:lstStyle/>
          <a:p>
            <a:r>
              <a:rPr lang="en-US" b="1" dirty="0" smtClean="0">
                <a:latin typeface="Arial" pitchFamily="34" charset="0"/>
                <a:cs typeface="Arial" pitchFamily="34" charset="0"/>
              </a:rPr>
              <a:t>Surgical and Autopsy info separate pages (like GYN and NON GYN)</a:t>
            </a:r>
            <a:endParaRPr lang="en-US" dirty="0"/>
          </a:p>
        </p:txBody>
      </p:sp>
      <p:sp>
        <p:nvSpPr>
          <p:cNvPr id="19" name="Rectangle 18"/>
          <p:cNvSpPr/>
          <p:nvPr/>
        </p:nvSpPr>
        <p:spPr>
          <a:xfrm>
            <a:off x="0" y="3988132"/>
            <a:ext cx="3526971" cy="156754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p:nvPr/>
        </p:nvPicPr>
        <p:blipFill>
          <a:blip r:embed="rId6" cstate="print"/>
          <a:srcRect/>
          <a:stretch>
            <a:fillRect/>
          </a:stretch>
        </p:blipFill>
        <p:spPr bwMode="auto">
          <a:xfrm>
            <a:off x="0" y="973777"/>
            <a:ext cx="9144000" cy="5884223"/>
          </a:xfrm>
          <a:prstGeom prst="rect">
            <a:avLst/>
          </a:prstGeom>
          <a:noFill/>
          <a:ln w="9525">
            <a:noFill/>
            <a:miter lim="800000"/>
            <a:headEnd/>
            <a:tailEnd/>
          </a:ln>
        </p:spPr>
      </p:pic>
      <p:sp>
        <p:nvSpPr>
          <p:cNvPr id="22" name="Rectangle 21"/>
          <p:cNvSpPr/>
          <p:nvPr/>
        </p:nvSpPr>
        <p:spPr>
          <a:xfrm>
            <a:off x="0" y="3998028"/>
            <a:ext cx="3526971" cy="156754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7" name="Picture 7"/>
          <p:cNvPicPr>
            <a:picLocks noChangeAspect="1" noChangeArrowheads="1"/>
          </p:cNvPicPr>
          <p:nvPr/>
        </p:nvPicPr>
        <p:blipFill>
          <a:blip r:embed="rId7" cstate="print"/>
          <a:srcRect/>
          <a:stretch>
            <a:fillRect/>
          </a:stretch>
        </p:blipFill>
        <p:spPr bwMode="auto">
          <a:xfrm>
            <a:off x="-30221" y="961901"/>
            <a:ext cx="9174221" cy="5896099"/>
          </a:xfrm>
          <a:prstGeom prst="rect">
            <a:avLst/>
          </a:prstGeom>
          <a:noFill/>
          <a:ln w="9525">
            <a:noFill/>
            <a:miter lim="800000"/>
            <a:headEnd/>
            <a:tailEnd/>
          </a:ln>
        </p:spPr>
      </p:pic>
      <p:sp>
        <p:nvSpPr>
          <p:cNvPr id="24" name="Rectangle 23"/>
          <p:cNvSpPr/>
          <p:nvPr/>
        </p:nvSpPr>
        <p:spPr>
          <a:xfrm>
            <a:off x="0" y="4001984"/>
            <a:ext cx="3301340" cy="150816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8" name="Picture 8"/>
          <p:cNvPicPr>
            <a:picLocks noChangeAspect="1" noChangeArrowheads="1"/>
          </p:cNvPicPr>
          <p:nvPr/>
        </p:nvPicPr>
        <p:blipFill>
          <a:blip r:embed="rId8" cstate="print"/>
          <a:srcRect/>
          <a:stretch>
            <a:fillRect/>
          </a:stretch>
        </p:blipFill>
        <p:spPr bwMode="auto">
          <a:xfrm>
            <a:off x="0" y="938151"/>
            <a:ext cx="9144000" cy="5919849"/>
          </a:xfrm>
          <a:prstGeom prst="rect">
            <a:avLst/>
          </a:prstGeom>
          <a:noFill/>
          <a:ln w="9525">
            <a:noFill/>
            <a:miter lim="800000"/>
            <a:headEnd/>
            <a:tailEnd/>
          </a:ln>
        </p:spPr>
      </p:pic>
      <p:sp>
        <p:nvSpPr>
          <p:cNvPr id="26" name="Rectangle 25"/>
          <p:cNvSpPr/>
          <p:nvPr/>
        </p:nvSpPr>
        <p:spPr>
          <a:xfrm>
            <a:off x="0" y="3954483"/>
            <a:ext cx="9144000" cy="155566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9" name="Picture 9"/>
          <p:cNvPicPr>
            <a:picLocks noChangeAspect="1" noChangeArrowheads="1"/>
          </p:cNvPicPr>
          <p:nvPr/>
        </p:nvPicPr>
        <p:blipFill>
          <a:blip r:embed="rId9" cstate="print"/>
          <a:srcRect/>
          <a:stretch>
            <a:fillRect/>
          </a:stretch>
        </p:blipFill>
        <p:spPr bwMode="auto">
          <a:xfrm>
            <a:off x="0" y="926275"/>
            <a:ext cx="9144000" cy="5931725"/>
          </a:xfrm>
          <a:prstGeom prst="rect">
            <a:avLst/>
          </a:prstGeom>
          <a:noFill/>
          <a:ln w="9525">
            <a:noFill/>
            <a:miter lim="800000"/>
            <a:headEnd/>
            <a:tailEnd/>
          </a:ln>
        </p:spPr>
      </p:pic>
      <p:sp>
        <p:nvSpPr>
          <p:cNvPr id="28" name="Rectangle 27"/>
          <p:cNvSpPr/>
          <p:nvPr/>
        </p:nvSpPr>
        <p:spPr>
          <a:xfrm>
            <a:off x="6044540" y="3135086"/>
            <a:ext cx="1080655" cy="36813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54379" y="3621974"/>
            <a:ext cx="3289465" cy="291935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465615" y="3633849"/>
            <a:ext cx="5440879" cy="291935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7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1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2" grpId="0" animBg="1"/>
      <p:bldP spid="24" grpId="0" animBg="1"/>
      <p:bldP spid="26" grpId="0" animBg="1"/>
      <p:bldP spid="28" grpId="0" animBg="1"/>
      <p:bldP spid="29" grpId="1" animBg="1"/>
      <p:bldP spid="3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5785" y="142504"/>
            <a:ext cx="7041316" cy="914401"/>
          </a:xfrm>
        </p:spPr>
        <p:txBody>
          <a:bodyPr>
            <a:normAutofit/>
          </a:bodyPr>
          <a:lstStyle/>
          <a:p>
            <a:pPr algn="ctr">
              <a:lnSpc>
                <a:spcPct val="100000"/>
              </a:lnSpc>
            </a:pPr>
            <a:r>
              <a:rPr lang="en-US" b="1" dirty="0" smtClean="0">
                <a:latin typeface="Arial" pitchFamily="34" charset="0"/>
                <a:cs typeface="Arial" pitchFamily="34" charset="0"/>
              </a:rPr>
              <a:t>Processing</a:t>
            </a:r>
            <a:endParaRPr lang="en-US" b="1" dirty="0">
              <a:latin typeface="Arial" pitchFamily="34" charset="0"/>
              <a:cs typeface="Arial" pitchFamily="34" charset="0"/>
            </a:endParaRPr>
          </a:p>
        </p:txBody>
      </p:sp>
      <p:sp>
        <p:nvSpPr>
          <p:cNvPr id="7" name="Slide Number Placeholder 3"/>
          <p:cNvSpPr>
            <a:spLocks noGrp="1"/>
          </p:cNvSpPr>
          <p:nvPr>
            <p:ph idx="1"/>
          </p:nvPr>
        </p:nvSpPr>
        <p:spPr>
          <a:xfrm>
            <a:off x="1247887" y="1009402"/>
            <a:ext cx="7783834" cy="5284519"/>
          </a:xfrm>
        </p:spPr>
        <p:txBody>
          <a:bodyPr/>
          <a:lstStyle/>
          <a:p>
            <a:pPr>
              <a:lnSpc>
                <a:spcPct val="100000"/>
              </a:lnSpc>
              <a:spcBef>
                <a:spcPts val="0"/>
              </a:spcBef>
            </a:pPr>
            <a:r>
              <a:rPr lang="en-US" dirty="0" smtClean="0">
                <a:latin typeface="Arial" pitchFamily="34" charset="0"/>
                <a:cs typeface="Arial" pitchFamily="34" charset="0"/>
              </a:rPr>
              <a:t>2D Barcode scanning capability </a:t>
            </a:r>
          </a:p>
          <a:p>
            <a:pPr>
              <a:lnSpc>
                <a:spcPct val="100000"/>
              </a:lnSpc>
              <a:spcBef>
                <a:spcPts val="0"/>
              </a:spcBef>
            </a:pPr>
            <a:endParaRPr lang="en-US" sz="1200" dirty="0" smtClean="0">
              <a:latin typeface="Arial" pitchFamily="34" charset="0"/>
              <a:cs typeface="Arial" pitchFamily="34" charset="0"/>
            </a:endParaRPr>
          </a:p>
          <a:p>
            <a:pPr>
              <a:lnSpc>
                <a:spcPct val="100000"/>
              </a:lnSpc>
              <a:spcBef>
                <a:spcPts val="0"/>
              </a:spcBef>
            </a:pPr>
            <a:r>
              <a:rPr lang="en-US" dirty="0" smtClean="0">
                <a:latin typeface="Arial" pitchFamily="34" charset="0"/>
                <a:cs typeface="Arial" pitchFamily="34" charset="0"/>
              </a:rPr>
              <a:t>Are you fast processing currently just to get labels ??? And Requiring one user to complete all actions ??</a:t>
            </a:r>
          </a:p>
          <a:p>
            <a:pPr>
              <a:lnSpc>
                <a:spcPct val="100000"/>
              </a:lnSpc>
              <a:spcBef>
                <a:spcPts val="0"/>
              </a:spcBef>
            </a:pPr>
            <a:endParaRPr lang="en-US" sz="1200" dirty="0" smtClean="0">
              <a:latin typeface="Arial" pitchFamily="34" charset="0"/>
              <a:cs typeface="Arial" pitchFamily="34" charset="0"/>
            </a:endParaRPr>
          </a:p>
          <a:p>
            <a:pPr>
              <a:lnSpc>
                <a:spcPct val="100000"/>
              </a:lnSpc>
              <a:spcBef>
                <a:spcPts val="0"/>
              </a:spcBef>
            </a:pPr>
            <a:r>
              <a:rPr lang="en-US" dirty="0" smtClean="0">
                <a:latin typeface="Arial" pitchFamily="34" charset="0"/>
                <a:cs typeface="Arial" pitchFamily="34" charset="0"/>
              </a:rPr>
              <a:t>Custom action completion checkpoints for each user to acknowledge they are performing that job function.</a:t>
            </a:r>
          </a:p>
          <a:p>
            <a:pPr>
              <a:lnSpc>
                <a:spcPct val="100000"/>
              </a:lnSpc>
              <a:spcBef>
                <a:spcPts val="0"/>
              </a:spcBef>
              <a:buNone/>
            </a:pPr>
            <a:endParaRPr lang="en-US" sz="1200" dirty="0" smtClean="0">
              <a:latin typeface="Arial" pitchFamily="34" charset="0"/>
              <a:cs typeface="Arial" pitchFamily="34" charset="0"/>
            </a:endParaRPr>
          </a:p>
          <a:p>
            <a:pPr>
              <a:lnSpc>
                <a:spcPct val="100000"/>
              </a:lnSpc>
              <a:spcBef>
                <a:spcPts val="0"/>
              </a:spcBef>
            </a:pPr>
            <a:r>
              <a:rPr lang="en-US" dirty="0" smtClean="0">
                <a:latin typeface="Arial" pitchFamily="34" charset="0"/>
                <a:cs typeface="Arial" pitchFamily="34" charset="0"/>
              </a:rPr>
              <a:t>More PPID and Chain of custody</a:t>
            </a:r>
          </a:p>
          <a:p>
            <a:pPr>
              <a:lnSpc>
                <a:spcPct val="100000"/>
              </a:lnSpc>
              <a:spcBef>
                <a:spcPts val="0"/>
              </a:spcBef>
            </a:pPr>
            <a:endParaRPr lang="en-US" sz="1200" dirty="0" smtClean="0">
              <a:latin typeface="Arial" pitchFamily="34" charset="0"/>
              <a:cs typeface="Arial" pitchFamily="34" charset="0"/>
            </a:endParaRPr>
          </a:p>
          <a:p>
            <a:pPr>
              <a:lnSpc>
                <a:spcPct val="100000"/>
              </a:lnSpc>
              <a:spcBef>
                <a:spcPts val="0"/>
              </a:spcBef>
            </a:pPr>
            <a:r>
              <a:rPr lang="en-US" dirty="0" smtClean="0">
                <a:latin typeface="Arial" pitchFamily="34" charset="0"/>
                <a:cs typeface="Arial" pitchFamily="34" charset="0"/>
              </a:rPr>
              <a:t>More Tracking of Materials</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202034" y="0"/>
            <a:ext cx="941966" cy="1070657"/>
          </a:xfrm>
          <a:prstGeom prst="rect">
            <a:avLst/>
          </a:prstGeom>
        </p:spPr>
      </p:pic>
      <p:sp>
        <p:nvSpPr>
          <p:cNvPr id="10" name="Slide Number Placeholder 3"/>
          <p:cNvSpPr>
            <a:spLocks noGrp="1"/>
          </p:cNvSpPr>
          <p:nvPr>
            <p:ph type="sldNum" sz="quarter" idx="12"/>
          </p:nvPr>
        </p:nvSpPr>
        <p:spPr>
          <a:xfrm>
            <a:off x="8720504" y="6560191"/>
            <a:ext cx="423496" cy="297809"/>
          </a:xfrm>
        </p:spPr>
        <p:txBody>
          <a:bodyPr/>
          <a:lstStyle/>
          <a:p>
            <a:fld id="{11EA3E51-E008-4076-9609-96A54A85C71D}" type="slidenum">
              <a:rPr lang="en-US" smtClean="0"/>
              <a:pPr/>
              <a:t>11</a:t>
            </a:fld>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1100"/>
          <a:stretch/>
        </p:blipFill>
        <p:spPr>
          <a:xfrm>
            <a:off x="6891409" y="6380608"/>
            <a:ext cx="1828800" cy="410280"/>
          </a:xfrm>
          <a:prstGeom prst="rect">
            <a:avLst/>
          </a:prstGeom>
        </p:spPr>
      </p:pic>
    </p:spTree>
    <p:extLst>
      <p:ext uri="{BB962C8B-B14F-4D97-AF65-F5344CB8AC3E}">
        <p14:creationId xmlns:p14="http://schemas.microsoft.com/office/powerpoint/2010/main" val="22057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202034" y="0"/>
            <a:ext cx="941966" cy="1070657"/>
          </a:xfrm>
          <a:prstGeom prst="rect">
            <a:avLst/>
          </a:prstGeom>
        </p:spPr>
      </p:pic>
      <p:sp>
        <p:nvSpPr>
          <p:cNvPr id="10" name="Slide Number Placeholder 3"/>
          <p:cNvSpPr>
            <a:spLocks noGrp="1"/>
          </p:cNvSpPr>
          <p:nvPr>
            <p:ph type="sldNum" sz="quarter" idx="12"/>
          </p:nvPr>
        </p:nvSpPr>
        <p:spPr>
          <a:xfrm>
            <a:off x="8720504" y="6560191"/>
            <a:ext cx="423496" cy="297809"/>
          </a:xfrm>
        </p:spPr>
        <p:txBody>
          <a:bodyPr/>
          <a:lstStyle/>
          <a:p>
            <a:fld id="{11EA3E51-E008-4076-9609-96A54A85C71D}" type="slidenum">
              <a:rPr lang="en-US" smtClean="0"/>
              <a:pPr/>
              <a:t>12</a:t>
            </a:fld>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1100"/>
          <a:stretch/>
        </p:blipFill>
        <p:spPr>
          <a:xfrm>
            <a:off x="6891409" y="6380608"/>
            <a:ext cx="1828800" cy="410280"/>
          </a:xfrm>
          <a:prstGeom prst="rect">
            <a:avLst/>
          </a:prstGeom>
        </p:spPr>
      </p:pic>
      <p:pic>
        <p:nvPicPr>
          <p:cNvPr id="6148" name="Picture 4"/>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3" name="Rectangle 12"/>
          <p:cNvSpPr/>
          <p:nvPr/>
        </p:nvSpPr>
        <p:spPr>
          <a:xfrm>
            <a:off x="4940136" y="2315688"/>
            <a:ext cx="3431968" cy="314498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77049" y="6602681"/>
            <a:ext cx="2242458" cy="25531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9" name="Picture 5"/>
          <p:cNvPicPr>
            <a:picLocks noChangeAspect="1" noChangeArrowheads="1"/>
          </p:cNvPicPr>
          <p:nvPr/>
        </p:nvPicPr>
        <p:blipFill>
          <a:blip r:embed="rId5" cstate="print"/>
          <a:srcRect/>
          <a:stretch>
            <a:fillRect/>
          </a:stretch>
        </p:blipFill>
        <p:spPr bwMode="auto">
          <a:xfrm>
            <a:off x="1" y="0"/>
            <a:ext cx="9144000" cy="6858000"/>
          </a:xfrm>
          <a:prstGeom prst="rect">
            <a:avLst/>
          </a:prstGeom>
          <a:noFill/>
          <a:ln w="9525">
            <a:noFill/>
            <a:miter lim="800000"/>
            <a:headEnd/>
            <a:tailEnd/>
          </a:ln>
        </p:spPr>
      </p:pic>
      <p:sp>
        <p:nvSpPr>
          <p:cNvPr id="15" name="Rectangle 14"/>
          <p:cNvSpPr/>
          <p:nvPr/>
        </p:nvSpPr>
        <p:spPr>
          <a:xfrm>
            <a:off x="1033156" y="1377536"/>
            <a:ext cx="2339438" cy="58189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892635" y="1803069"/>
            <a:ext cx="1365662" cy="58189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377537" y="3479470"/>
            <a:ext cx="6970816" cy="923330"/>
          </a:xfrm>
          <a:prstGeom prst="rect">
            <a:avLst/>
          </a:prstGeom>
          <a:solidFill>
            <a:srgbClr val="FFFFCC"/>
          </a:solidFill>
          <a:ln>
            <a:solidFill>
              <a:schemeClr val="tx1"/>
            </a:solidFill>
          </a:ln>
        </p:spPr>
        <p:txBody>
          <a:bodyPr wrap="square" rtlCol="0">
            <a:spAutoFit/>
          </a:bodyPr>
          <a:lstStyle/>
          <a:p>
            <a:pPr>
              <a:buFontTx/>
              <a:buChar char="-"/>
            </a:pPr>
            <a:r>
              <a:rPr lang="en-US" dirty="0" smtClean="0"/>
              <a:t>Buttons can have hot keys (for dragon)</a:t>
            </a:r>
          </a:p>
          <a:p>
            <a:pPr>
              <a:buFontTx/>
              <a:buChar char="-"/>
            </a:pPr>
            <a:r>
              <a:rPr lang="en-US" dirty="0" smtClean="0"/>
              <a:t>All columns seen can be repositioned, or removed from the screen</a:t>
            </a:r>
          </a:p>
          <a:p>
            <a:pPr>
              <a:buFontTx/>
              <a:buChar char="-"/>
            </a:pPr>
            <a:endParaRPr lang="en-US" dirty="0"/>
          </a:p>
        </p:txBody>
      </p:sp>
      <p:sp>
        <p:nvSpPr>
          <p:cNvPr id="18" name="Rectangle 17"/>
          <p:cNvSpPr/>
          <p:nvPr/>
        </p:nvSpPr>
        <p:spPr>
          <a:xfrm>
            <a:off x="7633854" y="827313"/>
            <a:ext cx="1510145" cy="58189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3771" y="314694"/>
            <a:ext cx="546265" cy="51657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0" name="Picture 6"/>
          <p:cNvPicPr>
            <a:picLocks noChangeAspect="1" noChangeArrowheads="1"/>
          </p:cNvPicPr>
          <p:nvPr/>
        </p:nvPicPr>
        <p:blipFill>
          <a:blip r:embed="rId6" cstate="print"/>
          <a:srcRect/>
          <a:stretch>
            <a:fillRect/>
          </a:stretch>
        </p:blipFill>
        <p:spPr bwMode="auto">
          <a:xfrm>
            <a:off x="0" y="1"/>
            <a:ext cx="9144000" cy="6858000"/>
          </a:xfrm>
          <a:prstGeom prst="rect">
            <a:avLst/>
          </a:prstGeom>
          <a:noFill/>
          <a:ln w="9525">
            <a:noFill/>
            <a:miter lim="800000"/>
            <a:headEnd/>
            <a:tailEnd/>
          </a:ln>
        </p:spPr>
      </p:pic>
      <p:sp>
        <p:nvSpPr>
          <p:cNvPr id="20" name="Rectangle 19"/>
          <p:cNvSpPr/>
          <p:nvPr/>
        </p:nvSpPr>
        <p:spPr>
          <a:xfrm>
            <a:off x="6460177" y="6495804"/>
            <a:ext cx="2101932" cy="39782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493330" y="936173"/>
            <a:ext cx="1650670" cy="39782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1" name="Picture 7"/>
          <p:cNvPicPr>
            <a:picLocks noChangeAspect="1" noChangeArrowheads="1"/>
          </p:cNvPicPr>
          <p:nvPr/>
        </p:nvPicPr>
        <p:blipFill>
          <a:blip r:embed="rId7" cstate="print"/>
          <a:srcRect/>
          <a:stretch>
            <a:fillRect/>
          </a:stretch>
        </p:blipFill>
        <p:spPr bwMode="auto">
          <a:xfrm>
            <a:off x="0" y="1"/>
            <a:ext cx="9144000" cy="6858000"/>
          </a:xfrm>
          <a:prstGeom prst="rect">
            <a:avLst/>
          </a:prstGeom>
          <a:noFill/>
          <a:ln w="9525">
            <a:noFill/>
            <a:miter lim="800000"/>
            <a:headEnd/>
            <a:tailEnd/>
          </a:ln>
        </p:spPr>
      </p:pic>
      <p:sp>
        <p:nvSpPr>
          <p:cNvPr id="23" name="Rectangle 22"/>
          <p:cNvSpPr/>
          <p:nvPr/>
        </p:nvSpPr>
        <p:spPr>
          <a:xfrm>
            <a:off x="1080655" y="1436914"/>
            <a:ext cx="2386940" cy="59376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975761" y="1434936"/>
            <a:ext cx="1104405" cy="51261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95647" y="292926"/>
            <a:ext cx="475013" cy="45521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2" name="Picture 8"/>
          <p:cNvPicPr>
            <a:picLocks noChangeAspect="1" noChangeArrowheads="1"/>
          </p:cNvPicPr>
          <p:nvPr/>
        </p:nvPicPr>
        <p:blipFill>
          <a:blip r:embed="rId8" cstate="print"/>
          <a:srcRect/>
          <a:stretch>
            <a:fillRect/>
          </a:stretch>
        </p:blipFill>
        <p:spPr bwMode="auto">
          <a:xfrm>
            <a:off x="0" y="1"/>
            <a:ext cx="9144000" cy="6857999"/>
          </a:xfrm>
          <a:prstGeom prst="rect">
            <a:avLst/>
          </a:prstGeom>
          <a:noFill/>
          <a:ln w="9525">
            <a:noFill/>
            <a:miter lim="800000"/>
            <a:headEnd/>
            <a:tailEnd/>
          </a:ln>
        </p:spPr>
      </p:pic>
      <p:sp>
        <p:nvSpPr>
          <p:cNvPr id="27" name="Rectangle 26"/>
          <p:cNvSpPr/>
          <p:nvPr/>
        </p:nvSpPr>
        <p:spPr>
          <a:xfrm>
            <a:off x="7659584" y="807522"/>
            <a:ext cx="1484416" cy="54626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019299" y="1399309"/>
            <a:ext cx="2614550" cy="54626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985657" y="1423060"/>
            <a:ext cx="1035133" cy="54626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86790" y="283028"/>
            <a:ext cx="631371" cy="46511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3" name="Picture 9"/>
          <p:cNvPicPr>
            <a:picLocks noChangeAspect="1" noChangeArrowheads="1"/>
          </p:cNvPicPr>
          <p:nvPr/>
        </p:nvPicPr>
        <p:blipFill>
          <a:blip r:embed="rId9" cstate="print"/>
          <a:srcRect/>
          <a:stretch>
            <a:fillRect/>
          </a:stretch>
        </p:blipFill>
        <p:spPr bwMode="auto">
          <a:xfrm>
            <a:off x="1" y="0"/>
            <a:ext cx="9143999" cy="6858000"/>
          </a:xfrm>
          <a:prstGeom prst="rect">
            <a:avLst/>
          </a:prstGeom>
          <a:noFill/>
          <a:ln w="9525">
            <a:noFill/>
            <a:miter lim="800000"/>
            <a:headEnd/>
            <a:tailEnd/>
          </a:ln>
        </p:spPr>
      </p:pic>
      <p:sp>
        <p:nvSpPr>
          <p:cNvPr id="32" name="Rectangle 31"/>
          <p:cNvSpPr/>
          <p:nvPr/>
        </p:nvSpPr>
        <p:spPr>
          <a:xfrm>
            <a:off x="6353299" y="6436426"/>
            <a:ext cx="2220685" cy="42157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683335" y="853044"/>
            <a:ext cx="1460665" cy="42157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043050" y="1470561"/>
            <a:ext cx="2424545" cy="48886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021283" y="1482437"/>
            <a:ext cx="987631" cy="42157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36271" y="342405"/>
            <a:ext cx="570016" cy="42157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4" name="Picture 10"/>
          <p:cNvPicPr>
            <a:picLocks noChangeAspect="1" noChangeArrowheads="1"/>
          </p:cNvPicPr>
          <p:nvPr/>
        </p:nvPicPr>
        <p:blipFill>
          <a:blip r:embed="rId10" cstate="print"/>
          <a:srcRect/>
          <a:stretch>
            <a:fillRect/>
          </a:stretch>
        </p:blipFill>
        <p:spPr bwMode="auto">
          <a:xfrm>
            <a:off x="0" y="1"/>
            <a:ext cx="9143999" cy="6858000"/>
          </a:xfrm>
          <a:prstGeom prst="rect">
            <a:avLst/>
          </a:prstGeom>
          <a:noFill/>
          <a:ln w="9525">
            <a:noFill/>
            <a:miter lim="800000"/>
            <a:headEnd/>
            <a:tailEnd/>
          </a:ln>
        </p:spPr>
      </p:pic>
      <p:sp>
        <p:nvSpPr>
          <p:cNvPr id="38" name="Rectangle 37"/>
          <p:cNvSpPr/>
          <p:nvPr/>
        </p:nvSpPr>
        <p:spPr>
          <a:xfrm>
            <a:off x="6436426" y="6501740"/>
            <a:ext cx="2090057" cy="35626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635834" y="621475"/>
            <a:ext cx="1508166" cy="35626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11777" y="989610"/>
            <a:ext cx="2650176" cy="45918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5" name="Picture 11"/>
          <p:cNvPicPr>
            <a:picLocks noChangeAspect="1" noChangeArrowheads="1"/>
          </p:cNvPicPr>
          <p:nvPr/>
        </p:nvPicPr>
        <p:blipFill>
          <a:blip r:embed="rId11" cstate="print"/>
          <a:srcRect/>
          <a:stretch>
            <a:fillRect/>
          </a:stretch>
        </p:blipFill>
        <p:spPr bwMode="auto">
          <a:xfrm>
            <a:off x="0" y="-172192"/>
            <a:ext cx="9144000" cy="7030192"/>
          </a:xfrm>
          <a:prstGeom prst="rect">
            <a:avLst/>
          </a:prstGeom>
          <a:noFill/>
          <a:ln w="9525">
            <a:noFill/>
            <a:miter lim="800000"/>
            <a:headEnd/>
            <a:tailEnd/>
          </a:ln>
        </p:spPr>
      </p:pic>
      <p:sp>
        <p:nvSpPr>
          <p:cNvPr id="42" name="Rectangle 41"/>
          <p:cNvSpPr/>
          <p:nvPr/>
        </p:nvSpPr>
        <p:spPr>
          <a:xfrm>
            <a:off x="7707086" y="427512"/>
            <a:ext cx="1436914" cy="41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35528" y="758041"/>
            <a:ext cx="3707080" cy="95200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71896" y="199901"/>
            <a:ext cx="510640" cy="41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6" name="Picture 12"/>
          <p:cNvPicPr>
            <a:picLocks noChangeAspect="1" noChangeArrowheads="1"/>
          </p:cNvPicPr>
          <p:nvPr/>
        </p:nvPicPr>
        <p:blipFill>
          <a:blip r:embed="rId12" cstate="print"/>
          <a:srcRect/>
          <a:stretch>
            <a:fillRect/>
          </a:stretch>
        </p:blipFill>
        <p:spPr bwMode="auto">
          <a:xfrm>
            <a:off x="2704729" y="1944647"/>
            <a:ext cx="4019550" cy="3609975"/>
          </a:xfrm>
          <a:prstGeom prst="rect">
            <a:avLst/>
          </a:prstGeom>
          <a:noFill/>
          <a:ln w="9525">
            <a:noFill/>
            <a:miter lim="800000"/>
            <a:headEnd/>
            <a:tailEnd/>
          </a:ln>
        </p:spPr>
      </p:pic>
      <p:pic>
        <p:nvPicPr>
          <p:cNvPr id="6157" name="Picture 13"/>
          <p:cNvPicPr>
            <a:picLocks noChangeAspect="1" noChangeArrowheads="1"/>
          </p:cNvPicPr>
          <p:nvPr/>
        </p:nvPicPr>
        <p:blipFill>
          <a:blip r:embed="rId13" cstate="print"/>
          <a:srcRect/>
          <a:stretch>
            <a:fillRect/>
          </a:stretch>
        </p:blipFill>
        <p:spPr bwMode="auto">
          <a:xfrm>
            <a:off x="0" y="-178130"/>
            <a:ext cx="9144000" cy="7036130"/>
          </a:xfrm>
          <a:prstGeom prst="rect">
            <a:avLst/>
          </a:prstGeom>
          <a:noFill/>
          <a:ln w="9525">
            <a:noFill/>
            <a:miter lim="800000"/>
            <a:headEnd/>
            <a:tailEnd/>
          </a:ln>
        </p:spPr>
      </p:pic>
      <p:sp>
        <p:nvSpPr>
          <p:cNvPr id="47" name="Rectangle 46"/>
          <p:cNvSpPr/>
          <p:nvPr/>
        </p:nvSpPr>
        <p:spPr>
          <a:xfrm>
            <a:off x="6341423" y="6519553"/>
            <a:ext cx="2173185" cy="33844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588332" y="461158"/>
            <a:ext cx="1555668" cy="33844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96784" y="973777"/>
            <a:ext cx="3089564" cy="55813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12520" y="211776"/>
            <a:ext cx="570015" cy="33844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8" name="Picture 14"/>
          <p:cNvPicPr>
            <a:picLocks noChangeAspect="1" noChangeArrowheads="1"/>
          </p:cNvPicPr>
          <p:nvPr/>
        </p:nvPicPr>
        <p:blipFill>
          <a:blip r:embed="rId14" cstate="print"/>
          <a:srcRect/>
          <a:stretch>
            <a:fillRect/>
          </a:stretch>
        </p:blipFill>
        <p:spPr bwMode="auto">
          <a:xfrm>
            <a:off x="1" y="-166255"/>
            <a:ext cx="9286504" cy="7024255"/>
          </a:xfrm>
          <a:prstGeom prst="rect">
            <a:avLst/>
          </a:prstGeom>
          <a:noFill/>
          <a:ln w="9525">
            <a:noFill/>
            <a:miter lim="800000"/>
            <a:headEnd/>
            <a:tailEnd/>
          </a:ln>
        </p:spPr>
      </p:pic>
      <p:sp>
        <p:nvSpPr>
          <p:cNvPr id="52" name="TextBox 51"/>
          <p:cNvSpPr txBox="1"/>
          <p:nvPr/>
        </p:nvSpPr>
        <p:spPr>
          <a:xfrm>
            <a:off x="1757547" y="5510151"/>
            <a:ext cx="6507678" cy="923330"/>
          </a:xfrm>
          <a:prstGeom prst="rect">
            <a:avLst/>
          </a:prstGeom>
          <a:solidFill>
            <a:srgbClr val="FFFF00"/>
          </a:solidFill>
          <a:ln>
            <a:solidFill>
              <a:schemeClr val="tx1"/>
            </a:solidFill>
          </a:ln>
        </p:spPr>
        <p:txBody>
          <a:bodyPr wrap="square" rtlCol="0">
            <a:spAutoFit/>
          </a:bodyPr>
          <a:lstStyle/>
          <a:p>
            <a:r>
              <a:rPr lang="en-US" b="1" dirty="0" smtClean="0"/>
              <a:t>Viewing which workstation performed the last action, this allows</a:t>
            </a:r>
          </a:p>
          <a:p>
            <a:r>
              <a:rPr lang="en-US" b="1" dirty="0" smtClean="0"/>
              <a:t>For tracking of the material to better zero in on where it was last</a:t>
            </a:r>
          </a:p>
          <a:p>
            <a:endParaRPr lang="en-US" dirty="0"/>
          </a:p>
        </p:txBody>
      </p:sp>
      <p:sp>
        <p:nvSpPr>
          <p:cNvPr id="53" name="Rectangle 52"/>
          <p:cNvSpPr/>
          <p:nvPr/>
        </p:nvSpPr>
        <p:spPr>
          <a:xfrm>
            <a:off x="2090058" y="237507"/>
            <a:ext cx="1615044" cy="437012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902036" y="211777"/>
            <a:ext cx="1591294" cy="445522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7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1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1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15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1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615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15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15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15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615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52"/>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5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3" grpId="0" animBg="1"/>
      <p:bldP spid="24" grpId="0" animBg="1"/>
      <p:bldP spid="25" grpId="0" animBg="1"/>
      <p:bldP spid="27" grpId="0" animBg="1"/>
      <p:bldP spid="28" grpId="0" animBg="1"/>
      <p:bldP spid="29" grpId="0" animBg="1"/>
      <p:bldP spid="30" grpId="0" animBg="1"/>
      <p:bldP spid="32" grpId="0" animBg="1"/>
      <p:bldP spid="33" grpId="0" animBg="1"/>
      <p:bldP spid="34" grpId="0" animBg="1"/>
      <p:bldP spid="35" grpId="0" animBg="1"/>
      <p:bldP spid="36" grpId="0" animBg="1"/>
      <p:bldP spid="38" grpId="0" animBg="1"/>
      <p:bldP spid="39" grpId="0" animBg="1"/>
      <p:bldP spid="40" grpId="0" animBg="1"/>
      <p:bldP spid="42" grpId="0" animBg="1"/>
      <p:bldP spid="43" grpId="0" animBg="1"/>
      <p:bldP spid="44" grpId="0" animBg="1"/>
      <p:bldP spid="47" grpId="0" animBg="1"/>
      <p:bldP spid="48" grpId="0" animBg="1"/>
      <p:bldP spid="49" grpId="0" animBg="1"/>
      <p:bldP spid="50" grpId="0" animBg="1"/>
      <p:bldP spid="52" grpId="0" animBg="1"/>
      <p:bldP spid="53"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5785" y="363539"/>
            <a:ext cx="7006515" cy="804862"/>
          </a:xfrm>
        </p:spPr>
        <p:txBody>
          <a:bodyPr/>
          <a:lstStyle/>
          <a:p>
            <a:pPr algn="ctr">
              <a:lnSpc>
                <a:spcPct val="100000"/>
              </a:lnSpc>
            </a:pPr>
            <a:r>
              <a:rPr lang="en-US" b="1" dirty="0" smtClean="0">
                <a:latin typeface="Arial" pitchFamily="34" charset="0"/>
                <a:cs typeface="Arial" pitchFamily="34" charset="0"/>
              </a:rPr>
              <a:t>Resulting</a:t>
            </a:r>
            <a:endParaRPr lang="en-US" b="1" dirty="0">
              <a:latin typeface="Arial" pitchFamily="34" charset="0"/>
              <a:cs typeface="Arial" pitchFamily="34" charset="0"/>
            </a:endParaRPr>
          </a:p>
        </p:txBody>
      </p:sp>
      <p:sp>
        <p:nvSpPr>
          <p:cNvPr id="7" name="Slide Number Placeholder 3"/>
          <p:cNvSpPr>
            <a:spLocks noGrp="1"/>
          </p:cNvSpPr>
          <p:nvPr>
            <p:ph idx="1"/>
          </p:nvPr>
        </p:nvSpPr>
        <p:spPr>
          <a:xfrm>
            <a:off x="1247887" y="1333500"/>
            <a:ext cx="7783834" cy="5019799"/>
          </a:xfrm>
        </p:spPr>
        <p:txBody>
          <a:bodyPr>
            <a:normAutofit fontScale="85000" lnSpcReduction="20000"/>
          </a:bodyPr>
          <a:lstStyle/>
          <a:p>
            <a:pPr>
              <a:lnSpc>
                <a:spcPct val="100000"/>
              </a:lnSpc>
              <a:spcBef>
                <a:spcPts val="0"/>
              </a:spcBef>
            </a:pPr>
            <a:r>
              <a:rPr lang="en-US" dirty="0" smtClean="0">
                <a:latin typeface="Arial" pitchFamily="34" charset="0"/>
                <a:cs typeface="Arial" pitchFamily="34" charset="0"/>
              </a:rPr>
              <a:t>No more bookmarks ! No more MS word !!</a:t>
            </a:r>
          </a:p>
          <a:p>
            <a:pPr>
              <a:lnSpc>
                <a:spcPct val="100000"/>
              </a:lnSpc>
              <a:spcBef>
                <a:spcPts val="0"/>
              </a:spcBef>
            </a:pPr>
            <a:endParaRPr lang="en-US" dirty="0" smtClean="0">
              <a:latin typeface="Arial" pitchFamily="34" charset="0"/>
              <a:cs typeface="Arial" pitchFamily="34" charset="0"/>
            </a:endParaRPr>
          </a:p>
          <a:p>
            <a:pPr>
              <a:lnSpc>
                <a:spcPct val="100000"/>
              </a:lnSpc>
              <a:spcBef>
                <a:spcPts val="0"/>
              </a:spcBef>
            </a:pPr>
            <a:r>
              <a:rPr lang="en-US" dirty="0" smtClean="0">
                <a:latin typeface="Arial" pitchFamily="34" charset="0"/>
                <a:cs typeface="Arial" pitchFamily="34" charset="0"/>
              </a:rPr>
              <a:t>Can create a revised Supplemental Report</a:t>
            </a:r>
          </a:p>
          <a:p>
            <a:pPr>
              <a:lnSpc>
                <a:spcPct val="100000"/>
              </a:lnSpc>
              <a:spcBef>
                <a:spcPts val="0"/>
              </a:spcBef>
            </a:pPr>
            <a:endParaRPr lang="en-US" dirty="0" smtClean="0">
              <a:latin typeface="Arial" pitchFamily="34" charset="0"/>
              <a:cs typeface="Arial" pitchFamily="34" charset="0"/>
            </a:endParaRPr>
          </a:p>
          <a:p>
            <a:pPr>
              <a:lnSpc>
                <a:spcPct val="100000"/>
              </a:lnSpc>
              <a:spcBef>
                <a:spcPts val="0"/>
              </a:spcBef>
            </a:pPr>
            <a:r>
              <a:rPr lang="en-US" dirty="0" smtClean="0">
                <a:latin typeface="Arial" pitchFamily="34" charset="0"/>
                <a:cs typeface="Arial" pitchFamily="34" charset="0"/>
              </a:rPr>
              <a:t>Cytotechnologists can s/o Supplemental reports</a:t>
            </a:r>
          </a:p>
          <a:p>
            <a:pPr>
              <a:lnSpc>
                <a:spcPct val="100000"/>
              </a:lnSpc>
              <a:spcBef>
                <a:spcPts val="0"/>
              </a:spcBef>
            </a:pPr>
            <a:endParaRPr lang="en-US" dirty="0" smtClean="0">
              <a:latin typeface="Arial" pitchFamily="34" charset="0"/>
              <a:cs typeface="Arial" pitchFamily="34" charset="0"/>
            </a:endParaRPr>
          </a:p>
          <a:p>
            <a:pPr>
              <a:lnSpc>
                <a:spcPct val="100000"/>
              </a:lnSpc>
              <a:spcBef>
                <a:spcPts val="0"/>
              </a:spcBef>
            </a:pPr>
            <a:r>
              <a:rPr lang="en-US" dirty="0" smtClean="0">
                <a:latin typeface="Arial" pitchFamily="34" charset="0"/>
                <a:cs typeface="Arial" pitchFamily="34" charset="0"/>
              </a:rPr>
              <a:t>Can Update the s/o order w/o creating a revised report first.</a:t>
            </a:r>
          </a:p>
          <a:p>
            <a:pPr>
              <a:lnSpc>
                <a:spcPct val="100000"/>
              </a:lnSpc>
              <a:spcBef>
                <a:spcPts val="0"/>
              </a:spcBef>
            </a:pPr>
            <a:endParaRPr lang="en-US" dirty="0" smtClean="0">
              <a:latin typeface="Arial" pitchFamily="34" charset="0"/>
              <a:cs typeface="Arial" pitchFamily="34" charset="0"/>
            </a:endParaRPr>
          </a:p>
          <a:p>
            <a:pPr>
              <a:lnSpc>
                <a:spcPct val="100000"/>
              </a:lnSpc>
              <a:spcBef>
                <a:spcPts val="0"/>
              </a:spcBef>
            </a:pPr>
            <a:r>
              <a:rPr lang="en-US" dirty="0" smtClean="0">
                <a:latin typeface="Arial" pitchFamily="34" charset="0"/>
                <a:cs typeface="Arial" pitchFamily="34" charset="0"/>
              </a:rPr>
              <a:t>Designated area for internal notes that follows the case through all areas of the system</a:t>
            </a:r>
          </a:p>
          <a:p>
            <a:pPr>
              <a:lnSpc>
                <a:spcPct val="100000"/>
              </a:lnSpc>
              <a:spcBef>
                <a:spcPts val="0"/>
              </a:spcBef>
            </a:pPr>
            <a:endParaRPr lang="en-US" dirty="0" smtClean="0">
              <a:latin typeface="Arial" pitchFamily="34" charset="0"/>
              <a:cs typeface="Arial" pitchFamily="34" charset="0"/>
            </a:endParaRPr>
          </a:p>
          <a:p>
            <a:pPr>
              <a:lnSpc>
                <a:spcPct val="100000"/>
              </a:lnSpc>
              <a:spcBef>
                <a:spcPts val="0"/>
              </a:spcBef>
            </a:pPr>
            <a:r>
              <a:rPr lang="en-US" dirty="0" smtClean="0">
                <a:latin typeface="Arial" pitchFamily="34" charset="0"/>
                <a:cs typeface="Arial" pitchFamily="34" charset="0"/>
              </a:rPr>
              <a:t>Can upload images and reports to append to the final, revised, or supplemental report</a:t>
            </a:r>
          </a:p>
          <a:p>
            <a:pPr>
              <a:lnSpc>
                <a:spcPct val="100000"/>
              </a:lnSpc>
              <a:spcBef>
                <a:spcPts val="0"/>
              </a:spcBef>
            </a:pPr>
            <a:endParaRPr lang="en-US" dirty="0" smtClean="0">
              <a:latin typeface="Arial" pitchFamily="34" charset="0"/>
              <a:cs typeface="Arial" pitchFamily="34" charset="0"/>
            </a:endParaRPr>
          </a:p>
          <a:p>
            <a:pPr>
              <a:lnSpc>
                <a:spcPct val="100000"/>
              </a:lnSpc>
              <a:spcBef>
                <a:spcPts val="0"/>
              </a:spcBef>
            </a:pPr>
            <a:r>
              <a:rPr lang="en-US" dirty="0" smtClean="0">
                <a:latin typeface="Arial" pitchFamily="34" charset="0"/>
                <a:cs typeface="Arial" pitchFamily="34" charset="0"/>
              </a:rPr>
              <a:t>Send out Test Area </a:t>
            </a:r>
          </a:p>
          <a:p>
            <a:pPr>
              <a:lnSpc>
                <a:spcPct val="100000"/>
              </a:lnSpc>
              <a:spcBef>
                <a:spcPts val="0"/>
              </a:spcBef>
            </a:pPr>
            <a:endParaRPr lang="en-US" dirty="0" smtClean="0">
              <a:latin typeface="Arial" pitchFamily="34" charset="0"/>
              <a:cs typeface="Arial" pitchFamily="34" charset="0"/>
            </a:endParaRPr>
          </a:p>
          <a:p>
            <a:pPr>
              <a:lnSpc>
                <a:spcPct val="100000"/>
              </a:lnSpc>
              <a:spcBef>
                <a:spcPts val="0"/>
              </a:spcBef>
            </a:pPr>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202034" y="0"/>
            <a:ext cx="941966" cy="1070657"/>
          </a:xfrm>
          <a:prstGeom prst="rect">
            <a:avLst/>
          </a:prstGeom>
        </p:spPr>
      </p:pic>
      <p:sp>
        <p:nvSpPr>
          <p:cNvPr id="10" name="Slide Number Placeholder 3"/>
          <p:cNvSpPr>
            <a:spLocks noGrp="1"/>
          </p:cNvSpPr>
          <p:nvPr>
            <p:ph type="sldNum" sz="quarter" idx="12"/>
          </p:nvPr>
        </p:nvSpPr>
        <p:spPr>
          <a:xfrm>
            <a:off x="8720504" y="6560191"/>
            <a:ext cx="423496" cy="297809"/>
          </a:xfrm>
        </p:spPr>
        <p:txBody>
          <a:bodyPr/>
          <a:lstStyle/>
          <a:p>
            <a:fld id="{11EA3E51-E008-4076-9609-96A54A85C71D}" type="slidenum">
              <a:rPr lang="en-US" smtClean="0"/>
              <a:pPr/>
              <a:t>13</a:t>
            </a:fld>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1100"/>
          <a:stretch/>
        </p:blipFill>
        <p:spPr>
          <a:xfrm>
            <a:off x="6891409" y="6380608"/>
            <a:ext cx="1828800" cy="410280"/>
          </a:xfrm>
          <a:prstGeom prst="rect">
            <a:avLst/>
          </a:prstGeom>
        </p:spPr>
      </p:pic>
    </p:spTree>
    <p:extLst>
      <p:ext uri="{BB962C8B-B14F-4D97-AF65-F5344CB8AC3E}">
        <p14:creationId xmlns:p14="http://schemas.microsoft.com/office/powerpoint/2010/main" val="22057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202034" y="0"/>
            <a:ext cx="941966" cy="1070657"/>
          </a:xfrm>
          <a:prstGeom prst="rect">
            <a:avLst/>
          </a:prstGeom>
        </p:spPr>
      </p:pic>
      <p:sp>
        <p:nvSpPr>
          <p:cNvPr id="10" name="Slide Number Placeholder 3"/>
          <p:cNvSpPr>
            <a:spLocks noGrp="1"/>
          </p:cNvSpPr>
          <p:nvPr>
            <p:ph type="sldNum" sz="quarter" idx="12"/>
          </p:nvPr>
        </p:nvSpPr>
        <p:spPr>
          <a:xfrm>
            <a:off x="8720504" y="6560191"/>
            <a:ext cx="423496" cy="297809"/>
          </a:xfrm>
        </p:spPr>
        <p:txBody>
          <a:bodyPr/>
          <a:lstStyle/>
          <a:p>
            <a:fld id="{11EA3E51-E008-4076-9609-96A54A85C71D}" type="slidenum">
              <a:rPr lang="en-US" smtClean="0"/>
              <a:pPr/>
              <a:t>14</a:t>
            </a:fld>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1100"/>
          <a:stretch/>
        </p:blipFill>
        <p:spPr>
          <a:xfrm>
            <a:off x="6891409" y="6380608"/>
            <a:ext cx="1828800" cy="410280"/>
          </a:xfrm>
          <a:prstGeom prst="rect">
            <a:avLst/>
          </a:prstGeom>
        </p:spPr>
      </p:pic>
      <p:pic>
        <p:nvPicPr>
          <p:cNvPr id="7170" name="Picture 2"/>
          <p:cNvPicPr>
            <a:picLocks noChangeAspect="1" noChangeArrowheads="1"/>
          </p:cNvPicPr>
          <p:nvPr/>
        </p:nvPicPr>
        <p:blipFill>
          <a:blip r:embed="rId4" cstate="print"/>
          <a:srcRect/>
          <a:stretch>
            <a:fillRect/>
          </a:stretch>
        </p:blipFill>
        <p:spPr bwMode="auto">
          <a:xfrm>
            <a:off x="1" y="1"/>
            <a:ext cx="9144000" cy="6858000"/>
          </a:xfrm>
          <a:prstGeom prst="rect">
            <a:avLst/>
          </a:prstGeom>
          <a:noFill/>
          <a:ln w="9525">
            <a:noFill/>
            <a:miter lim="800000"/>
            <a:headEnd/>
            <a:tailEnd/>
          </a:ln>
        </p:spPr>
      </p:pic>
      <p:sp>
        <p:nvSpPr>
          <p:cNvPr id="13" name="Rectangle 12"/>
          <p:cNvSpPr/>
          <p:nvPr/>
        </p:nvSpPr>
        <p:spPr>
          <a:xfrm>
            <a:off x="0" y="1045029"/>
            <a:ext cx="486888" cy="441762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56312" y="2149433"/>
            <a:ext cx="4773880" cy="130628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7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5785" y="178130"/>
            <a:ext cx="7006515" cy="807522"/>
          </a:xfrm>
        </p:spPr>
        <p:txBody>
          <a:bodyPr>
            <a:normAutofit/>
          </a:bodyPr>
          <a:lstStyle/>
          <a:p>
            <a:pPr algn="ctr">
              <a:lnSpc>
                <a:spcPct val="100000"/>
              </a:lnSpc>
            </a:pPr>
            <a:r>
              <a:rPr lang="en-US" sz="3600" b="1" dirty="0" smtClean="0">
                <a:latin typeface="Arial" pitchFamily="34" charset="0"/>
                <a:cs typeface="Arial" pitchFamily="34" charset="0"/>
              </a:rPr>
              <a:t>Supplemental Revised Report</a:t>
            </a:r>
            <a:endParaRPr lang="en-US" sz="3600" b="1" dirty="0">
              <a:latin typeface="Arial" pitchFamily="34" charset="0"/>
              <a:cs typeface="Arial"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202034" y="0"/>
            <a:ext cx="941966" cy="1070657"/>
          </a:xfrm>
          <a:prstGeom prst="rect">
            <a:avLst/>
          </a:prstGeom>
        </p:spPr>
      </p:pic>
      <p:sp>
        <p:nvSpPr>
          <p:cNvPr id="10" name="Slide Number Placeholder 3"/>
          <p:cNvSpPr>
            <a:spLocks noGrp="1"/>
          </p:cNvSpPr>
          <p:nvPr>
            <p:ph type="sldNum" sz="quarter" idx="12"/>
          </p:nvPr>
        </p:nvSpPr>
        <p:spPr>
          <a:xfrm>
            <a:off x="8720504" y="6560191"/>
            <a:ext cx="423496" cy="297809"/>
          </a:xfrm>
        </p:spPr>
        <p:txBody>
          <a:bodyPr/>
          <a:lstStyle/>
          <a:p>
            <a:fld id="{11EA3E51-E008-4076-9609-96A54A85C71D}" type="slidenum">
              <a:rPr lang="en-US" smtClean="0"/>
              <a:pPr/>
              <a:t>15</a:t>
            </a:fld>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1100"/>
          <a:stretch/>
        </p:blipFill>
        <p:spPr>
          <a:xfrm>
            <a:off x="6891409" y="6380608"/>
            <a:ext cx="1828800" cy="410280"/>
          </a:xfrm>
          <a:prstGeom prst="rect">
            <a:avLst/>
          </a:prstGeom>
        </p:spPr>
      </p:pic>
      <p:pic>
        <p:nvPicPr>
          <p:cNvPr id="8195" name="Picture 3"/>
          <p:cNvPicPr>
            <a:picLocks noChangeAspect="1" noChangeArrowheads="1"/>
          </p:cNvPicPr>
          <p:nvPr/>
        </p:nvPicPr>
        <p:blipFill>
          <a:blip r:embed="rId4" cstate="print"/>
          <a:srcRect/>
          <a:stretch>
            <a:fillRect/>
          </a:stretch>
        </p:blipFill>
        <p:spPr bwMode="auto">
          <a:xfrm>
            <a:off x="1175661" y="1009403"/>
            <a:ext cx="7635833" cy="5356885"/>
          </a:xfrm>
          <a:prstGeom prst="rect">
            <a:avLst/>
          </a:prstGeom>
          <a:noFill/>
          <a:ln w="9525">
            <a:noFill/>
            <a:miter lim="800000"/>
            <a:headEnd/>
            <a:tailEnd/>
          </a:ln>
        </p:spPr>
      </p:pic>
      <p:sp>
        <p:nvSpPr>
          <p:cNvPr id="14" name="Rectangle 13"/>
          <p:cNvSpPr/>
          <p:nvPr/>
        </p:nvSpPr>
        <p:spPr>
          <a:xfrm>
            <a:off x="1330036" y="4868883"/>
            <a:ext cx="3336967" cy="46313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08270" y="2256312"/>
            <a:ext cx="1781299" cy="307372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03916" y="5591298"/>
            <a:ext cx="2505693" cy="46313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p:cNvPicPr>
            <a:picLocks noChangeAspect="1" noChangeArrowheads="1"/>
          </p:cNvPicPr>
          <p:nvPr/>
        </p:nvPicPr>
        <p:blipFill>
          <a:blip r:embed="rId5" cstate="print"/>
          <a:srcRect/>
          <a:stretch>
            <a:fillRect/>
          </a:stretch>
        </p:blipFill>
        <p:spPr bwMode="auto">
          <a:xfrm>
            <a:off x="1140031" y="997527"/>
            <a:ext cx="8003969" cy="5367647"/>
          </a:xfrm>
          <a:prstGeom prst="rect">
            <a:avLst/>
          </a:prstGeom>
          <a:noFill/>
          <a:ln w="9525">
            <a:noFill/>
            <a:miter lim="800000"/>
            <a:headEnd/>
            <a:tailEnd/>
          </a:ln>
        </p:spPr>
      </p:pic>
      <p:sp>
        <p:nvSpPr>
          <p:cNvPr id="17" name="Rectangle 16"/>
          <p:cNvSpPr/>
          <p:nvPr/>
        </p:nvSpPr>
        <p:spPr>
          <a:xfrm>
            <a:off x="1816925" y="3158836"/>
            <a:ext cx="4809506" cy="9025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7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71411" y="137909"/>
            <a:ext cx="7006515" cy="804862"/>
          </a:xfrm>
        </p:spPr>
        <p:txBody>
          <a:bodyPr/>
          <a:lstStyle/>
          <a:p>
            <a:pPr algn="ctr">
              <a:lnSpc>
                <a:spcPct val="100000"/>
              </a:lnSpc>
            </a:pPr>
            <a:r>
              <a:rPr lang="en-US" b="1" dirty="0" smtClean="0">
                <a:latin typeface="Arial" pitchFamily="34" charset="0"/>
                <a:cs typeface="Arial" pitchFamily="34" charset="0"/>
              </a:rPr>
              <a:t>Internal Notes</a:t>
            </a:r>
            <a:endParaRPr lang="en-US" b="1" dirty="0">
              <a:latin typeface="Arial" pitchFamily="34" charset="0"/>
              <a:cs typeface="Arial"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202034" y="0"/>
            <a:ext cx="941966" cy="1070657"/>
          </a:xfrm>
          <a:prstGeom prst="rect">
            <a:avLst/>
          </a:prstGeom>
        </p:spPr>
      </p:pic>
      <p:sp>
        <p:nvSpPr>
          <p:cNvPr id="10" name="Slide Number Placeholder 3"/>
          <p:cNvSpPr>
            <a:spLocks noGrp="1"/>
          </p:cNvSpPr>
          <p:nvPr>
            <p:ph type="sldNum" sz="quarter" idx="12"/>
          </p:nvPr>
        </p:nvSpPr>
        <p:spPr>
          <a:xfrm>
            <a:off x="8720504" y="6560191"/>
            <a:ext cx="423496" cy="297809"/>
          </a:xfrm>
        </p:spPr>
        <p:txBody>
          <a:bodyPr/>
          <a:lstStyle/>
          <a:p>
            <a:fld id="{11EA3E51-E008-4076-9609-96A54A85C71D}" type="slidenum">
              <a:rPr lang="en-US" smtClean="0"/>
              <a:pPr/>
              <a:t>16</a:t>
            </a:fld>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1100"/>
          <a:stretch/>
        </p:blipFill>
        <p:spPr>
          <a:xfrm>
            <a:off x="6891409" y="6380608"/>
            <a:ext cx="1828800" cy="410280"/>
          </a:xfrm>
          <a:prstGeom prst="rect">
            <a:avLst/>
          </a:prstGeom>
        </p:spPr>
      </p:pic>
      <p:pic>
        <p:nvPicPr>
          <p:cNvPr id="27" name="Picture 3"/>
          <p:cNvPicPr>
            <a:picLocks noChangeAspect="1" noChangeArrowheads="1"/>
          </p:cNvPicPr>
          <p:nvPr/>
        </p:nvPicPr>
        <p:blipFill>
          <a:blip r:embed="rId4" cstate="print"/>
          <a:srcRect/>
          <a:stretch>
            <a:fillRect/>
          </a:stretch>
        </p:blipFill>
        <p:spPr bwMode="auto">
          <a:xfrm>
            <a:off x="0" y="985653"/>
            <a:ext cx="9144000" cy="5872347"/>
          </a:xfrm>
          <a:prstGeom prst="rect">
            <a:avLst/>
          </a:prstGeom>
          <a:noFill/>
          <a:ln w="9525">
            <a:noFill/>
            <a:miter lim="800000"/>
            <a:headEnd/>
            <a:tailEnd/>
          </a:ln>
        </p:spPr>
      </p:pic>
      <p:sp>
        <p:nvSpPr>
          <p:cNvPr id="31" name="Rectangle 30"/>
          <p:cNvSpPr/>
          <p:nvPr/>
        </p:nvSpPr>
        <p:spPr>
          <a:xfrm>
            <a:off x="1755569" y="2042557"/>
            <a:ext cx="5642758" cy="67491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420094" y="5555673"/>
            <a:ext cx="1767444" cy="47501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517569" y="1211283"/>
            <a:ext cx="985652" cy="47501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4"/>
          <p:cNvPicPr>
            <a:picLocks noChangeAspect="1" noChangeArrowheads="1"/>
          </p:cNvPicPr>
          <p:nvPr/>
        </p:nvPicPr>
        <p:blipFill>
          <a:blip r:embed="rId5" cstate="print"/>
          <a:srcRect/>
          <a:stretch>
            <a:fillRect/>
          </a:stretch>
        </p:blipFill>
        <p:spPr bwMode="auto">
          <a:xfrm>
            <a:off x="0" y="961901"/>
            <a:ext cx="9144000" cy="5896099"/>
          </a:xfrm>
          <a:prstGeom prst="rect">
            <a:avLst/>
          </a:prstGeom>
          <a:noFill/>
          <a:ln w="9525">
            <a:noFill/>
            <a:miter lim="800000"/>
            <a:headEnd/>
            <a:tailEnd/>
          </a:ln>
        </p:spPr>
      </p:pic>
      <p:sp>
        <p:nvSpPr>
          <p:cNvPr id="35" name="TextBox 34"/>
          <p:cNvSpPr txBox="1"/>
          <p:nvPr/>
        </p:nvSpPr>
        <p:spPr>
          <a:xfrm>
            <a:off x="6519553" y="1626919"/>
            <a:ext cx="2624447" cy="369332"/>
          </a:xfrm>
          <a:prstGeom prst="rect">
            <a:avLst/>
          </a:prstGeom>
          <a:solidFill>
            <a:srgbClr val="FFFF00"/>
          </a:solidFill>
          <a:ln>
            <a:solidFill>
              <a:schemeClr val="tx1"/>
            </a:solidFill>
          </a:ln>
        </p:spPr>
        <p:txBody>
          <a:bodyPr wrap="square" rtlCol="0">
            <a:spAutoFit/>
          </a:bodyPr>
          <a:lstStyle/>
          <a:p>
            <a:r>
              <a:rPr lang="en-US" b="1" dirty="0" smtClean="0">
                <a:latin typeface="Arial" pitchFamily="34" charset="0"/>
                <a:cs typeface="Arial" pitchFamily="34" charset="0"/>
              </a:rPr>
              <a:t>Specimen Preparation</a:t>
            </a:r>
            <a:endParaRPr lang="en-US" b="1" dirty="0">
              <a:latin typeface="Arial" pitchFamily="34" charset="0"/>
              <a:cs typeface="Arial" pitchFamily="34" charset="0"/>
            </a:endParaRPr>
          </a:p>
        </p:txBody>
      </p:sp>
      <p:sp>
        <p:nvSpPr>
          <p:cNvPr id="36" name="Rectangle 35"/>
          <p:cNvSpPr/>
          <p:nvPr/>
        </p:nvSpPr>
        <p:spPr>
          <a:xfrm>
            <a:off x="973777" y="4726379"/>
            <a:ext cx="6543304" cy="97377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757548" y="1282535"/>
            <a:ext cx="1116281" cy="34438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noChangeArrowheads="1"/>
          </p:cNvPicPr>
          <p:nvPr/>
        </p:nvPicPr>
        <p:blipFill>
          <a:blip r:embed="rId6" cstate="print"/>
          <a:srcRect/>
          <a:stretch>
            <a:fillRect/>
          </a:stretch>
        </p:blipFill>
        <p:spPr bwMode="auto">
          <a:xfrm>
            <a:off x="0" y="961902"/>
            <a:ext cx="9144000" cy="5896098"/>
          </a:xfrm>
          <a:prstGeom prst="rect">
            <a:avLst/>
          </a:prstGeom>
          <a:noFill/>
          <a:ln w="9525">
            <a:noFill/>
            <a:miter lim="800000"/>
            <a:headEnd/>
            <a:tailEnd/>
          </a:ln>
        </p:spPr>
      </p:pic>
      <p:sp>
        <p:nvSpPr>
          <p:cNvPr id="39" name="TextBox 38"/>
          <p:cNvSpPr txBox="1"/>
          <p:nvPr/>
        </p:nvSpPr>
        <p:spPr>
          <a:xfrm>
            <a:off x="7540831" y="1387433"/>
            <a:ext cx="1603169" cy="369332"/>
          </a:xfrm>
          <a:prstGeom prst="rect">
            <a:avLst/>
          </a:prstGeom>
          <a:solidFill>
            <a:srgbClr val="FFFF00"/>
          </a:solidFill>
          <a:ln>
            <a:solidFill>
              <a:schemeClr val="tx1"/>
            </a:solidFill>
          </a:ln>
        </p:spPr>
        <p:txBody>
          <a:bodyPr wrap="square" rtlCol="0">
            <a:spAutoFit/>
          </a:bodyPr>
          <a:lstStyle/>
          <a:p>
            <a:r>
              <a:rPr lang="en-US" b="1" dirty="0" err="1" smtClean="0">
                <a:latin typeface="Arial" pitchFamily="34" charset="0"/>
                <a:cs typeface="Arial" pitchFamily="34" charset="0"/>
              </a:rPr>
              <a:t>Microtomy</a:t>
            </a:r>
            <a:endParaRPr lang="en-US" b="1" dirty="0">
              <a:latin typeface="Arial" pitchFamily="34" charset="0"/>
              <a:cs typeface="Arial" pitchFamily="34" charset="0"/>
            </a:endParaRPr>
          </a:p>
        </p:txBody>
      </p:sp>
      <p:sp>
        <p:nvSpPr>
          <p:cNvPr id="40" name="Rectangle 39"/>
          <p:cNvSpPr/>
          <p:nvPr/>
        </p:nvSpPr>
        <p:spPr>
          <a:xfrm>
            <a:off x="4132613" y="1282534"/>
            <a:ext cx="1056904" cy="34438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64276" y="3382487"/>
            <a:ext cx="4799610" cy="77387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6"/>
          <p:cNvPicPr>
            <a:picLocks noChangeAspect="1" noChangeArrowheads="1"/>
          </p:cNvPicPr>
          <p:nvPr/>
        </p:nvPicPr>
        <p:blipFill>
          <a:blip r:embed="rId7" cstate="print"/>
          <a:srcRect/>
          <a:stretch>
            <a:fillRect/>
          </a:stretch>
        </p:blipFill>
        <p:spPr bwMode="auto">
          <a:xfrm>
            <a:off x="142504" y="926276"/>
            <a:ext cx="9144000" cy="6192983"/>
          </a:xfrm>
          <a:prstGeom prst="rect">
            <a:avLst/>
          </a:prstGeom>
          <a:noFill/>
          <a:ln w="9525">
            <a:noFill/>
            <a:miter lim="800000"/>
            <a:headEnd/>
            <a:tailEnd/>
          </a:ln>
        </p:spPr>
      </p:pic>
      <p:sp>
        <p:nvSpPr>
          <p:cNvPr id="44" name="Title 18"/>
          <p:cNvSpPr txBox="1">
            <a:spLocks/>
          </p:cNvSpPr>
          <p:nvPr/>
        </p:nvSpPr>
        <p:spPr>
          <a:xfrm>
            <a:off x="7647709" y="1182355"/>
            <a:ext cx="1496290" cy="424732"/>
          </a:xfrm>
          <a:prstGeom prst="rect">
            <a:avLst/>
          </a:prstGeom>
          <a:solidFill>
            <a:srgbClr val="FFFF00"/>
          </a:solidFill>
          <a:ln>
            <a:solidFill>
              <a:schemeClr val="tx1"/>
            </a:solidFill>
          </a:ln>
        </p:spPr>
        <p:txBody>
          <a:bodyPr vert="horz" wrap="square" lIns="91440" tIns="45720" rIns="91440" bIns="45720" rtlCol="0" anchor="ctr">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Query</a:t>
            </a:r>
            <a:endParaRPr kumimoji="0" lang="en-US" sz="24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45" name="Rectangle 44"/>
          <p:cNvSpPr/>
          <p:nvPr/>
        </p:nvSpPr>
        <p:spPr>
          <a:xfrm>
            <a:off x="1603169" y="2487881"/>
            <a:ext cx="5830785" cy="451856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593278" y="1163782"/>
            <a:ext cx="997527" cy="47501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7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animBg="1"/>
      <p:bldP spid="36" grpId="0" animBg="1"/>
      <p:bldP spid="37" grpId="0" animBg="1"/>
      <p:bldP spid="39" grpId="0" animBg="1"/>
      <p:bldP spid="40" grpId="0" animBg="1"/>
      <p:bldP spid="42" grpId="0" animBg="1"/>
      <p:bldP spid="44" grpId="0" animBg="1"/>
      <p:bldP spid="45" grpId="0" animBg="1"/>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9535" y="149784"/>
            <a:ext cx="7006515" cy="804862"/>
          </a:xfrm>
        </p:spPr>
        <p:txBody>
          <a:bodyPr>
            <a:normAutofit/>
          </a:bodyPr>
          <a:lstStyle/>
          <a:p>
            <a:pPr algn="ctr">
              <a:lnSpc>
                <a:spcPct val="100000"/>
              </a:lnSpc>
            </a:pPr>
            <a:r>
              <a:rPr lang="en-US" sz="4000" b="1" dirty="0" smtClean="0">
                <a:latin typeface="Arial" pitchFamily="34" charset="0"/>
                <a:cs typeface="Arial" pitchFamily="34" charset="0"/>
              </a:rPr>
              <a:t>Send out Testing Area</a:t>
            </a:r>
            <a:endParaRPr lang="en-US" sz="4000" b="1" dirty="0">
              <a:latin typeface="Arial" pitchFamily="34" charset="0"/>
              <a:cs typeface="Arial"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202034" y="0"/>
            <a:ext cx="941966" cy="1070657"/>
          </a:xfrm>
          <a:prstGeom prst="rect">
            <a:avLst/>
          </a:prstGeom>
        </p:spPr>
      </p:pic>
      <p:sp>
        <p:nvSpPr>
          <p:cNvPr id="10" name="Slide Number Placeholder 3"/>
          <p:cNvSpPr>
            <a:spLocks noGrp="1"/>
          </p:cNvSpPr>
          <p:nvPr>
            <p:ph type="sldNum" sz="quarter" idx="12"/>
          </p:nvPr>
        </p:nvSpPr>
        <p:spPr>
          <a:xfrm>
            <a:off x="8720504" y="6560191"/>
            <a:ext cx="423496" cy="297809"/>
          </a:xfrm>
        </p:spPr>
        <p:txBody>
          <a:bodyPr/>
          <a:lstStyle/>
          <a:p>
            <a:fld id="{11EA3E51-E008-4076-9609-96A54A85C71D}" type="slidenum">
              <a:rPr lang="en-US" smtClean="0"/>
              <a:pPr/>
              <a:t>17</a:t>
            </a:fld>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1100"/>
          <a:stretch/>
        </p:blipFill>
        <p:spPr>
          <a:xfrm>
            <a:off x="6891409" y="6380608"/>
            <a:ext cx="1828800" cy="410280"/>
          </a:xfrm>
          <a:prstGeom prst="rect">
            <a:avLst/>
          </a:prstGeom>
        </p:spPr>
      </p:pic>
      <p:pic>
        <p:nvPicPr>
          <p:cNvPr id="10242" name="Picture 2"/>
          <p:cNvPicPr>
            <a:picLocks noChangeAspect="1" noChangeArrowheads="1"/>
          </p:cNvPicPr>
          <p:nvPr/>
        </p:nvPicPr>
        <p:blipFill>
          <a:blip r:embed="rId4" cstate="print"/>
          <a:srcRect/>
          <a:stretch>
            <a:fillRect/>
          </a:stretch>
        </p:blipFill>
        <p:spPr bwMode="auto">
          <a:xfrm>
            <a:off x="2264043" y="994558"/>
            <a:ext cx="5019675" cy="5486400"/>
          </a:xfrm>
          <a:prstGeom prst="rect">
            <a:avLst/>
          </a:prstGeom>
          <a:noFill/>
          <a:ln w="9525">
            <a:noFill/>
            <a:miter lim="800000"/>
            <a:headEnd/>
            <a:tailEnd/>
          </a:ln>
        </p:spPr>
      </p:pic>
      <p:sp>
        <p:nvSpPr>
          <p:cNvPr id="12" name="Rectangle 11"/>
          <p:cNvSpPr/>
          <p:nvPr/>
        </p:nvSpPr>
        <p:spPr>
          <a:xfrm>
            <a:off x="2529445" y="4678878"/>
            <a:ext cx="914400" cy="34438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31225" y="1781299"/>
            <a:ext cx="2721429" cy="62939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890161" y="2648198"/>
            <a:ext cx="3004457" cy="923330"/>
          </a:xfrm>
          <a:prstGeom prst="rect">
            <a:avLst/>
          </a:prstGeom>
          <a:solidFill>
            <a:srgbClr val="FFFF00"/>
          </a:solidFill>
          <a:ln>
            <a:solidFill>
              <a:schemeClr val="tx1"/>
            </a:solidFill>
          </a:ln>
        </p:spPr>
        <p:txBody>
          <a:bodyPr wrap="square" rtlCol="0">
            <a:spAutoFit/>
          </a:bodyPr>
          <a:lstStyle/>
          <a:p>
            <a:r>
              <a:rPr lang="en-US" b="1" dirty="0" smtClean="0">
                <a:latin typeface="Arial" pitchFamily="34" charset="0"/>
                <a:cs typeface="Arial" pitchFamily="34" charset="0"/>
              </a:rPr>
              <a:t>When a test is marked as send out, there should be a send out area !!! </a:t>
            </a:r>
            <a:endParaRPr lang="en-US" b="1" dirty="0">
              <a:latin typeface="Arial" pitchFamily="34" charset="0"/>
              <a:cs typeface="Arial" pitchFamily="34" charset="0"/>
            </a:endParaRPr>
          </a:p>
        </p:txBody>
      </p:sp>
      <p:pic>
        <p:nvPicPr>
          <p:cNvPr id="10243" name="Picture 3"/>
          <p:cNvPicPr>
            <a:picLocks noChangeAspect="1" noChangeArrowheads="1"/>
          </p:cNvPicPr>
          <p:nvPr/>
        </p:nvPicPr>
        <p:blipFill>
          <a:blip r:embed="rId5" cstate="print"/>
          <a:srcRect/>
          <a:stretch>
            <a:fillRect/>
          </a:stretch>
        </p:blipFill>
        <p:spPr bwMode="auto">
          <a:xfrm>
            <a:off x="0" y="0"/>
            <a:ext cx="9144000" cy="6857999"/>
          </a:xfrm>
          <a:prstGeom prst="rect">
            <a:avLst/>
          </a:prstGeom>
          <a:noFill/>
          <a:ln w="9525">
            <a:noFill/>
            <a:miter lim="800000"/>
            <a:headEnd/>
            <a:tailEnd/>
          </a:ln>
        </p:spPr>
      </p:pic>
      <p:sp>
        <p:nvSpPr>
          <p:cNvPr id="15" name="Rectangle 14"/>
          <p:cNvSpPr/>
          <p:nvPr/>
        </p:nvSpPr>
        <p:spPr>
          <a:xfrm>
            <a:off x="0" y="961900"/>
            <a:ext cx="9144000" cy="162692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6325589"/>
            <a:ext cx="6673932" cy="53241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030680" y="3788230"/>
            <a:ext cx="5640779" cy="646331"/>
          </a:xfrm>
          <a:prstGeom prst="rect">
            <a:avLst/>
          </a:prstGeom>
          <a:solidFill>
            <a:srgbClr val="FFFF00"/>
          </a:solidFill>
          <a:ln>
            <a:solidFill>
              <a:schemeClr val="tx1"/>
            </a:solidFill>
          </a:ln>
        </p:spPr>
        <p:txBody>
          <a:bodyPr wrap="square" rtlCol="0">
            <a:spAutoFit/>
          </a:bodyPr>
          <a:lstStyle/>
          <a:p>
            <a:r>
              <a:rPr lang="en-US" b="1" dirty="0" err="1" smtClean="0">
                <a:latin typeface="Arial" pitchFamily="34" charset="0"/>
                <a:cs typeface="Arial" pitchFamily="34" charset="0"/>
              </a:rPr>
              <a:t>SoftPathDx</a:t>
            </a:r>
            <a:r>
              <a:rPr lang="en-US" b="1" dirty="0" smtClean="0">
                <a:latin typeface="Arial" pitchFamily="34" charset="0"/>
                <a:cs typeface="Arial" pitchFamily="34" charset="0"/>
              </a:rPr>
              <a:t> has an area just for send out tests</a:t>
            </a:r>
          </a:p>
          <a:p>
            <a:endParaRPr lang="en-US" b="1" dirty="0">
              <a:latin typeface="Arial" pitchFamily="34" charset="0"/>
              <a:cs typeface="Arial" pitchFamily="34" charset="0"/>
            </a:endParaRPr>
          </a:p>
        </p:txBody>
      </p:sp>
    </p:spTree>
    <p:extLst>
      <p:ext uri="{BB962C8B-B14F-4D97-AF65-F5344CB8AC3E}">
        <p14:creationId xmlns:p14="http://schemas.microsoft.com/office/powerpoint/2010/main" val="22057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7661" y="149784"/>
            <a:ext cx="7006515" cy="804862"/>
          </a:xfrm>
        </p:spPr>
        <p:txBody>
          <a:bodyPr/>
          <a:lstStyle/>
          <a:p>
            <a:pPr algn="ctr">
              <a:lnSpc>
                <a:spcPct val="100000"/>
              </a:lnSpc>
            </a:pPr>
            <a:r>
              <a:rPr lang="en-US" b="1" dirty="0" smtClean="0">
                <a:latin typeface="Arial" pitchFamily="34" charset="0"/>
                <a:cs typeface="Arial" pitchFamily="34" charset="0"/>
              </a:rPr>
              <a:t>Setup</a:t>
            </a:r>
            <a:endParaRPr lang="en-US" b="1" dirty="0">
              <a:latin typeface="Arial" pitchFamily="34" charset="0"/>
              <a:cs typeface="Arial" pitchFamily="34" charset="0"/>
            </a:endParaRPr>
          </a:p>
        </p:txBody>
      </p:sp>
      <p:sp>
        <p:nvSpPr>
          <p:cNvPr id="7" name="Slide Number Placeholder 3"/>
          <p:cNvSpPr>
            <a:spLocks noGrp="1"/>
          </p:cNvSpPr>
          <p:nvPr>
            <p:ph idx="1"/>
          </p:nvPr>
        </p:nvSpPr>
        <p:spPr>
          <a:xfrm>
            <a:off x="1247887" y="1009404"/>
            <a:ext cx="7783834" cy="5167560"/>
          </a:xfrm>
        </p:spPr>
        <p:txBody>
          <a:bodyPr>
            <a:normAutofit/>
          </a:bodyPr>
          <a:lstStyle/>
          <a:p>
            <a:pPr>
              <a:lnSpc>
                <a:spcPct val="100000"/>
              </a:lnSpc>
              <a:spcBef>
                <a:spcPts val="0"/>
              </a:spcBef>
            </a:pPr>
            <a:endParaRPr lang="en-US" sz="2400" dirty="0" smtClean="0">
              <a:latin typeface="Arial" pitchFamily="34" charset="0"/>
              <a:cs typeface="Arial" pitchFamily="34" charset="0"/>
            </a:endParaRPr>
          </a:p>
          <a:p>
            <a:pPr>
              <a:lnSpc>
                <a:spcPct val="100000"/>
              </a:lnSpc>
              <a:spcBef>
                <a:spcPts val="0"/>
              </a:spcBef>
            </a:pPr>
            <a:r>
              <a:rPr lang="en-US" dirty="0" smtClean="0">
                <a:latin typeface="Arial" pitchFamily="34" charset="0"/>
                <a:cs typeface="Arial" pitchFamily="34" charset="0"/>
              </a:rPr>
              <a:t>Reports and Labels can be customized  by YOU !! No more waiting on US !!  </a:t>
            </a:r>
          </a:p>
          <a:p>
            <a:pPr>
              <a:lnSpc>
                <a:spcPct val="100000"/>
              </a:lnSpc>
              <a:spcBef>
                <a:spcPts val="0"/>
              </a:spcBef>
            </a:pPr>
            <a:endParaRPr lang="en-US" dirty="0" smtClean="0">
              <a:latin typeface="Arial" pitchFamily="34" charset="0"/>
              <a:cs typeface="Arial" pitchFamily="34" charset="0"/>
            </a:endParaRPr>
          </a:p>
          <a:p>
            <a:pPr>
              <a:lnSpc>
                <a:spcPct val="100000"/>
              </a:lnSpc>
              <a:spcBef>
                <a:spcPts val="0"/>
              </a:spcBef>
            </a:pPr>
            <a:r>
              <a:rPr lang="en-US" dirty="0" smtClean="0">
                <a:latin typeface="Arial" pitchFamily="34" charset="0"/>
                <a:cs typeface="Arial" pitchFamily="34" charset="0"/>
              </a:rPr>
              <a:t>RBS Rules</a:t>
            </a:r>
          </a:p>
          <a:p>
            <a:pPr>
              <a:lnSpc>
                <a:spcPct val="100000"/>
              </a:lnSpc>
              <a:spcBef>
                <a:spcPts val="0"/>
              </a:spcBef>
            </a:pPr>
            <a:endParaRPr lang="en-US" dirty="0" smtClean="0">
              <a:latin typeface="Arial" pitchFamily="34" charset="0"/>
              <a:cs typeface="Arial" pitchFamily="34" charset="0"/>
            </a:endParaRPr>
          </a:p>
          <a:p>
            <a:pPr>
              <a:lnSpc>
                <a:spcPct val="100000"/>
              </a:lnSpc>
              <a:spcBef>
                <a:spcPts val="0"/>
              </a:spcBef>
            </a:pPr>
            <a:r>
              <a:rPr lang="en-US" dirty="0" smtClean="0">
                <a:latin typeface="Arial" pitchFamily="34" charset="0"/>
                <a:cs typeface="Arial" pitchFamily="34" charset="0"/>
              </a:rPr>
              <a:t>More Billing Rules</a:t>
            </a:r>
          </a:p>
          <a:p>
            <a:pPr>
              <a:lnSpc>
                <a:spcPct val="100000"/>
              </a:lnSpc>
              <a:spcBef>
                <a:spcPts val="0"/>
              </a:spcBef>
            </a:pPr>
            <a:endParaRPr lang="en-US" sz="2400" dirty="0" smtClean="0">
              <a:latin typeface="Arial" pitchFamily="34" charset="0"/>
              <a:cs typeface="Arial" pitchFamily="34" charset="0"/>
            </a:endParaRPr>
          </a:p>
          <a:p>
            <a:pPr>
              <a:lnSpc>
                <a:spcPct val="100000"/>
              </a:lnSpc>
              <a:spcBef>
                <a:spcPts val="0"/>
              </a:spcBef>
            </a:pPr>
            <a:endParaRPr lang="en-US" sz="2400" dirty="0" smtClean="0">
              <a:latin typeface="Arial" pitchFamily="34" charset="0"/>
              <a:cs typeface="Arial" pitchFamily="34" charset="0"/>
            </a:endParaRPr>
          </a:p>
          <a:p>
            <a:pPr>
              <a:lnSpc>
                <a:spcPct val="100000"/>
              </a:lnSpc>
              <a:spcBef>
                <a:spcPts val="0"/>
              </a:spcBef>
            </a:pPr>
            <a:endParaRPr lang="en-US" sz="2400" dirty="0" smtClean="0">
              <a:latin typeface="Arial" pitchFamily="34" charset="0"/>
              <a:cs typeface="Arial" pitchFamily="34" charset="0"/>
            </a:endParaRPr>
          </a:p>
          <a:p>
            <a:pPr>
              <a:lnSpc>
                <a:spcPct val="100000"/>
              </a:lnSpc>
              <a:spcBef>
                <a:spcPts val="0"/>
              </a:spcBef>
            </a:pPr>
            <a:endParaRPr lang="en-US" sz="2400" dirty="0">
              <a:latin typeface="Arial" pitchFamily="34" charset="0"/>
              <a:cs typeface="Arial"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202034" y="0"/>
            <a:ext cx="941966" cy="1070657"/>
          </a:xfrm>
          <a:prstGeom prst="rect">
            <a:avLst/>
          </a:prstGeom>
        </p:spPr>
      </p:pic>
      <p:sp>
        <p:nvSpPr>
          <p:cNvPr id="10" name="Slide Number Placeholder 3"/>
          <p:cNvSpPr>
            <a:spLocks noGrp="1"/>
          </p:cNvSpPr>
          <p:nvPr>
            <p:ph type="sldNum" sz="quarter" idx="12"/>
          </p:nvPr>
        </p:nvSpPr>
        <p:spPr>
          <a:xfrm>
            <a:off x="8720504" y="6560191"/>
            <a:ext cx="423496" cy="297809"/>
          </a:xfrm>
        </p:spPr>
        <p:txBody>
          <a:bodyPr/>
          <a:lstStyle/>
          <a:p>
            <a:fld id="{11EA3E51-E008-4076-9609-96A54A85C71D}" type="slidenum">
              <a:rPr lang="en-US" smtClean="0"/>
              <a:pPr/>
              <a:t>18</a:t>
            </a:fld>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1100"/>
          <a:stretch/>
        </p:blipFill>
        <p:spPr>
          <a:xfrm>
            <a:off x="6891409" y="6380608"/>
            <a:ext cx="1828800" cy="410280"/>
          </a:xfrm>
          <a:prstGeom prst="rect">
            <a:avLst/>
          </a:prstGeom>
        </p:spPr>
      </p:pic>
    </p:spTree>
    <p:extLst>
      <p:ext uri="{BB962C8B-B14F-4D97-AF65-F5344CB8AC3E}">
        <p14:creationId xmlns:p14="http://schemas.microsoft.com/office/powerpoint/2010/main" val="22057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7661" y="137909"/>
            <a:ext cx="7006515" cy="804862"/>
          </a:xfrm>
        </p:spPr>
        <p:txBody>
          <a:bodyPr/>
          <a:lstStyle/>
          <a:p>
            <a:pPr algn="ctr">
              <a:lnSpc>
                <a:spcPct val="100000"/>
              </a:lnSpc>
            </a:pPr>
            <a:r>
              <a:rPr lang="en-US" b="1" dirty="0" smtClean="0">
                <a:latin typeface="Arial" pitchFamily="34" charset="0"/>
                <a:cs typeface="Arial" pitchFamily="34" charset="0"/>
              </a:rPr>
              <a:t>Reports and Labels</a:t>
            </a:r>
            <a:endParaRPr lang="en-US" b="1" dirty="0">
              <a:latin typeface="Arial" pitchFamily="34" charset="0"/>
              <a:cs typeface="Arial"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202034" y="0"/>
            <a:ext cx="941966" cy="1070657"/>
          </a:xfrm>
          <a:prstGeom prst="rect">
            <a:avLst/>
          </a:prstGeom>
        </p:spPr>
      </p:pic>
      <p:sp>
        <p:nvSpPr>
          <p:cNvPr id="10" name="Slide Number Placeholder 3"/>
          <p:cNvSpPr>
            <a:spLocks noGrp="1"/>
          </p:cNvSpPr>
          <p:nvPr>
            <p:ph type="sldNum" sz="quarter" idx="12"/>
          </p:nvPr>
        </p:nvSpPr>
        <p:spPr>
          <a:xfrm>
            <a:off x="8720504" y="6560191"/>
            <a:ext cx="423496" cy="297809"/>
          </a:xfrm>
        </p:spPr>
        <p:txBody>
          <a:bodyPr/>
          <a:lstStyle/>
          <a:p>
            <a:fld id="{11EA3E51-E008-4076-9609-96A54A85C71D}" type="slidenum">
              <a:rPr lang="en-US" smtClean="0"/>
              <a:pPr/>
              <a:t>19</a:t>
            </a:fld>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1100"/>
          <a:stretch/>
        </p:blipFill>
        <p:spPr>
          <a:xfrm>
            <a:off x="6891409" y="6380608"/>
            <a:ext cx="1828800" cy="410280"/>
          </a:xfrm>
          <a:prstGeom prst="rect">
            <a:avLst/>
          </a:prstGeom>
        </p:spPr>
      </p:pic>
      <p:pic>
        <p:nvPicPr>
          <p:cNvPr id="11266" name="Picture 2"/>
          <p:cNvPicPr>
            <a:picLocks noChangeAspect="1" noChangeArrowheads="1"/>
          </p:cNvPicPr>
          <p:nvPr/>
        </p:nvPicPr>
        <p:blipFill>
          <a:blip r:embed="rId4" cstate="print"/>
          <a:srcRect/>
          <a:stretch>
            <a:fillRect/>
          </a:stretch>
        </p:blipFill>
        <p:spPr bwMode="auto">
          <a:xfrm>
            <a:off x="1" y="938151"/>
            <a:ext cx="9144000" cy="5919849"/>
          </a:xfrm>
          <a:prstGeom prst="rect">
            <a:avLst/>
          </a:prstGeom>
          <a:noFill/>
          <a:ln w="9525">
            <a:noFill/>
            <a:miter lim="800000"/>
            <a:headEnd/>
            <a:tailEnd/>
          </a:ln>
        </p:spPr>
      </p:pic>
      <p:sp>
        <p:nvSpPr>
          <p:cNvPr id="12" name="TextBox 11"/>
          <p:cNvSpPr txBox="1"/>
          <p:nvPr/>
        </p:nvSpPr>
        <p:spPr>
          <a:xfrm>
            <a:off x="5985165" y="4298868"/>
            <a:ext cx="2790701" cy="1292662"/>
          </a:xfrm>
          <a:prstGeom prst="rect">
            <a:avLst/>
          </a:prstGeom>
          <a:solidFill>
            <a:srgbClr val="FFFF00"/>
          </a:solidFill>
          <a:ln>
            <a:solidFill>
              <a:schemeClr val="tx1"/>
            </a:solidFill>
          </a:ln>
        </p:spPr>
        <p:txBody>
          <a:bodyPr wrap="square" rtlCol="0">
            <a:spAutoFit/>
          </a:bodyPr>
          <a:lstStyle/>
          <a:p>
            <a:pPr>
              <a:buFontTx/>
              <a:buChar char="-"/>
            </a:pPr>
            <a:r>
              <a:rPr lang="en-US" b="1" dirty="0" smtClean="0">
                <a:latin typeface="Arial" pitchFamily="34" charset="0"/>
                <a:cs typeface="Arial" pitchFamily="34" charset="0"/>
              </a:rPr>
              <a:t>Header footer template</a:t>
            </a:r>
          </a:p>
          <a:p>
            <a:pPr>
              <a:buFontTx/>
              <a:buChar char="-"/>
            </a:pPr>
            <a:endParaRPr lang="en-US" sz="1200" b="1" dirty="0" smtClean="0">
              <a:latin typeface="Arial" pitchFamily="34" charset="0"/>
              <a:cs typeface="Arial" pitchFamily="34" charset="0"/>
            </a:endParaRPr>
          </a:p>
          <a:p>
            <a:pPr>
              <a:buFontTx/>
              <a:buChar char="-"/>
            </a:pPr>
            <a:r>
              <a:rPr lang="en-US" b="1" dirty="0" smtClean="0">
                <a:latin typeface="Arial" pitchFamily="34" charset="0"/>
                <a:cs typeface="Arial" pitchFamily="34" charset="0"/>
              </a:rPr>
              <a:t>Export and import for new accessions </a:t>
            </a:r>
          </a:p>
          <a:p>
            <a:pPr>
              <a:buFontTx/>
              <a:buChar char="-"/>
            </a:pPr>
            <a:endParaRPr lang="en-US" sz="1200" dirty="0"/>
          </a:p>
        </p:txBody>
      </p:sp>
      <p:sp>
        <p:nvSpPr>
          <p:cNvPr id="13" name="Rectangle 12"/>
          <p:cNvSpPr/>
          <p:nvPr/>
        </p:nvSpPr>
        <p:spPr>
          <a:xfrm>
            <a:off x="7220197" y="1460665"/>
            <a:ext cx="1923803" cy="52251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68239" y="1066801"/>
            <a:ext cx="1246910" cy="41761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7" name="Picture 3"/>
          <p:cNvPicPr>
            <a:picLocks noChangeAspect="1" noChangeArrowheads="1"/>
          </p:cNvPicPr>
          <p:nvPr/>
        </p:nvPicPr>
        <p:blipFill>
          <a:blip r:embed="rId5" cstate="print"/>
          <a:srcRect/>
          <a:stretch>
            <a:fillRect/>
          </a:stretch>
        </p:blipFill>
        <p:spPr bwMode="auto">
          <a:xfrm>
            <a:off x="0" y="950026"/>
            <a:ext cx="9144000" cy="5907974"/>
          </a:xfrm>
          <a:prstGeom prst="rect">
            <a:avLst/>
          </a:prstGeom>
          <a:noFill/>
          <a:ln w="9525">
            <a:noFill/>
            <a:miter lim="800000"/>
            <a:headEnd/>
            <a:tailEnd/>
          </a:ln>
        </p:spPr>
      </p:pic>
      <p:sp>
        <p:nvSpPr>
          <p:cNvPr id="15" name="Rectangle 14"/>
          <p:cNvSpPr/>
          <p:nvPr/>
        </p:nvSpPr>
        <p:spPr>
          <a:xfrm>
            <a:off x="95005" y="2351314"/>
            <a:ext cx="1864426" cy="425136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208324" y="2351314"/>
            <a:ext cx="1864426" cy="416626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431969" y="1009401"/>
            <a:ext cx="3586348" cy="1754326"/>
          </a:xfrm>
          <a:prstGeom prst="rect">
            <a:avLst/>
          </a:prstGeom>
          <a:solidFill>
            <a:srgbClr val="FFFF00"/>
          </a:solidFill>
          <a:ln>
            <a:solidFill>
              <a:schemeClr val="tx1"/>
            </a:solidFill>
          </a:ln>
        </p:spPr>
        <p:txBody>
          <a:bodyPr wrap="square" rtlCol="0">
            <a:spAutoFit/>
          </a:bodyPr>
          <a:lstStyle/>
          <a:p>
            <a:pPr>
              <a:buFontTx/>
              <a:buChar char="-"/>
            </a:pPr>
            <a:r>
              <a:rPr lang="en-US" b="1" dirty="0" smtClean="0">
                <a:latin typeface="Arial" pitchFamily="34" charset="0"/>
                <a:cs typeface="Arial" pitchFamily="34" charset="0"/>
              </a:rPr>
              <a:t>Drag and drop fields from the left to the detail section.</a:t>
            </a:r>
          </a:p>
          <a:p>
            <a:pPr>
              <a:buFontTx/>
              <a:buChar char="-"/>
            </a:pPr>
            <a:r>
              <a:rPr lang="en-US" b="1" dirty="0" smtClean="0">
                <a:latin typeface="Arial" pitchFamily="34" charset="0"/>
                <a:cs typeface="Arial" pitchFamily="34" charset="0"/>
              </a:rPr>
              <a:t>Configure the font, style, width properties to the right</a:t>
            </a:r>
          </a:p>
          <a:p>
            <a:pPr>
              <a:buFontTx/>
              <a:buChar char="-"/>
            </a:pPr>
            <a:r>
              <a:rPr lang="en-US" b="1" dirty="0" smtClean="0">
                <a:latin typeface="Arial" pitchFamily="34" charset="0"/>
                <a:cs typeface="Arial" pitchFamily="34" charset="0"/>
              </a:rPr>
              <a:t>Can also export and import to create new labels. </a:t>
            </a:r>
            <a:endParaRPr lang="en-US" b="1" dirty="0">
              <a:latin typeface="Arial" pitchFamily="34" charset="0"/>
              <a:cs typeface="Arial" pitchFamily="34" charset="0"/>
            </a:endParaRPr>
          </a:p>
        </p:txBody>
      </p:sp>
    </p:spTree>
    <p:extLst>
      <p:ext uri="{BB962C8B-B14F-4D97-AF65-F5344CB8AC3E}">
        <p14:creationId xmlns:p14="http://schemas.microsoft.com/office/powerpoint/2010/main" val="22057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2100" y="147639"/>
            <a:ext cx="6464300" cy="1008062"/>
          </a:xfrm>
        </p:spPr>
        <p:txBody>
          <a:bodyPr>
            <a:normAutofit fontScale="90000"/>
          </a:bodyPr>
          <a:lstStyle/>
          <a:p>
            <a:pPr algn="ctr">
              <a:lnSpc>
                <a:spcPct val="100000"/>
              </a:lnSpc>
            </a:pPr>
            <a:r>
              <a:rPr lang="en-US" b="1" dirty="0" smtClean="0">
                <a:latin typeface="Arial" pitchFamily="34" charset="0"/>
                <a:cs typeface="Arial" pitchFamily="34" charset="0"/>
              </a:rPr>
              <a:t>Upgrading from </a:t>
            </a:r>
            <a:r>
              <a:rPr lang="en-US" b="1" dirty="0" err="1" smtClean="0">
                <a:latin typeface="Arial" pitchFamily="34" charset="0"/>
                <a:cs typeface="Arial" pitchFamily="34" charset="0"/>
              </a:rPr>
              <a:t>SoftPath</a:t>
            </a:r>
            <a:r>
              <a:rPr lang="en-US" b="1" dirty="0" smtClean="0">
                <a:latin typeface="Arial" pitchFamily="34" charset="0"/>
                <a:cs typeface="Arial" pitchFamily="34" charset="0"/>
              </a:rPr>
              <a:t> to </a:t>
            </a:r>
            <a:r>
              <a:rPr lang="en-US" b="1" dirty="0" err="1" smtClean="0">
                <a:latin typeface="Arial" pitchFamily="34" charset="0"/>
                <a:cs typeface="Arial" pitchFamily="34" charset="0"/>
              </a:rPr>
              <a:t>SoftPathDx</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7" name="Slide Number Placeholder 3"/>
          <p:cNvSpPr>
            <a:spLocks noGrp="1"/>
          </p:cNvSpPr>
          <p:nvPr>
            <p:ph idx="1"/>
          </p:nvPr>
        </p:nvSpPr>
        <p:spPr>
          <a:xfrm>
            <a:off x="1247887" y="1409700"/>
            <a:ext cx="7783834" cy="4978400"/>
          </a:xfrm>
        </p:spPr>
        <p:txBody>
          <a:bodyPr>
            <a:normAutofit lnSpcReduction="10000"/>
          </a:bodyPr>
          <a:lstStyle/>
          <a:p>
            <a:pPr>
              <a:lnSpc>
                <a:spcPct val="100000"/>
              </a:lnSpc>
              <a:spcBef>
                <a:spcPts val="0"/>
              </a:spcBef>
            </a:pPr>
            <a:r>
              <a:rPr lang="en-US" dirty="0" smtClean="0">
                <a:latin typeface="Arial" pitchFamily="34" charset="0"/>
                <a:cs typeface="Arial" pitchFamily="34" charset="0"/>
              </a:rPr>
              <a:t>Today we are here to discuss Upgrading from </a:t>
            </a:r>
            <a:r>
              <a:rPr lang="en-US" dirty="0" err="1" smtClean="0">
                <a:latin typeface="Arial" pitchFamily="34" charset="0"/>
                <a:cs typeface="Arial" pitchFamily="34" charset="0"/>
              </a:rPr>
              <a:t>SoftPath</a:t>
            </a:r>
            <a:r>
              <a:rPr lang="en-US" dirty="0" smtClean="0">
                <a:latin typeface="Arial" pitchFamily="34" charset="0"/>
                <a:cs typeface="Arial" pitchFamily="34" charset="0"/>
              </a:rPr>
              <a:t> to </a:t>
            </a:r>
            <a:r>
              <a:rPr lang="en-US" dirty="0" err="1" smtClean="0">
                <a:latin typeface="Arial" pitchFamily="34" charset="0"/>
                <a:cs typeface="Arial" pitchFamily="34" charset="0"/>
              </a:rPr>
              <a:t>SoftPathdx</a:t>
            </a:r>
            <a:endParaRPr lang="en-US" dirty="0" smtClean="0">
              <a:latin typeface="Arial" pitchFamily="34" charset="0"/>
              <a:cs typeface="Arial" pitchFamily="34" charset="0"/>
            </a:endParaRPr>
          </a:p>
          <a:p>
            <a:pPr>
              <a:lnSpc>
                <a:spcPct val="100000"/>
              </a:lnSpc>
              <a:spcBef>
                <a:spcPts val="0"/>
              </a:spcBef>
            </a:pPr>
            <a:endParaRPr lang="en-US" dirty="0" smtClean="0">
              <a:latin typeface="Arial" pitchFamily="34" charset="0"/>
              <a:cs typeface="Arial" pitchFamily="34" charset="0"/>
            </a:endParaRPr>
          </a:p>
          <a:p>
            <a:pPr>
              <a:lnSpc>
                <a:spcPct val="100000"/>
              </a:lnSpc>
              <a:spcBef>
                <a:spcPts val="0"/>
              </a:spcBef>
            </a:pPr>
            <a:r>
              <a:rPr lang="en-US" dirty="0" smtClean="0">
                <a:latin typeface="Arial" pitchFamily="34" charset="0"/>
                <a:cs typeface="Arial" pitchFamily="34" charset="0"/>
              </a:rPr>
              <a:t>This presentation will offer an overview of what to expect during the Upgrade process, as well as many new features that will aid in optimal workflow for the Pathology department.</a:t>
            </a:r>
          </a:p>
          <a:p>
            <a:pPr>
              <a:lnSpc>
                <a:spcPct val="100000"/>
              </a:lnSpc>
              <a:spcBef>
                <a:spcPts val="0"/>
              </a:spcBef>
            </a:pPr>
            <a:endParaRPr lang="en-US" dirty="0" smtClean="0">
              <a:latin typeface="Arial" pitchFamily="34" charset="0"/>
              <a:cs typeface="Arial" pitchFamily="34" charset="0"/>
            </a:endParaRPr>
          </a:p>
          <a:p>
            <a:pPr>
              <a:lnSpc>
                <a:spcPct val="100000"/>
              </a:lnSpc>
              <a:spcBef>
                <a:spcPts val="0"/>
              </a:spcBef>
            </a:pPr>
            <a:r>
              <a:rPr lang="en-US" dirty="0" smtClean="0">
                <a:latin typeface="Arial" pitchFamily="34" charset="0"/>
                <a:cs typeface="Arial" pitchFamily="34" charset="0"/>
              </a:rPr>
              <a:t>Our goal is to make our clients more aware so they can start to prepare in advance, save time, be more efficient and effective.</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202034" y="0"/>
            <a:ext cx="941966" cy="1070657"/>
          </a:xfrm>
          <a:prstGeom prst="rect">
            <a:avLst/>
          </a:prstGeom>
        </p:spPr>
      </p:pic>
      <p:sp>
        <p:nvSpPr>
          <p:cNvPr id="10" name="Slide Number Placeholder 3"/>
          <p:cNvSpPr>
            <a:spLocks noGrp="1"/>
          </p:cNvSpPr>
          <p:nvPr>
            <p:ph type="sldNum" sz="quarter" idx="12"/>
          </p:nvPr>
        </p:nvSpPr>
        <p:spPr>
          <a:xfrm>
            <a:off x="8720504" y="6560191"/>
            <a:ext cx="423496" cy="297809"/>
          </a:xfrm>
        </p:spPr>
        <p:txBody>
          <a:bodyPr/>
          <a:lstStyle/>
          <a:p>
            <a:fld id="{11EA3E51-E008-4076-9609-96A54A85C71D}" type="slidenum">
              <a:rPr lang="en-US" smtClean="0"/>
              <a:pPr/>
              <a:t>2</a:t>
            </a:fld>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1100"/>
          <a:stretch/>
        </p:blipFill>
        <p:spPr>
          <a:xfrm>
            <a:off x="6891409" y="6380608"/>
            <a:ext cx="1828800" cy="410280"/>
          </a:xfrm>
          <a:prstGeom prst="rect">
            <a:avLst/>
          </a:prstGeom>
        </p:spPr>
      </p:pic>
    </p:spTree>
    <p:extLst>
      <p:ext uri="{BB962C8B-B14F-4D97-AF65-F5344CB8AC3E}">
        <p14:creationId xmlns:p14="http://schemas.microsoft.com/office/powerpoint/2010/main" val="22057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9535" y="149783"/>
            <a:ext cx="7006515" cy="804862"/>
          </a:xfrm>
        </p:spPr>
        <p:txBody>
          <a:bodyPr/>
          <a:lstStyle/>
          <a:p>
            <a:pPr algn="ctr">
              <a:lnSpc>
                <a:spcPct val="100000"/>
              </a:lnSpc>
            </a:pPr>
            <a:r>
              <a:rPr lang="en-US" b="1" dirty="0" smtClean="0">
                <a:latin typeface="Arial" pitchFamily="34" charset="0"/>
                <a:cs typeface="Arial" pitchFamily="34" charset="0"/>
              </a:rPr>
              <a:t>RBS Rules In Pathology</a:t>
            </a:r>
            <a:endParaRPr lang="en-US" b="1" dirty="0">
              <a:latin typeface="Arial" pitchFamily="34" charset="0"/>
              <a:cs typeface="Arial"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202034" y="0"/>
            <a:ext cx="941966" cy="1070657"/>
          </a:xfrm>
          <a:prstGeom prst="rect">
            <a:avLst/>
          </a:prstGeom>
        </p:spPr>
      </p:pic>
      <p:sp>
        <p:nvSpPr>
          <p:cNvPr id="10" name="Slide Number Placeholder 3"/>
          <p:cNvSpPr>
            <a:spLocks noGrp="1"/>
          </p:cNvSpPr>
          <p:nvPr>
            <p:ph type="sldNum" sz="quarter" idx="12"/>
          </p:nvPr>
        </p:nvSpPr>
        <p:spPr>
          <a:xfrm>
            <a:off x="8720504" y="6560191"/>
            <a:ext cx="423496" cy="297809"/>
          </a:xfrm>
        </p:spPr>
        <p:txBody>
          <a:bodyPr/>
          <a:lstStyle/>
          <a:p>
            <a:fld id="{11EA3E51-E008-4076-9609-96A54A85C71D}" type="slidenum">
              <a:rPr lang="en-US" smtClean="0"/>
              <a:pPr/>
              <a:t>20</a:t>
            </a:fld>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1100"/>
          <a:stretch/>
        </p:blipFill>
        <p:spPr>
          <a:xfrm>
            <a:off x="6891409" y="6380608"/>
            <a:ext cx="1828800" cy="410280"/>
          </a:xfrm>
          <a:prstGeom prst="rect">
            <a:avLst/>
          </a:prstGeom>
        </p:spPr>
      </p:pic>
      <p:pic>
        <p:nvPicPr>
          <p:cNvPr id="12290" name="Picture 2"/>
          <p:cNvPicPr>
            <a:picLocks noChangeAspect="1" noChangeArrowheads="1"/>
          </p:cNvPicPr>
          <p:nvPr/>
        </p:nvPicPr>
        <p:blipFill>
          <a:blip r:embed="rId4" cstate="print"/>
          <a:srcRect/>
          <a:stretch>
            <a:fillRect/>
          </a:stretch>
        </p:blipFill>
        <p:spPr bwMode="auto">
          <a:xfrm>
            <a:off x="1" y="1021278"/>
            <a:ext cx="9144000" cy="5836722"/>
          </a:xfrm>
          <a:prstGeom prst="rect">
            <a:avLst/>
          </a:prstGeom>
          <a:noFill/>
          <a:ln w="9525">
            <a:noFill/>
            <a:miter lim="800000"/>
            <a:headEnd/>
            <a:tailEnd/>
          </a:ln>
        </p:spPr>
      </p:pic>
      <p:sp>
        <p:nvSpPr>
          <p:cNvPr id="12" name="TextBox 11"/>
          <p:cNvSpPr txBox="1"/>
          <p:nvPr/>
        </p:nvSpPr>
        <p:spPr>
          <a:xfrm>
            <a:off x="5225142" y="2612571"/>
            <a:ext cx="3325091" cy="1754326"/>
          </a:xfrm>
          <a:prstGeom prst="rect">
            <a:avLst/>
          </a:prstGeom>
          <a:solidFill>
            <a:srgbClr val="FFFF00"/>
          </a:solidFill>
          <a:ln>
            <a:solidFill>
              <a:schemeClr val="tx1"/>
            </a:solidFill>
          </a:ln>
        </p:spPr>
        <p:txBody>
          <a:bodyPr wrap="square" rtlCol="0">
            <a:spAutoFit/>
          </a:bodyPr>
          <a:lstStyle/>
          <a:p>
            <a:pPr>
              <a:buFontTx/>
              <a:buChar char="-"/>
            </a:pPr>
            <a:r>
              <a:rPr lang="en-US" b="1" dirty="0" smtClean="0">
                <a:latin typeface="Arial" pitchFamily="34" charset="0"/>
                <a:cs typeface="Arial" pitchFamily="34" charset="0"/>
              </a:rPr>
              <a:t>If all else fails, there will be an RBS rule.</a:t>
            </a:r>
          </a:p>
          <a:p>
            <a:pPr>
              <a:buFontTx/>
              <a:buChar char="-"/>
            </a:pPr>
            <a:r>
              <a:rPr lang="en-US" b="1" dirty="0" smtClean="0">
                <a:latin typeface="Arial" pitchFamily="34" charset="0"/>
                <a:cs typeface="Arial" pitchFamily="34" charset="0"/>
              </a:rPr>
              <a:t>Like lab, RBS rules drive certain functions to happen based upon logical if, then statements </a:t>
            </a:r>
            <a:endParaRPr lang="en-US" b="1" dirty="0">
              <a:latin typeface="Arial" pitchFamily="34" charset="0"/>
              <a:cs typeface="Arial" pitchFamily="34" charset="0"/>
            </a:endParaRPr>
          </a:p>
        </p:txBody>
      </p:sp>
    </p:spTree>
    <p:extLst>
      <p:ext uri="{BB962C8B-B14F-4D97-AF65-F5344CB8AC3E}">
        <p14:creationId xmlns:p14="http://schemas.microsoft.com/office/powerpoint/2010/main" val="2205791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3145" y="142504"/>
            <a:ext cx="7388687" cy="1024083"/>
          </a:xfrm>
        </p:spPr>
        <p:txBody>
          <a:bodyPr/>
          <a:lstStyle/>
          <a:p>
            <a:pPr algn="ctr">
              <a:lnSpc>
                <a:spcPct val="100000"/>
              </a:lnSpc>
            </a:pPr>
            <a:r>
              <a:rPr lang="en-US" b="1" dirty="0" smtClean="0">
                <a:latin typeface="Arial" pitchFamily="34" charset="0"/>
                <a:cs typeface="Arial" pitchFamily="34" charset="0"/>
              </a:rPr>
              <a:t>Billing Transaction Table</a:t>
            </a:r>
            <a:endParaRPr lang="en-US" b="1" dirty="0">
              <a:latin typeface="Arial" pitchFamily="34" charset="0"/>
              <a:cs typeface="Arial" pitchFamily="34" charset="0"/>
            </a:endParaRPr>
          </a:p>
        </p:txBody>
      </p:sp>
      <p:sp>
        <p:nvSpPr>
          <p:cNvPr id="12" name="Content Placeholder 11"/>
          <p:cNvSpPr>
            <a:spLocks noGrp="1"/>
          </p:cNvSpPr>
          <p:nvPr>
            <p:ph idx="1"/>
          </p:nvPr>
        </p:nvSpPr>
        <p:spPr>
          <a:xfrm>
            <a:off x="1104405" y="1199406"/>
            <a:ext cx="7891690" cy="4953805"/>
          </a:xfrm>
        </p:spPr>
        <p:txBody>
          <a:bodyPr/>
          <a:lstStyle/>
          <a:p>
            <a:r>
              <a:rPr lang="en-US" dirty="0" smtClean="0">
                <a:latin typeface="Arial" pitchFamily="34" charset="0"/>
                <a:cs typeface="Arial" pitchFamily="34" charset="0"/>
              </a:rPr>
              <a:t>More Billing Parameters </a:t>
            </a:r>
          </a:p>
          <a:p>
            <a:endParaRPr lang="en-US" sz="1200" dirty="0" smtClean="0">
              <a:latin typeface="Arial" pitchFamily="34" charset="0"/>
              <a:cs typeface="Arial" pitchFamily="34" charset="0"/>
            </a:endParaRPr>
          </a:p>
          <a:p>
            <a:r>
              <a:rPr lang="en-US" dirty="0" smtClean="0">
                <a:latin typeface="Arial" pitchFamily="34" charset="0"/>
                <a:cs typeface="Arial" pitchFamily="34" charset="0"/>
              </a:rPr>
              <a:t>Additional ways to bill </a:t>
            </a:r>
          </a:p>
          <a:p>
            <a:endParaRPr lang="en-US" sz="1200" dirty="0" smtClean="0">
              <a:latin typeface="Arial" pitchFamily="34" charset="0"/>
              <a:cs typeface="Arial" pitchFamily="34" charset="0"/>
            </a:endParaRPr>
          </a:p>
          <a:p>
            <a:r>
              <a:rPr lang="en-US" dirty="0" smtClean="0">
                <a:latin typeface="Arial" pitchFamily="34" charset="0"/>
                <a:cs typeface="Arial" pitchFamily="34" charset="0"/>
              </a:rPr>
              <a:t>Easy to keep items in order</a:t>
            </a:r>
            <a:endParaRPr lang="en-US" dirty="0">
              <a:latin typeface="Arial" pitchFamily="34" charset="0"/>
              <a:cs typeface="Arial" pitchFamily="34" charset="0"/>
            </a:endParaRPr>
          </a:p>
        </p:txBody>
      </p:sp>
      <p:sp>
        <p:nvSpPr>
          <p:cNvPr id="10" name="Slide Number Placeholder 3"/>
          <p:cNvSpPr>
            <a:spLocks noGrp="1"/>
          </p:cNvSpPr>
          <p:nvPr>
            <p:ph type="sldNum" sz="quarter" idx="12"/>
          </p:nvPr>
        </p:nvSpPr>
        <p:spPr/>
        <p:txBody>
          <a:bodyPr/>
          <a:lstStyle/>
          <a:p>
            <a:fld id="{11EA3E51-E008-4076-9609-96A54A85C71D}" type="slidenum">
              <a:rPr lang="en-US" smtClean="0"/>
              <a:pPr/>
              <a:t>21</a:t>
            </a:fld>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202034" y="0"/>
            <a:ext cx="941966" cy="1070657"/>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1100"/>
          <a:stretch/>
        </p:blipFill>
        <p:spPr>
          <a:xfrm>
            <a:off x="6891409" y="6380608"/>
            <a:ext cx="1828800" cy="410280"/>
          </a:xfrm>
          <a:prstGeom prst="rect">
            <a:avLst/>
          </a:prstGeom>
        </p:spPr>
      </p:pic>
      <p:pic>
        <p:nvPicPr>
          <p:cNvPr id="13314" name="Picture 2"/>
          <p:cNvPicPr>
            <a:picLocks noChangeAspect="1" noChangeArrowheads="1"/>
          </p:cNvPicPr>
          <p:nvPr/>
        </p:nvPicPr>
        <p:blipFill>
          <a:blip r:embed="rId4" cstate="print"/>
          <a:srcRect/>
          <a:stretch>
            <a:fillRect/>
          </a:stretch>
        </p:blipFill>
        <p:spPr bwMode="auto">
          <a:xfrm>
            <a:off x="0" y="1"/>
            <a:ext cx="9144000" cy="6858000"/>
          </a:xfrm>
          <a:prstGeom prst="rect">
            <a:avLst/>
          </a:prstGeom>
          <a:noFill/>
          <a:ln w="9525">
            <a:noFill/>
            <a:miter lim="800000"/>
            <a:headEnd/>
            <a:tailEnd/>
          </a:ln>
        </p:spPr>
      </p:pic>
      <p:sp>
        <p:nvSpPr>
          <p:cNvPr id="13" name="Rectangle 12"/>
          <p:cNvSpPr/>
          <p:nvPr/>
        </p:nvSpPr>
        <p:spPr>
          <a:xfrm>
            <a:off x="4203865" y="950026"/>
            <a:ext cx="1092530" cy="219693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10697" y="948047"/>
            <a:ext cx="785750" cy="219693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740728" y="6187046"/>
            <a:ext cx="1923802" cy="6234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7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9536" y="161659"/>
            <a:ext cx="7006515" cy="804862"/>
          </a:xfrm>
        </p:spPr>
        <p:txBody>
          <a:bodyPr/>
          <a:lstStyle/>
          <a:p>
            <a:pPr algn="ctr">
              <a:lnSpc>
                <a:spcPct val="100000"/>
              </a:lnSpc>
            </a:pPr>
            <a:r>
              <a:rPr lang="en-US" b="1" dirty="0" smtClean="0">
                <a:latin typeface="Arial" pitchFamily="34" charset="0"/>
                <a:cs typeface="Arial" pitchFamily="34" charset="0"/>
              </a:rPr>
              <a:t>Integration</a:t>
            </a:r>
            <a:endParaRPr lang="en-US" b="1" dirty="0">
              <a:latin typeface="Arial" pitchFamily="34" charset="0"/>
              <a:cs typeface="Arial" pitchFamily="34" charset="0"/>
            </a:endParaRPr>
          </a:p>
        </p:txBody>
      </p:sp>
      <p:sp>
        <p:nvSpPr>
          <p:cNvPr id="7" name="Slide Number Placeholder 3"/>
          <p:cNvSpPr>
            <a:spLocks noGrp="1"/>
          </p:cNvSpPr>
          <p:nvPr>
            <p:ph idx="1"/>
          </p:nvPr>
        </p:nvSpPr>
        <p:spPr>
          <a:xfrm>
            <a:off x="1247887" y="1045030"/>
            <a:ext cx="7783834" cy="5213266"/>
          </a:xfrm>
        </p:spPr>
        <p:txBody>
          <a:bodyPr>
            <a:normAutofit/>
          </a:bodyPr>
          <a:lstStyle/>
          <a:p>
            <a:pPr>
              <a:lnSpc>
                <a:spcPct val="100000"/>
              </a:lnSpc>
              <a:spcBef>
                <a:spcPts val="0"/>
              </a:spcBef>
            </a:pPr>
            <a:r>
              <a:rPr lang="en-US" dirty="0" smtClean="0">
                <a:latin typeface="Arial" pitchFamily="34" charset="0"/>
                <a:cs typeface="Arial" pitchFamily="34" charset="0"/>
              </a:rPr>
              <a:t> </a:t>
            </a:r>
            <a:r>
              <a:rPr lang="en-US" dirty="0" err="1" smtClean="0">
                <a:latin typeface="Arial" pitchFamily="34" charset="0"/>
                <a:cs typeface="Arial" pitchFamily="34" charset="0"/>
              </a:rPr>
              <a:t>SoftPathDx</a:t>
            </a:r>
            <a:r>
              <a:rPr lang="en-US" dirty="0" smtClean="0">
                <a:latin typeface="Arial" pitchFamily="34" charset="0"/>
                <a:cs typeface="Arial" pitchFamily="34" charset="0"/>
              </a:rPr>
              <a:t> is Compatible with Lab 4.0.7, 4.0.8</a:t>
            </a:r>
            <a:r>
              <a:rPr lang="en-US" dirty="0" smtClean="0"/>
              <a:t> </a:t>
            </a:r>
            <a:r>
              <a:rPr lang="en-US" dirty="0" smtClean="0">
                <a:latin typeface="Arial" pitchFamily="34" charset="0"/>
                <a:cs typeface="Arial" pitchFamily="34" charset="0"/>
              </a:rPr>
              <a:t>and Lab 4.5 (sharing of specimens, tube types, departments, exists in Lab 4.5)</a:t>
            </a:r>
          </a:p>
          <a:p>
            <a:pPr>
              <a:lnSpc>
                <a:spcPct val="100000"/>
              </a:lnSpc>
              <a:spcBef>
                <a:spcPts val="0"/>
              </a:spcBef>
            </a:pPr>
            <a:endParaRPr lang="en-US" dirty="0" smtClean="0">
              <a:latin typeface="Arial" pitchFamily="34" charset="0"/>
              <a:cs typeface="Arial" pitchFamily="34" charset="0"/>
            </a:endParaRPr>
          </a:p>
          <a:p>
            <a:pPr>
              <a:lnSpc>
                <a:spcPct val="100000"/>
              </a:lnSpc>
              <a:spcBef>
                <a:spcPts val="0"/>
              </a:spcBef>
            </a:pPr>
            <a:r>
              <a:rPr lang="en-US" dirty="0" err="1" smtClean="0">
                <a:latin typeface="Arial" pitchFamily="34" charset="0"/>
                <a:cs typeface="Arial" pitchFamily="34" charset="0"/>
              </a:rPr>
              <a:t>SoftPathDx</a:t>
            </a:r>
            <a:r>
              <a:rPr lang="en-US" dirty="0" smtClean="0">
                <a:latin typeface="Arial" pitchFamily="34" charset="0"/>
                <a:cs typeface="Arial" pitchFamily="34" charset="0"/>
              </a:rPr>
              <a:t> is Fully compatible to share tests, specimens etc and reflex tests with other genetics applications (Molecular, Flow, </a:t>
            </a:r>
            <a:r>
              <a:rPr lang="en-US" dirty="0" err="1" smtClean="0">
                <a:latin typeface="Arial" pitchFamily="34" charset="0"/>
                <a:cs typeface="Arial" pitchFamily="34" charset="0"/>
              </a:rPr>
              <a:t>Cytogenetics</a:t>
            </a:r>
            <a:r>
              <a:rPr lang="en-US" dirty="0" smtClean="0">
                <a:latin typeface="Arial" pitchFamily="34" charset="0"/>
                <a:cs typeface="Arial" pitchFamily="34" charset="0"/>
              </a:rPr>
              <a:t> etc.)  </a:t>
            </a:r>
          </a:p>
          <a:p>
            <a:pPr>
              <a:lnSpc>
                <a:spcPct val="100000"/>
              </a:lnSpc>
              <a:spcBef>
                <a:spcPts val="0"/>
              </a:spcBef>
            </a:pPr>
            <a:endParaRPr lang="en-US" dirty="0" smtClean="0">
              <a:latin typeface="Arial" pitchFamily="34" charset="0"/>
              <a:cs typeface="Arial" pitchFamily="34" charset="0"/>
            </a:endParaRPr>
          </a:p>
          <a:p>
            <a:pPr>
              <a:lnSpc>
                <a:spcPct val="100000"/>
              </a:lnSpc>
              <a:spcBef>
                <a:spcPts val="0"/>
              </a:spcBef>
            </a:pPr>
            <a:endParaRPr lang="en-US" dirty="0" smtClean="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202034" y="0"/>
            <a:ext cx="941966" cy="1070657"/>
          </a:xfrm>
          <a:prstGeom prst="rect">
            <a:avLst/>
          </a:prstGeom>
        </p:spPr>
      </p:pic>
      <p:sp>
        <p:nvSpPr>
          <p:cNvPr id="10" name="Slide Number Placeholder 3"/>
          <p:cNvSpPr>
            <a:spLocks noGrp="1"/>
          </p:cNvSpPr>
          <p:nvPr>
            <p:ph type="sldNum" sz="quarter" idx="12"/>
          </p:nvPr>
        </p:nvSpPr>
        <p:spPr>
          <a:xfrm>
            <a:off x="8720504" y="6560191"/>
            <a:ext cx="423496" cy="297809"/>
          </a:xfrm>
        </p:spPr>
        <p:txBody>
          <a:bodyPr/>
          <a:lstStyle/>
          <a:p>
            <a:fld id="{11EA3E51-E008-4076-9609-96A54A85C71D}" type="slidenum">
              <a:rPr lang="en-US" smtClean="0"/>
              <a:pPr/>
              <a:t>22</a:t>
            </a:fld>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1100"/>
          <a:stretch/>
        </p:blipFill>
        <p:spPr>
          <a:xfrm>
            <a:off x="6891409" y="6380608"/>
            <a:ext cx="1828800" cy="410280"/>
          </a:xfrm>
          <a:prstGeom prst="rect">
            <a:avLst/>
          </a:prstGeom>
        </p:spPr>
      </p:pic>
    </p:spTree>
    <p:extLst>
      <p:ext uri="{BB962C8B-B14F-4D97-AF65-F5344CB8AC3E}">
        <p14:creationId xmlns:p14="http://schemas.microsoft.com/office/powerpoint/2010/main" val="2205791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8808440" y="6492875"/>
            <a:ext cx="335560" cy="365125"/>
          </a:xfrm>
        </p:spPr>
        <p:txBody>
          <a:bodyPr/>
          <a:lstStyle/>
          <a:p>
            <a:fld id="{11EA3E51-E008-4076-9609-96A54A85C71D}" type="slidenum">
              <a:rPr lang="en-US" smtClean="0"/>
              <a:pPr/>
              <a:t>23</a:t>
            </a:fld>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202034" y="0"/>
            <a:ext cx="941966" cy="1070657"/>
          </a:xfrm>
          <a:prstGeom prst="rect">
            <a:avLst/>
          </a:prstGeom>
        </p:spPr>
      </p:pic>
      <p:sp>
        <p:nvSpPr>
          <p:cNvPr id="11" name="TextBox 10"/>
          <p:cNvSpPr txBox="1"/>
          <p:nvPr/>
        </p:nvSpPr>
        <p:spPr>
          <a:xfrm>
            <a:off x="704675" y="167780"/>
            <a:ext cx="7290033"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latin typeface="Arial" pitchFamily="34" charset="0"/>
                <a:cs typeface="Arial" pitchFamily="34" charset="0"/>
              </a:rPr>
              <a:t>Questions ????</a:t>
            </a:r>
            <a:endParaRPr lang="en-US" sz="4000" b="1" dirty="0">
              <a:effectLst>
                <a:outerShdw blurRad="38100" dist="38100" dir="2700000" algn="tl">
                  <a:srgbClr val="000000">
                    <a:alpha val="43137"/>
                  </a:srgbClr>
                </a:outerShdw>
              </a:effectLst>
              <a:latin typeface="Arial" pitchFamily="34" charset="0"/>
              <a:cs typeface="Arial" pitchFamily="34" charset="0"/>
            </a:endParaRPr>
          </a:p>
        </p:txBody>
      </p:sp>
      <p:pic>
        <p:nvPicPr>
          <p:cNvPr id="7" name="Picture 7" descr="http://www.tessella.com/Services/Skill/red_die_with_question_marks.jpg"/>
          <p:cNvPicPr>
            <a:picLocks noChangeAspect="1" noChangeArrowheads="1"/>
          </p:cNvPicPr>
          <p:nvPr/>
        </p:nvPicPr>
        <p:blipFill>
          <a:blip r:embed="rId3" cstate="print"/>
          <a:srcRect/>
          <a:stretch>
            <a:fillRect/>
          </a:stretch>
        </p:blipFill>
        <p:spPr bwMode="auto">
          <a:xfrm>
            <a:off x="2154238" y="1806575"/>
            <a:ext cx="4835525" cy="3246438"/>
          </a:xfrm>
          <a:prstGeom prst="rect">
            <a:avLst/>
          </a:prstGeom>
          <a:noFill/>
        </p:spPr>
      </p:pic>
    </p:spTree>
    <p:extLst>
      <p:ext uri="{BB962C8B-B14F-4D97-AF65-F5344CB8AC3E}">
        <p14:creationId xmlns:p14="http://schemas.microsoft.com/office/powerpoint/2010/main" val="2205791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8808440" y="6492875"/>
            <a:ext cx="335560" cy="365125"/>
          </a:xfrm>
        </p:spPr>
        <p:txBody>
          <a:bodyPr/>
          <a:lstStyle/>
          <a:p>
            <a:fld id="{11EA3E51-E008-4076-9609-96A54A85C71D}" type="slidenum">
              <a:rPr lang="en-US" smtClean="0"/>
              <a:pPr/>
              <a:t>24</a:t>
            </a:fld>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202034" y="0"/>
            <a:ext cx="941966" cy="1070657"/>
          </a:xfrm>
          <a:prstGeom prst="rect">
            <a:avLst/>
          </a:prstGeom>
        </p:spPr>
      </p:pic>
      <p:sp>
        <p:nvSpPr>
          <p:cNvPr id="11" name="TextBox 10"/>
          <p:cNvSpPr txBox="1"/>
          <p:nvPr/>
        </p:nvSpPr>
        <p:spPr>
          <a:xfrm>
            <a:off x="704675" y="167780"/>
            <a:ext cx="7290033"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latin typeface="Arial" pitchFamily="34" charset="0"/>
                <a:cs typeface="Arial" pitchFamily="34" charset="0"/>
              </a:rPr>
              <a:t>Contact Information</a:t>
            </a:r>
            <a:endParaRPr lang="en-US" sz="4000" b="1" dirty="0">
              <a:effectLst>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855677" y="1392573"/>
            <a:ext cx="7952763" cy="4081117"/>
          </a:xfrm>
          <a:prstGeom prst="rect">
            <a:avLst/>
          </a:prstGeom>
        </p:spPr>
        <p:txBody>
          <a:bodyPr wrap="square">
            <a:spAutoFit/>
          </a:bodyPr>
          <a:lstStyle/>
          <a:p>
            <a:pPr>
              <a:lnSpc>
                <a:spcPct val="90000"/>
              </a:lnSpc>
              <a:buFontTx/>
              <a:buNone/>
            </a:pPr>
            <a:endParaRPr lang="en-US" dirty="0" smtClean="0"/>
          </a:p>
          <a:p>
            <a:pPr>
              <a:lnSpc>
                <a:spcPct val="90000"/>
              </a:lnSpc>
              <a:buFontTx/>
              <a:buNone/>
            </a:pPr>
            <a:r>
              <a:rPr lang="en-US" dirty="0" smtClean="0"/>
              <a:t>If you have any future questions or concerns, I can be reached at: </a:t>
            </a:r>
          </a:p>
          <a:p>
            <a:pPr>
              <a:lnSpc>
                <a:spcPct val="90000"/>
              </a:lnSpc>
              <a:buFontTx/>
              <a:buNone/>
            </a:pPr>
            <a:endParaRPr lang="en-US" dirty="0" smtClean="0"/>
          </a:p>
          <a:p>
            <a:pPr>
              <a:lnSpc>
                <a:spcPct val="90000"/>
              </a:lnSpc>
              <a:buFontTx/>
              <a:buNone/>
            </a:pPr>
            <a:r>
              <a:rPr lang="en-US" dirty="0" smtClean="0"/>
              <a:t>Christine Comella</a:t>
            </a:r>
          </a:p>
          <a:p>
            <a:pPr>
              <a:lnSpc>
                <a:spcPct val="90000"/>
              </a:lnSpc>
              <a:buFontTx/>
              <a:buNone/>
            </a:pPr>
            <a:r>
              <a:rPr lang="en-US" dirty="0" smtClean="0">
                <a:hlinkClick r:id="rId3"/>
              </a:rPr>
              <a:t>ccomella@softcomputer.com</a:t>
            </a:r>
            <a:endParaRPr lang="en-US" dirty="0" smtClean="0"/>
          </a:p>
          <a:p>
            <a:pPr>
              <a:lnSpc>
                <a:spcPct val="90000"/>
              </a:lnSpc>
              <a:buFontTx/>
              <a:buNone/>
            </a:pPr>
            <a:r>
              <a:rPr lang="en-US" dirty="0" smtClean="0"/>
              <a:t>x 4648</a:t>
            </a:r>
          </a:p>
          <a:p>
            <a:pPr>
              <a:lnSpc>
                <a:spcPct val="90000"/>
              </a:lnSpc>
              <a:buFontTx/>
              <a:buNone/>
            </a:pPr>
            <a:endParaRPr lang="en-US" dirty="0" smtClean="0"/>
          </a:p>
          <a:p>
            <a:pPr>
              <a:lnSpc>
                <a:spcPct val="90000"/>
              </a:lnSpc>
              <a:buFontTx/>
              <a:buNone/>
            </a:pPr>
            <a:endParaRPr lang="en-US" dirty="0" smtClean="0"/>
          </a:p>
          <a:p>
            <a:pPr>
              <a:lnSpc>
                <a:spcPct val="90000"/>
              </a:lnSpc>
              <a:buFontTx/>
              <a:buNone/>
            </a:pPr>
            <a:r>
              <a:rPr lang="en-US" dirty="0" smtClean="0"/>
              <a:t>If you are interested in Starting a </a:t>
            </a:r>
            <a:r>
              <a:rPr lang="en-US" dirty="0" err="1" smtClean="0"/>
              <a:t>SoftPathDx</a:t>
            </a:r>
            <a:r>
              <a:rPr lang="en-US" dirty="0" smtClean="0"/>
              <a:t> Upgrade please contact:</a:t>
            </a:r>
          </a:p>
          <a:p>
            <a:pPr>
              <a:lnSpc>
                <a:spcPct val="90000"/>
              </a:lnSpc>
              <a:buFontTx/>
              <a:buNone/>
            </a:pPr>
            <a:r>
              <a:rPr lang="en-US" dirty="0" smtClean="0"/>
              <a:t>Ms. </a:t>
            </a:r>
            <a:r>
              <a:rPr lang="en-US" dirty="0" smtClean="0"/>
              <a:t>Ellie </a:t>
            </a:r>
            <a:r>
              <a:rPr lang="en-US" dirty="0" err="1" smtClean="0"/>
              <a:t>Vahmin</a:t>
            </a:r>
            <a:endParaRPr lang="en-US" dirty="0" smtClean="0"/>
          </a:p>
          <a:p>
            <a:pPr>
              <a:lnSpc>
                <a:spcPct val="90000"/>
              </a:lnSpc>
              <a:buFontTx/>
              <a:buNone/>
            </a:pPr>
            <a:r>
              <a:rPr lang="en-US" dirty="0" smtClean="0">
                <a:hlinkClick r:id="rId4"/>
              </a:rPr>
              <a:t>ellie@softmputer.com</a:t>
            </a:r>
            <a:endParaRPr lang="en-US" dirty="0" smtClean="0"/>
          </a:p>
          <a:p>
            <a:pPr>
              <a:lnSpc>
                <a:spcPct val="90000"/>
              </a:lnSpc>
              <a:buFontTx/>
              <a:buNone/>
            </a:pPr>
            <a:r>
              <a:rPr lang="en-US" dirty="0" smtClean="0"/>
              <a:t>x4052</a:t>
            </a:r>
          </a:p>
          <a:p>
            <a:pPr>
              <a:lnSpc>
                <a:spcPct val="90000"/>
              </a:lnSpc>
              <a:buFontTx/>
              <a:buNone/>
            </a:pPr>
            <a:endParaRPr lang="en-US" dirty="0" smtClean="0"/>
          </a:p>
          <a:p>
            <a:pPr>
              <a:lnSpc>
                <a:spcPct val="90000"/>
              </a:lnSpc>
              <a:buFontTx/>
              <a:buNone/>
            </a:pPr>
            <a:endParaRPr lang="en-US" dirty="0" smtClean="0"/>
          </a:p>
          <a:p>
            <a:pPr>
              <a:lnSpc>
                <a:spcPct val="90000"/>
              </a:lnSpc>
              <a:buFontTx/>
              <a:buNone/>
            </a:pPr>
            <a:endParaRPr lang="en-US" dirty="0" smtClean="0"/>
          </a:p>
          <a:p>
            <a:pPr>
              <a:lnSpc>
                <a:spcPct val="90000"/>
              </a:lnSpc>
              <a:buFontTx/>
              <a:buNone/>
            </a:pPr>
            <a:endParaRPr lang="en-US" dirty="0"/>
          </a:p>
        </p:txBody>
      </p:sp>
    </p:spTree>
    <p:extLst>
      <p:ext uri="{BB962C8B-B14F-4D97-AF65-F5344CB8AC3E}">
        <p14:creationId xmlns:p14="http://schemas.microsoft.com/office/powerpoint/2010/main" val="2205791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8808440" y="6492875"/>
            <a:ext cx="335560" cy="365125"/>
          </a:xfrm>
        </p:spPr>
        <p:txBody>
          <a:bodyPr/>
          <a:lstStyle/>
          <a:p>
            <a:fld id="{11EA3E51-E008-4076-9609-96A54A85C71D}" type="slidenum">
              <a:rPr lang="en-US" smtClean="0"/>
              <a:pPr/>
              <a:t>25</a:t>
            </a:fld>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202034" y="0"/>
            <a:ext cx="941966" cy="1070657"/>
          </a:xfrm>
          <a:prstGeom prst="rect">
            <a:avLst/>
          </a:prstGeom>
        </p:spPr>
      </p:pic>
      <p:pic>
        <p:nvPicPr>
          <p:cNvPr id="10" name="Picture 7" descr="http://www.floridasbeach.com/images/cms/1193144222.9_lowres_lg.jpg"/>
          <p:cNvPicPr>
            <a:picLocks noChangeAspect="1" noChangeArrowheads="1"/>
          </p:cNvPicPr>
          <p:nvPr/>
        </p:nvPicPr>
        <p:blipFill>
          <a:blip r:embed="rId3" cstate="print"/>
          <a:srcRect/>
          <a:stretch>
            <a:fillRect/>
          </a:stretch>
        </p:blipFill>
        <p:spPr bwMode="auto">
          <a:xfrm>
            <a:off x="696286" y="1024447"/>
            <a:ext cx="7315200" cy="5018088"/>
          </a:xfrm>
          <a:prstGeom prst="rect">
            <a:avLst/>
          </a:prstGeom>
          <a:noFill/>
        </p:spPr>
      </p:pic>
      <p:sp>
        <p:nvSpPr>
          <p:cNvPr id="11" name="TextBox 10"/>
          <p:cNvSpPr txBox="1"/>
          <p:nvPr/>
        </p:nvSpPr>
        <p:spPr>
          <a:xfrm>
            <a:off x="704675" y="167780"/>
            <a:ext cx="7290033"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latin typeface="Arial" pitchFamily="34" charset="0"/>
                <a:cs typeface="Arial" pitchFamily="34" charset="0"/>
              </a:rPr>
              <a:t>Have a Nice Day !! </a:t>
            </a:r>
            <a:endParaRPr lang="en-US" sz="40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205791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050" y="300364"/>
            <a:ext cx="7467599" cy="855662"/>
          </a:xfrm>
        </p:spPr>
        <p:txBody>
          <a:bodyPr>
            <a:noAutofit/>
          </a:bodyPr>
          <a:lstStyle/>
          <a:p>
            <a:pPr algn="ctr"/>
            <a:r>
              <a:rPr lang="en-US" sz="3800" b="1" dirty="0" smtClean="0">
                <a:latin typeface="Arial" pitchFamily="34" charset="0"/>
                <a:cs typeface="Arial" pitchFamily="34" charset="0"/>
              </a:rPr>
              <a:t>What can I do to Prepare now?</a:t>
            </a:r>
            <a:endParaRPr lang="en-US" sz="3800" b="1" dirty="0">
              <a:latin typeface="Arial" pitchFamily="34" charset="0"/>
              <a:cs typeface="Arial" pitchFamily="34" charset="0"/>
            </a:endParaRPr>
          </a:p>
        </p:txBody>
      </p:sp>
      <p:sp>
        <p:nvSpPr>
          <p:cNvPr id="7" name="Slide Number Placeholder 3"/>
          <p:cNvSpPr>
            <a:spLocks noGrp="1"/>
          </p:cNvSpPr>
          <p:nvPr>
            <p:ph idx="1"/>
          </p:nvPr>
        </p:nvSpPr>
        <p:spPr>
          <a:xfrm>
            <a:off x="1412987" y="1473200"/>
            <a:ext cx="7464313" cy="4851400"/>
          </a:xfrm>
        </p:spPr>
        <p:txBody>
          <a:bodyPr>
            <a:normAutofit/>
          </a:bodyPr>
          <a:lstStyle/>
          <a:p>
            <a:pPr>
              <a:lnSpc>
                <a:spcPct val="100000"/>
              </a:lnSpc>
              <a:spcBef>
                <a:spcPts val="0"/>
              </a:spcBef>
            </a:pPr>
            <a:r>
              <a:rPr lang="en-US" dirty="0" smtClean="0">
                <a:latin typeface="Arial" pitchFamily="34" charset="0"/>
                <a:cs typeface="Arial" pitchFamily="34" charset="0"/>
              </a:rPr>
              <a:t> </a:t>
            </a:r>
            <a:r>
              <a:rPr lang="en-US" b="1" dirty="0" smtClean="0">
                <a:latin typeface="Arial" pitchFamily="34" charset="0"/>
                <a:cs typeface="Arial" pitchFamily="34" charset="0"/>
              </a:rPr>
              <a:t>Workflow assessment</a:t>
            </a:r>
            <a:endParaRPr lang="en-US" dirty="0" smtClean="0">
              <a:latin typeface="Arial" pitchFamily="34" charset="0"/>
              <a:cs typeface="Arial" pitchFamily="34" charset="0"/>
            </a:endParaRPr>
          </a:p>
          <a:p>
            <a:pPr>
              <a:lnSpc>
                <a:spcPct val="100000"/>
              </a:lnSpc>
              <a:spcBef>
                <a:spcPts val="0"/>
              </a:spcBef>
            </a:pPr>
            <a:endParaRPr lang="en-US" dirty="0" smtClean="0">
              <a:latin typeface="Arial" pitchFamily="34" charset="0"/>
              <a:cs typeface="Arial" pitchFamily="34" charset="0"/>
            </a:endParaRPr>
          </a:p>
          <a:p>
            <a:pPr>
              <a:lnSpc>
                <a:spcPct val="100000"/>
              </a:lnSpc>
              <a:spcBef>
                <a:spcPts val="0"/>
              </a:spcBef>
            </a:pPr>
            <a:r>
              <a:rPr lang="en-US" b="1" dirty="0" smtClean="0">
                <a:latin typeface="Arial" pitchFamily="34" charset="0"/>
                <a:cs typeface="Arial" pitchFamily="34" charset="0"/>
              </a:rPr>
              <a:t> Hardware assessment </a:t>
            </a:r>
            <a:endParaRPr lang="en-US" dirty="0" smtClean="0">
              <a:latin typeface="Arial" pitchFamily="34" charset="0"/>
              <a:cs typeface="Arial" pitchFamily="34" charset="0"/>
            </a:endParaRPr>
          </a:p>
          <a:p>
            <a:pPr>
              <a:lnSpc>
                <a:spcPct val="100000"/>
              </a:lnSpc>
              <a:spcBef>
                <a:spcPts val="0"/>
              </a:spcBef>
            </a:pPr>
            <a:endParaRPr lang="en-US" dirty="0" smtClean="0">
              <a:latin typeface="Arial" pitchFamily="34" charset="0"/>
              <a:cs typeface="Arial" pitchFamily="34" charset="0"/>
            </a:endParaRPr>
          </a:p>
          <a:p>
            <a:pPr>
              <a:lnSpc>
                <a:spcPct val="100000"/>
              </a:lnSpc>
              <a:spcBef>
                <a:spcPts val="0"/>
              </a:spcBef>
            </a:pPr>
            <a:r>
              <a:rPr lang="en-US" b="1" dirty="0" smtClean="0">
                <a:latin typeface="Arial" pitchFamily="34" charset="0"/>
                <a:cs typeface="Arial" pitchFamily="34" charset="0"/>
              </a:rPr>
              <a:t> Data conversion </a:t>
            </a:r>
            <a:endParaRPr lang="en-US" dirty="0" smtClean="0">
              <a:latin typeface="Arial" pitchFamily="34" charset="0"/>
              <a:cs typeface="Arial" pitchFamily="34" charset="0"/>
            </a:endParaRPr>
          </a:p>
          <a:p>
            <a:pPr>
              <a:lnSpc>
                <a:spcPct val="100000"/>
              </a:lnSpc>
              <a:spcBef>
                <a:spcPts val="0"/>
              </a:spcBef>
            </a:pPr>
            <a:endParaRPr lang="en-US" dirty="0" smtClean="0">
              <a:latin typeface="Arial" pitchFamily="34" charset="0"/>
              <a:cs typeface="Arial" pitchFamily="34" charset="0"/>
            </a:endParaRPr>
          </a:p>
          <a:p>
            <a:pPr>
              <a:lnSpc>
                <a:spcPct val="100000"/>
              </a:lnSpc>
              <a:spcBef>
                <a:spcPts val="0"/>
              </a:spcBef>
            </a:pPr>
            <a:r>
              <a:rPr lang="en-US" b="1" dirty="0" smtClean="0">
                <a:latin typeface="Arial" pitchFamily="34" charset="0"/>
                <a:cs typeface="Arial" pitchFamily="34" charset="0"/>
              </a:rPr>
              <a:t> Familiarization with </a:t>
            </a:r>
            <a:r>
              <a:rPr lang="en-US" b="1" dirty="0" err="1" smtClean="0">
                <a:latin typeface="Arial" pitchFamily="34" charset="0"/>
                <a:cs typeface="Arial" pitchFamily="34" charset="0"/>
              </a:rPr>
              <a:t>SoftPathDx</a:t>
            </a:r>
            <a:r>
              <a:rPr lang="en-US" b="1" dirty="0" smtClean="0">
                <a:latin typeface="Arial" pitchFamily="34" charset="0"/>
                <a:cs typeface="Arial" pitchFamily="34" charset="0"/>
              </a:rPr>
              <a:t> Terminology</a:t>
            </a:r>
          </a:p>
          <a:p>
            <a:pPr>
              <a:lnSpc>
                <a:spcPct val="100000"/>
              </a:lnSpc>
              <a:spcBef>
                <a:spcPts val="0"/>
              </a:spcBef>
            </a:pPr>
            <a:endParaRPr lang="en-US" dirty="0" smtClean="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252834" y="0"/>
            <a:ext cx="941966" cy="1070657"/>
          </a:xfrm>
          <a:prstGeom prst="rect">
            <a:avLst/>
          </a:prstGeom>
        </p:spPr>
      </p:pic>
      <p:sp>
        <p:nvSpPr>
          <p:cNvPr id="10" name="Slide Number Placeholder 3"/>
          <p:cNvSpPr>
            <a:spLocks noGrp="1"/>
          </p:cNvSpPr>
          <p:nvPr>
            <p:ph type="sldNum" sz="quarter" idx="12"/>
          </p:nvPr>
        </p:nvSpPr>
        <p:spPr>
          <a:xfrm>
            <a:off x="8720504" y="6560191"/>
            <a:ext cx="423496" cy="297809"/>
          </a:xfrm>
        </p:spPr>
        <p:txBody>
          <a:bodyPr/>
          <a:lstStyle/>
          <a:p>
            <a:fld id="{11EA3E51-E008-4076-9609-96A54A85C71D}" type="slidenum">
              <a:rPr lang="en-US" smtClean="0"/>
              <a:pPr/>
              <a:t>3</a:t>
            </a:fld>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1100"/>
          <a:stretch/>
        </p:blipFill>
        <p:spPr>
          <a:xfrm>
            <a:off x="6891409" y="6380608"/>
            <a:ext cx="1828800" cy="410280"/>
          </a:xfrm>
          <a:prstGeom prst="rect">
            <a:avLst/>
          </a:prstGeom>
        </p:spPr>
      </p:pic>
    </p:spTree>
    <p:extLst>
      <p:ext uri="{BB962C8B-B14F-4D97-AF65-F5344CB8AC3E}">
        <p14:creationId xmlns:p14="http://schemas.microsoft.com/office/powerpoint/2010/main" val="22057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22239"/>
            <a:ext cx="7467599" cy="652461"/>
          </a:xfrm>
        </p:spPr>
        <p:txBody>
          <a:bodyPr>
            <a:noAutofit/>
          </a:bodyPr>
          <a:lstStyle/>
          <a:p>
            <a:pPr algn="ctr"/>
            <a:r>
              <a:rPr lang="en-US" sz="3800" b="1" dirty="0" smtClean="0">
                <a:latin typeface="Arial" pitchFamily="34" charset="0"/>
                <a:cs typeface="Arial" pitchFamily="34" charset="0"/>
              </a:rPr>
              <a:t>Workflow Assessment</a:t>
            </a:r>
            <a:endParaRPr lang="en-US" sz="3800" b="1" dirty="0">
              <a:latin typeface="Arial" pitchFamily="34" charset="0"/>
              <a:cs typeface="Arial" pitchFamily="34" charset="0"/>
            </a:endParaRPr>
          </a:p>
        </p:txBody>
      </p:sp>
      <p:sp>
        <p:nvSpPr>
          <p:cNvPr id="7" name="Slide Number Placeholder 3"/>
          <p:cNvSpPr>
            <a:spLocks noGrp="1"/>
          </p:cNvSpPr>
          <p:nvPr>
            <p:ph idx="1"/>
          </p:nvPr>
        </p:nvSpPr>
        <p:spPr>
          <a:xfrm>
            <a:off x="1247887" y="952500"/>
            <a:ext cx="7783834" cy="1333500"/>
          </a:xfrm>
        </p:spPr>
        <p:txBody>
          <a:bodyPr>
            <a:normAutofit fontScale="92500"/>
          </a:bodyPr>
          <a:lstStyle/>
          <a:p>
            <a:pPr>
              <a:lnSpc>
                <a:spcPct val="100000"/>
              </a:lnSpc>
              <a:spcBef>
                <a:spcPts val="0"/>
              </a:spcBef>
            </a:pPr>
            <a:r>
              <a:rPr lang="en-US" dirty="0" smtClean="0">
                <a:latin typeface="Arial" pitchFamily="34" charset="0"/>
                <a:cs typeface="Arial" pitchFamily="34" charset="0"/>
              </a:rPr>
              <a:t> Before the start of the project is an ideal time to go over current workflow processes. </a:t>
            </a:r>
            <a:r>
              <a:rPr lang="en-US" dirty="0">
                <a:latin typeface="Arial" pitchFamily="34" charset="0"/>
                <a:cs typeface="Arial" pitchFamily="34" charset="0"/>
              </a:rPr>
              <a:t> </a:t>
            </a:r>
            <a:r>
              <a:rPr lang="en-US" dirty="0" smtClean="0">
                <a:latin typeface="Arial" pitchFamily="34" charset="0"/>
                <a:cs typeface="Arial" pitchFamily="34" charset="0"/>
              </a:rPr>
              <a:t>This is also an ideal time to make changes for the future.</a:t>
            </a:r>
          </a:p>
          <a:p>
            <a:pPr>
              <a:lnSpc>
                <a:spcPct val="100000"/>
              </a:lnSpc>
              <a:spcBef>
                <a:spcPts val="0"/>
              </a:spcBef>
            </a:pPr>
            <a:endParaRPr lang="en-US" dirty="0" smtClean="0"/>
          </a:p>
          <a:p>
            <a:pPr>
              <a:lnSpc>
                <a:spcPct val="100000"/>
              </a:lnSpc>
              <a:spcBef>
                <a:spcPts val="0"/>
              </a:spcBef>
              <a:buNone/>
            </a:pPr>
            <a:endParaRPr lang="en-US" dirty="0" smtClean="0"/>
          </a:p>
          <a:p>
            <a:pPr>
              <a:lnSpc>
                <a:spcPct val="100000"/>
              </a:lnSpc>
              <a:spcBef>
                <a:spcPts val="0"/>
              </a:spcBef>
            </a:pPr>
            <a:endParaRPr lang="en-US" dirty="0" smtClean="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189334" y="0"/>
            <a:ext cx="941966" cy="1070657"/>
          </a:xfrm>
          <a:prstGeom prst="rect">
            <a:avLst/>
          </a:prstGeom>
        </p:spPr>
      </p:pic>
      <p:sp>
        <p:nvSpPr>
          <p:cNvPr id="10" name="Slide Number Placeholder 3"/>
          <p:cNvSpPr>
            <a:spLocks noGrp="1"/>
          </p:cNvSpPr>
          <p:nvPr>
            <p:ph type="sldNum" sz="quarter" idx="12"/>
          </p:nvPr>
        </p:nvSpPr>
        <p:spPr>
          <a:xfrm>
            <a:off x="8720504" y="6560191"/>
            <a:ext cx="423496" cy="297809"/>
          </a:xfrm>
        </p:spPr>
        <p:txBody>
          <a:bodyPr/>
          <a:lstStyle/>
          <a:p>
            <a:fld id="{11EA3E51-E008-4076-9609-96A54A85C71D}" type="slidenum">
              <a:rPr lang="en-US" smtClean="0"/>
              <a:pPr/>
              <a:t>4</a:t>
            </a:fld>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1100"/>
          <a:stretch/>
        </p:blipFill>
        <p:spPr>
          <a:xfrm>
            <a:off x="6891409" y="6380608"/>
            <a:ext cx="1828800" cy="410280"/>
          </a:xfrm>
          <a:prstGeom prst="rect">
            <a:avLst/>
          </a:prstGeom>
        </p:spPr>
      </p:pic>
      <p:sp>
        <p:nvSpPr>
          <p:cNvPr id="12" name="TextBox 11"/>
          <p:cNvSpPr txBox="1"/>
          <p:nvPr/>
        </p:nvSpPr>
        <p:spPr>
          <a:xfrm>
            <a:off x="1308100" y="3060700"/>
            <a:ext cx="7340600" cy="369332"/>
          </a:xfrm>
          <a:prstGeom prst="rect">
            <a:avLst/>
          </a:prstGeom>
          <a:noFill/>
        </p:spPr>
        <p:txBody>
          <a:bodyPr wrap="square" rtlCol="0">
            <a:spAutoFit/>
          </a:bodyPr>
          <a:lstStyle/>
          <a:p>
            <a:endParaRPr lang="en-US" dirty="0"/>
          </a:p>
        </p:txBody>
      </p:sp>
      <p:pic>
        <p:nvPicPr>
          <p:cNvPr id="1028" name="Picture 4"/>
          <p:cNvPicPr>
            <a:picLocks noChangeAspect="1" noChangeArrowheads="1"/>
          </p:cNvPicPr>
          <p:nvPr/>
        </p:nvPicPr>
        <p:blipFill>
          <a:blip r:embed="rId4" cstate="print"/>
          <a:srcRect/>
          <a:stretch>
            <a:fillRect/>
          </a:stretch>
        </p:blipFill>
        <p:spPr bwMode="auto">
          <a:xfrm>
            <a:off x="1562100" y="2300289"/>
            <a:ext cx="7010400" cy="4024312"/>
          </a:xfrm>
          <a:prstGeom prst="rect">
            <a:avLst/>
          </a:prstGeom>
          <a:noFill/>
          <a:ln w="9525">
            <a:noFill/>
            <a:miter lim="800000"/>
            <a:headEnd/>
            <a:tailEnd/>
          </a:ln>
        </p:spPr>
      </p:pic>
    </p:spTree>
    <p:extLst>
      <p:ext uri="{BB962C8B-B14F-4D97-AF65-F5344CB8AC3E}">
        <p14:creationId xmlns:p14="http://schemas.microsoft.com/office/powerpoint/2010/main" val="2205791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22239"/>
            <a:ext cx="7467599" cy="652461"/>
          </a:xfrm>
        </p:spPr>
        <p:txBody>
          <a:bodyPr>
            <a:noAutofit/>
          </a:bodyPr>
          <a:lstStyle/>
          <a:p>
            <a:pPr algn="ctr"/>
            <a:r>
              <a:rPr lang="en-US" sz="3800" b="1" dirty="0" smtClean="0">
                <a:latin typeface="Arial" pitchFamily="34" charset="0"/>
                <a:cs typeface="Arial" pitchFamily="34" charset="0"/>
              </a:rPr>
              <a:t>Hardware Assessment</a:t>
            </a:r>
            <a:endParaRPr lang="en-US" sz="3800" b="1" dirty="0">
              <a:latin typeface="Arial" pitchFamily="34" charset="0"/>
              <a:cs typeface="Arial" pitchFamily="34" charset="0"/>
            </a:endParaRPr>
          </a:p>
        </p:txBody>
      </p:sp>
      <p:sp>
        <p:nvSpPr>
          <p:cNvPr id="7" name="Slide Number Placeholder 3"/>
          <p:cNvSpPr>
            <a:spLocks noGrp="1"/>
          </p:cNvSpPr>
          <p:nvPr>
            <p:ph idx="1"/>
          </p:nvPr>
        </p:nvSpPr>
        <p:spPr>
          <a:xfrm>
            <a:off x="1247887" y="812800"/>
            <a:ext cx="4860813" cy="2489200"/>
          </a:xfrm>
        </p:spPr>
        <p:txBody>
          <a:bodyPr>
            <a:normAutofit/>
          </a:bodyPr>
          <a:lstStyle/>
          <a:p>
            <a:pPr>
              <a:lnSpc>
                <a:spcPct val="100000"/>
              </a:lnSpc>
              <a:spcBef>
                <a:spcPts val="0"/>
              </a:spcBef>
              <a:buNone/>
            </a:pPr>
            <a:r>
              <a:rPr lang="en-US" sz="2400" dirty="0" smtClean="0">
                <a:latin typeface="Arial" pitchFamily="34" charset="0"/>
                <a:cs typeface="Arial" pitchFamily="34" charset="0"/>
              </a:rPr>
              <a:t>Do we need more of the following: </a:t>
            </a:r>
          </a:p>
          <a:p>
            <a:pPr>
              <a:lnSpc>
                <a:spcPct val="100000"/>
              </a:lnSpc>
              <a:spcBef>
                <a:spcPts val="0"/>
              </a:spcBef>
              <a:buNone/>
            </a:pPr>
            <a:endParaRPr lang="en-US" sz="1200" dirty="0" smtClean="0">
              <a:latin typeface="Arial" pitchFamily="34" charset="0"/>
              <a:cs typeface="Arial" pitchFamily="34" charset="0"/>
            </a:endParaRPr>
          </a:p>
          <a:p>
            <a:pPr>
              <a:lnSpc>
                <a:spcPct val="100000"/>
              </a:lnSpc>
              <a:spcBef>
                <a:spcPts val="0"/>
              </a:spcBef>
            </a:pPr>
            <a:r>
              <a:rPr lang="en-US" sz="2400" dirty="0" smtClean="0">
                <a:latin typeface="Arial" pitchFamily="34" charset="0"/>
                <a:cs typeface="Arial" pitchFamily="34" charset="0"/>
              </a:rPr>
              <a:t>Label printers at each station</a:t>
            </a:r>
          </a:p>
          <a:p>
            <a:pPr>
              <a:lnSpc>
                <a:spcPct val="100000"/>
              </a:lnSpc>
              <a:spcBef>
                <a:spcPts val="0"/>
              </a:spcBef>
            </a:pPr>
            <a:r>
              <a:rPr lang="en-US" sz="2400" dirty="0" smtClean="0">
                <a:latin typeface="Arial" pitchFamily="34" charset="0"/>
                <a:cs typeface="Arial" pitchFamily="34" charset="0"/>
              </a:rPr>
              <a:t>Cassette printers </a:t>
            </a:r>
          </a:p>
          <a:p>
            <a:pPr>
              <a:lnSpc>
                <a:spcPct val="100000"/>
              </a:lnSpc>
              <a:spcBef>
                <a:spcPts val="0"/>
              </a:spcBef>
            </a:pPr>
            <a:r>
              <a:rPr lang="en-US" sz="2400" dirty="0" smtClean="0">
                <a:latin typeface="Arial" pitchFamily="34" charset="0"/>
                <a:cs typeface="Arial" pitchFamily="34" charset="0"/>
              </a:rPr>
              <a:t>Slide printers</a:t>
            </a:r>
          </a:p>
          <a:p>
            <a:pPr>
              <a:lnSpc>
                <a:spcPct val="100000"/>
              </a:lnSpc>
              <a:spcBef>
                <a:spcPts val="0"/>
              </a:spcBef>
            </a:pPr>
            <a:r>
              <a:rPr lang="en-US" sz="2400" dirty="0" smtClean="0">
                <a:latin typeface="Arial" pitchFamily="34" charset="0"/>
                <a:cs typeface="Arial" pitchFamily="34" charset="0"/>
              </a:rPr>
              <a:t>Barcode Scanners</a:t>
            </a:r>
          </a:p>
          <a:p>
            <a:pPr>
              <a:lnSpc>
                <a:spcPct val="100000"/>
              </a:lnSpc>
              <a:spcBef>
                <a:spcPts val="0"/>
              </a:spcBef>
            </a:pPr>
            <a:r>
              <a:rPr lang="en-US" sz="2400" dirty="0" smtClean="0">
                <a:latin typeface="Arial" pitchFamily="34" charset="0"/>
                <a:cs typeface="Arial" pitchFamily="34" charset="0"/>
              </a:rPr>
              <a:t>Larger Monitors – 24”</a:t>
            </a:r>
          </a:p>
          <a:p>
            <a:pPr>
              <a:lnSpc>
                <a:spcPct val="100000"/>
              </a:lnSpc>
              <a:spcBef>
                <a:spcPts val="0"/>
              </a:spcBef>
            </a:pPr>
            <a:endParaRPr lang="en-US" dirty="0" smtClean="0">
              <a:latin typeface="Arial" pitchFamily="34" charset="0"/>
              <a:cs typeface="Arial" pitchFamily="34" charset="0"/>
            </a:endParaRPr>
          </a:p>
          <a:p>
            <a:pPr>
              <a:lnSpc>
                <a:spcPct val="100000"/>
              </a:lnSpc>
              <a:spcBef>
                <a:spcPts val="0"/>
              </a:spcBef>
            </a:pPr>
            <a:endParaRPr lang="en-US" dirty="0" smtClean="0"/>
          </a:p>
          <a:p>
            <a:pPr>
              <a:lnSpc>
                <a:spcPct val="100000"/>
              </a:lnSpc>
              <a:spcBef>
                <a:spcPts val="0"/>
              </a:spcBef>
            </a:pPr>
            <a:endParaRPr lang="en-US" dirty="0" smtClean="0"/>
          </a:p>
          <a:p>
            <a:pPr>
              <a:lnSpc>
                <a:spcPct val="100000"/>
              </a:lnSpc>
              <a:spcBef>
                <a:spcPts val="0"/>
              </a:spcBef>
              <a:buNone/>
            </a:pPr>
            <a:endParaRPr lang="en-US" dirty="0" smtClean="0"/>
          </a:p>
          <a:p>
            <a:pPr>
              <a:lnSpc>
                <a:spcPct val="100000"/>
              </a:lnSpc>
              <a:spcBef>
                <a:spcPts val="0"/>
              </a:spcBef>
            </a:pPr>
            <a:endParaRPr lang="en-US" dirty="0" smtClean="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176634" y="0"/>
            <a:ext cx="941966" cy="1070657"/>
          </a:xfrm>
          <a:prstGeom prst="rect">
            <a:avLst/>
          </a:prstGeom>
        </p:spPr>
      </p:pic>
      <p:sp>
        <p:nvSpPr>
          <p:cNvPr id="10" name="Slide Number Placeholder 3"/>
          <p:cNvSpPr>
            <a:spLocks noGrp="1"/>
          </p:cNvSpPr>
          <p:nvPr>
            <p:ph type="sldNum" sz="quarter" idx="12"/>
          </p:nvPr>
        </p:nvSpPr>
        <p:spPr>
          <a:xfrm>
            <a:off x="8720504" y="6560191"/>
            <a:ext cx="423496" cy="297809"/>
          </a:xfrm>
        </p:spPr>
        <p:txBody>
          <a:bodyPr/>
          <a:lstStyle/>
          <a:p>
            <a:fld id="{11EA3E51-E008-4076-9609-96A54A85C71D}" type="slidenum">
              <a:rPr lang="en-US" smtClean="0"/>
              <a:pPr/>
              <a:t>5</a:t>
            </a:fld>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1100"/>
          <a:stretch/>
        </p:blipFill>
        <p:spPr>
          <a:xfrm>
            <a:off x="6891409" y="6380608"/>
            <a:ext cx="1828800" cy="410280"/>
          </a:xfrm>
          <a:prstGeom prst="rect">
            <a:avLst/>
          </a:prstGeom>
        </p:spPr>
      </p:pic>
      <p:pic>
        <p:nvPicPr>
          <p:cNvPr id="2051" name="Picture 3"/>
          <p:cNvPicPr>
            <a:picLocks noChangeAspect="1" noChangeArrowheads="1"/>
          </p:cNvPicPr>
          <p:nvPr/>
        </p:nvPicPr>
        <p:blipFill>
          <a:blip r:embed="rId4" cstate="print"/>
          <a:srcRect/>
          <a:stretch>
            <a:fillRect/>
          </a:stretch>
        </p:blipFill>
        <p:spPr bwMode="auto">
          <a:xfrm>
            <a:off x="861441" y="4811713"/>
            <a:ext cx="2072259" cy="2046287"/>
          </a:xfrm>
          <a:prstGeom prst="rect">
            <a:avLst/>
          </a:prstGeom>
          <a:noFill/>
          <a:ln w="9525">
            <a:noFill/>
            <a:miter lim="800000"/>
            <a:headEnd/>
            <a:tailEnd/>
          </a:ln>
        </p:spPr>
      </p:pic>
      <p:sp>
        <p:nvSpPr>
          <p:cNvPr id="13" name="TextBox 12"/>
          <p:cNvSpPr txBox="1"/>
          <p:nvPr/>
        </p:nvSpPr>
        <p:spPr>
          <a:xfrm>
            <a:off x="1498600" y="3911600"/>
            <a:ext cx="1320800" cy="369332"/>
          </a:xfrm>
          <a:prstGeom prst="rect">
            <a:avLst/>
          </a:prstGeom>
          <a:noFill/>
        </p:spPr>
        <p:txBody>
          <a:bodyPr wrap="square" rtlCol="0">
            <a:spAutoFit/>
          </a:bodyPr>
          <a:lstStyle/>
          <a:p>
            <a:endParaRPr lang="en-US" dirty="0"/>
          </a:p>
        </p:txBody>
      </p:sp>
      <p:pic>
        <p:nvPicPr>
          <p:cNvPr id="2052" name="Picture 4"/>
          <p:cNvPicPr>
            <a:picLocks noChangeAspect="1" noChangeArrowheads="1"/>
          </p:cNvPicPr>
          <p:nvPr/>
        </p:nvPicPr>
        <p:blipFill>
          <a:blip r:embed="rId5" cstate="print"/>
          <a:srcRect/>
          <a:stretch>
            <a:fillRect/>
          </a:stretch>
        </p:blipFill>
        <p:spPr bwMode="auto">
          <a:xfrm>
            <a:off x="6948509" y="3663950"/>
            <a:ext cx="2004990" cy="1885950"/>
          </a:xfrm>
          <a:prstGeom prst="rect">
            <a:avLst/>
          </a:prstGeom>
          <a:noFill/>
          <a:ln w="9525">
            <a:noFill/>
            <a:miter lim="800000"/>
            <a:headEnd/>
            <a:tailEnd/>
          </a:ln>
        </p:spPr>
      </p:pic>
      <p:sp>
        <p:nvSpPr>
          <p:cNvPr id="14" name="TextBox 13"/>
          <p:cNvSpPr txBox="1"/>
          <p:nvPr/>
        </p:nvSpPr>
        <p:spPr>
          <a:xfrm>
            <a:off x="1397000" y="3911600"/>
            <a:ext cx="1435100" cy="369332"/>
          </a:xfrm>
          <a:prstGeom prst="rect">
            <a:avLst/>
          </a:prstGeom>
          <a:noFill/>
        </p:spPr>
        <p:txBody>
          <a:bodyPr wrap="square" rtlCol="0">
            <a:spAutoFit/>
          </a:bodyPr>
          <a:lstStyle/>
          <a:p>
            <a:endParaRPr lang="en-US" dirty="0"/>
          </a:p>
        </p:txBody>
      </p:sp>
      <p:pic>
        <p:nvPicPr>
          <p:cNvPr id="2053" name="Picture 5"/>
          <p:cNvPicPr>
            <a:picLocks noChangeAspect="1" noChangeArrowheads="1"/>
          </p:cNvPicPr>
          <p:nvPr/>
        </p:nvPicPr>
        <p:blipFill>
          <a:blip r:embed="rId6" cstate="print"/>
          <a:srcRect/>
          <a:stretch>
            <a:fillRect/>
          </a:stretch>
        </p:blipFill>
        <p:spPr bwMode="auto">
          <a:xfrm>
            <a:off x="4649848" y="4787900"/>
            <a:ext cx="2136715" cy="1879600"/>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2767630" y="3179721"/>
            <a:ext cx="1815483" cy="1887579"/>
          </a:xfrm>
          <a:prstGeom prst="rect">
            <a:avLst/>
          </a:prstGeom>
          <a:noFill/>
          <a:ln w="9525">
            <a:noFill/>
            <a:miter lim="800000"/>
            <a:headEnd/>
            <a:tailEnd/>
          </a:ln>
        </p:spPr>
      </p:pic>
      <p:pic>
        <p:nvPicPr>
          <p:cNvPr id="2055" name="Picture 7"/>
          <p:cNvPicPr>
            <a:picLocks noChangeAspect="1" noChangeArrowheads="1"/>
          </p:cNvPicPr>
          <p:nvPr/>
        </p:nvPicPr>
        <p:blipFill>
          <a:blip r:embed="rId8" cstate="print"/>
          <a:srcRect/>
          <a:stretch>
            <a:fillRect/>
          </a:stretch>
        </p:blipFill>
        <p:spPr bwMode="auto">
          <a:xfrm>
            <a:off x="5046262" y="1836739"/>
            <a:ext cx="3773888" cy="1655762"/>
          </a:xfrm>
          <a:prstGeom prst="rect">
            <a:avLst/>
          </a:prstGeom>
          <a:noFill/>
          <a:ln w="9525">
            <a:noFill/>
            <a:miter lim="800000"/>
            <a:headEnd/>
            <a:tailEnd/>
          </a:ln>
        </p:spPr>
      </p:pic>
    </p:spTree>
    <p:extLst>
      <p:ext uri="{BB962C8B-B14F-4D97-AF65-F5344CB8AC3E}">
        <p14:creationId xmlns:p14="http://schemas.microsoft.com/office/powerpoint/2010/main" val="22057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22239"/>
            <a:ext cx="7467599" cy="652461"/>
          </a:xfrm>
        </p:spPr>
        <p:txBody>
          <a:bodyPr>
            <a:noAutofit/>
          </a:bodyPr>
          <a:lstStyle/>
          <a:p>
            <a:pPr algn="ctr"/>
            <a:r>
              <a:rPr lang="en-US" sz="3800" b="1" dirty="0" smtClean="0">
                <a:latin typeface="Arial" pitchFamily="34" charset="0"/>
                <a:cs typeface="Arial" pitchFamily="34" charset="0"/>
              </a:rPr>
              <a:t>PDF Conversion</a:t>
            </a:r>
            <a:endParaRPr lang="en-US" sz="3800" b="1" dirty="0">
              <a:latin typeface="Arial" pitchFamily="34" charset="0"/>
              <a:cs typeface="Arial"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176634" y="0"/>
            <a:ext cx="941966" cy="1070657"/>
          </a:xfrm>
          <a:prstGeom prst="rect">
            <a:avLst/>
          </a:prstGeom>
        </p:spPr>
      </p:pic>
      <p:sp>
        <p:nvSpPr>
          <p:cNvPr id="10" name="Slide Number Placeholder 3"/>
          <p:cNvSpPr>
            <a:spLocks noGrp="1"/>
          </p:cNvSpPr>
          <p:nvPr>
            <p:ph type="sldNum" sz="quarter" idx="12"/>
          </p:nvPr>
        </p:nvSpPr>
        <p:spPr>
          <a:xfrm>
            <a:off x="8720504" y="6560191"/>
            <a:ext cx="423496" cy="297809"/>
          </a:xfrm>
        </p:spPr>
        <p:txBody>
          <a:bodyPr/>
          <a:lstStyle/>
          <a:p>
            <a:fld id="{11EA3E51-E008-4076-9609-96A54A85C71D}" type="slidenum">
              <a:rPr lang="en-US" smtClean="0"/>
              <a:pPr/>
              <a:t>6</a:t>
            </a:fld>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1100"/>
          <a:stretch/>
        </p:blipFill>
        <p:spPr>
          <a:xfrm>
            <a:off x="6891409" y="6380608"/>
            <a:ext cx="1828800" cy="410280"/>
          </a:xfrm>
          <a:prstGeom prst="rect">
            <a:avLst/>
          </a:prstGeom>
        </p:spPr>
      </p:pic>
      <p:sp>
        <p:nvSpPr>
          <p:cNvPr id="13" name="TextBox 12"/>
          <p:cNvSpPr txBox="1"/>
          <p:nvPr/>
        </p:nvSpPr>
        <p:spPr>
          <a:xfrm>
            <a:off x="1498600" y="3911600"/>
            <a:ext cx="1320800" cy="369332"/>
          </a:xfrm>
          <a:prstGeom prst="rect">
            <a:avLst/>
          </a:prstGeom>
          <a:noFill/>
        </p:spPr>
        <p:txBody>
          <a:bodyPr wrap="square" rtlCol="0">
            <a:spAutoFit/>
          </a:bodyPr>
          <a:lstStyle/>
          <a:p>
            <a:endParaRPr lang="en-US" dirty="0"/>
          </a:p>
        </p:txBody>
      </p:sp>
      <p:sp>
        <p:nvSpPr>
          <p:cNvPr id="14" name="TextBox 13"/>
          <p:cNvSpPr txBox="1"/>
          <p:nvPr/>
        </p:nvSpPr>
        <p:spPr>
          <a:xfrm>
            <a:off x="1397000" y="3911600"/>
            <a:ext cx="1435100" cy="369332"/>
          </a:xfrm>
          <a:prstGeom prst="rect">
            <a:avLst/>
          </a:prstGeom>
          <a:noFill/>
        </p:spPr>
        <p:txBody>
          <a:bodyPr wrap="square" rtlCol="0">
            <a:spAutoFit/>
          </a:bodyPr>
          <a:lstStyle/>
          <a:p>
            <a:endParaRPr lang="en-US" dirty="0"/>
          </a:p>
        </p:txBody>
      </p:sp>
      <p:pic>
        <p:nvPicPr>
          <p:cNvPr id="4098" name="Picture 2"/>
          <p:cNvPicPr>
            <a:picLocks noChangeAspect="1" noChangeArrowheads="1"/>
          </p:cNvPicPr>
          <p:nvPr/>
        </p:nvPicPr>
        <p:blipFill>
          <a:blip r:embed="rId4" cstate="print"/>
          <a:srcRect/>
          <a:stretch>
            <a:fillRect/>
          </a:stretch>
        </p:blipFill>
        <p:spPr bwMode="auto">
          <a:xfrm>
            <a:off x="0" y="724395"/>
            <a:ext cx="9144000" cy="6133605"/>
          </a:xfrm>
          <a:prstGeom prst="rect">
            <a:avLst/>
          </a:prstGeom>
          <a:noFill/>
          <a:ln w="9525">
            <a:noFill/>
            <a:miter lim="800000"/>
            <a:headEnd/>
            <a:tailEnd/>
          </a:ln>
        </p:spPr>
      </p:pic>
      <p:sp>
        <p:nvSpPr>
          <p:cNvPr id="17" name="Rectangle 16"/>
          <p:cNvSpPr/>
          <p:nvPr/>
        </p:nvSpPr>
        <p:spPr>
          <a:xfrm>
            <a:off x="2719450" y="5415148"/>
            <a:ext cx="1638795" cy="24344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5644" y="1199409"/>
            <a:ext cx="878774" cy="28500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41169" y="3887190"/>
            <a:ext cx="1638795" cy="24344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206337" y="1880260"/>
            <a:ext cx="1339932" cy="29292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03168" y="1494312"/>
            <a:ext cx="781792" cy="2869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9"/>
          <p:cNvSpPr txBox="1">
            <a:spLocks noChangeArrowheads="1"/>
          </p:cNvSpPr>
          <p:nvPr/>
        </p:nvSpPr>
        <p:spPr bwMode="auto">
          <a:xfrm>
            <a:off x="3479470" y="808398"/>
            <a:ext cx="5664529" cy="646331"/>
          </a:xfrm>
          <a:prstGeom prst="rect">
            <a:avLst/>
          </a:prstGeom>
          <a:solidFill>
            <a:schemeClr val="accent1">
              <a:lumMod val="40000"/>
              <a:lumOff val="60000"/>
            </a:schemeClr>
          </a:solidFill>
          <a:ln w="9525">
            <a:solidFill>
              <a:srgbClr val="00B0F0"/>
            </a:solidFill>
            <a:miter lim="800000"/>
            <a:headEnd/>
            <a:tailEnd/>
          </a:ln>
          <a:effectLst/>
        </p:spPr>
        <p:txBody>
          <a:bodyPr wrap="square">
            <a:spAutoFit/>
          </a:bodyPr>
          <a:lstStyle/>
          <a:p>
            <a:pPr>
              <a:spcBef>
                <a:spcPct val="50000"/>
              </a:spcBef>
            </a:pPr>
            <a:r>
              <a:rPr lang="en-US" b="1" dirty="0" smtClean="0"/>
              <a:t>All </a:t>
            </a:r>
            <a:r>
              <a:rPr lang="en-US" b="1" dirty="0" err="1" smtClean="0"/>
              <a:t>SoftPath</a:t>
            </a:r>
            <a:r>
              <a:rPr lang="en-US" b="1" dirty="0" smtClean="0"/>
              <a:t> signed out reports need to be converted to PDF to be viewable in </a:t>
            </a:r>
            <a:r>
              <a:rPr lang="en-US" b="1" dirty="0" err="1" smtClean="0"/>
              <a:t>SoftPathDx</a:t>
            </a:r>
            <a:r>
              <a:rPr lang="en-US" b="1" dirty="0" smtClean="0"/>
              <a:t> </a:t>
            </a:r>
            <a:endParaRPr lang="en-US" sz="1800" b="1" dirty="0"/>
          </a:p>
        </p:txBody>
      </p:sp>
      <p:sp>
        <p:nvSpPr>
          <p:cNvPr id="24" name="TextBox 23"/>
          <p:cNvSpPr txBox="1"/>
          <p:nvPr/>
        </p:nvSpPr>
        <p:spPr>
          <a:xfrm>
            <a:off x="6258296" y="2814453"/>
            <a:ext cx="2600697" cy="1200329"/>
          </a:xfrm>
          <a:prstGeom prst="rect">
            <a:avLst/>
          </a:prstGeom>
          <a:solidFill>
            <a:srgbClr val="FFFF00"/>
          </a:solidFill>
        </p:spPr>
        <p:txBody>
          <a:bodyPr wrap="square" rtlCol="0">
            <a:spAutoFit/>
          </a:bodyPr>
          <a:lstStyle/>
          <a:p>
            <a:r>
              <a:rPr lang="en-US" sz="2400" b="1" dirty="0" smtClean="0"/>
              <a:t>1</a:t>
            </a:r>
            <a:r>
              <a:rPr lang="en-US" sz="2400" b="1" baseline="30000" dirty="0" smtClean="0"/>
              <a:t>st</a:t>
            </a:r>
            <a:r>
              <a:rPr lang="en-US" sz="2400" b="1" dirty="0" smtClean="0"/>
              <a:t> – turn on option for future s/o documents</a:t>
            </a:r>
            <a:endParaRPr lang="en-US" sz="2400" b="1" dirty="0"/>
          </a:p>
        </p:txBody>
      </p:sp>
      <p:pic>
        <p:nvPicPr>
          <p:cNvPr id="4099" name="Picture 3"/>
          <p:cNvPicPr>
            <a:picLocks noChangeAspect="1" noChangeArrowheads="1"/>
          </p:cNvPicPr>
          <p:nvPr/>
        </p:nvPicPr>
        <p:blipFill>
          <a:blip r:embed="rId5" cstate="print"/>
          <a:srcRect/>
          <a:stretch>
            <a:fillRect/>
          </a:stretch>
        </p:blipFill>
        <p:spPr bwMode="auto">
          <a:xfrm>
            <a:off x="0" y="724395"/>
            <a:ext cx="9144000" cy="6133605"/>
          </a:xfrm>
          <a:prstGeom prst="rect">
            <a:avLst/>
          </a:prstGeom>
          <a:noFill/>
          <a:ln w="9525">
            <a:noFill/>
            <a:miter lim="800000"/>
            <a:headEnd/>
            <a:tailEnd/>
          </a:ln>
        </p:spPr>
      </p:pic>
      <p:sp>
        <p:nvSpPr>
          <p:cNvPr id="26" name="Rectangle 25"/>
          <p:cNvSpPr/>
          <p:nvPr/>
        </p:nvSpPr>
        <p:spPr>
          <a:xfrm>
            <a:off x="259280" y="3346864"/>
            <a:ext cx="878774" cy="28500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35430" y="3926775"/>
            <a:ext cx="2901535" cy="31271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95648" y="4401788"/>
            <a:ext cx="3538846" cy="182088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332021" y="1674421"/>
            <a:ext cx="3550723" cy="1200329"/>
          </a:xfrm>
          <a:prstGeom prst="rect">
            <a:avLst/>
          </a:prstGeom>
          <a:solidFill>
            <a:srgbClr val="FFFF00"/>
          </a:solidFill>
          <a:ln>
            <a:solidFill>
              <a:schemeClr val="tx1"/>
            </a:solidFill>
          </a:ln>
        </p:spPr>
        <p:txBody>
          <a:bodyPr wrap="square" rtlCol="0">
            <a:spAutoFit/>
          </a:bodyPr>
          <a:lstStyle/>
          <a:p>
            <a:r>
              <a:rPr lang="en-US" sz="2400" b="1" dirty="0" smtClean="0"/>
              <a:t>2</a:t>
            </a:r>
            <a:r>
              <a:rPr lang="en-US" sz="2400" b="1" baseline="30000" dirty="0" smtClean="0"/>
              <a:t>nd</a:t>
            </a:r>
            <a:r>
              <a:rPr lang="en-US" sz="2400" b="1" dirty="0" smtClean="0"/>
              <a:t> – scheduler PDF conversion of previously s/o documents</a:t>
            </a:r>
            <a:endParaRPr lang="en-US" sz="2400" b="1" dirty="0"/>
          </a:p>
        </p:txBody>
      </p:sp>
    </p:spTree>
    <p:extLst>
      <p:ext uri="{BB962C8B-B14F-4D97-AF65-F5344CB8AC3E}">
        <p14:creationId xmlns:p14="http://schemas.microsoft.com/office/powerpoint/2010/main" val="22057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4" grpId="0" animBg="1"/>
      <p:bldP spid="26" grpId="0" animBg="1"/>
      <p:bldP spid="27"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22239"/>
            <a:ext cx="7467599" cy="652461"/>
          </a:xfrm>
        </p:spPr>
        <p:txBody>
          <a:bodyPr>
            <a:noAutofit/>
          </a:bodyPr>
          <a:lstStyle/>
          <a:p>
            <a:pPr algn="ctr"/>
            <a:r>
              <a:rPr lang="en-US" sz="3800" b="1" dirty="0" err="1" smtClean="0">
                <a:latin typeface="Arial" pitchFamily="34" charset="0"/>
                <a:cs typeface="Arial" pitchFamily="34" charset="0"/>
              </a:rPr>
              <a:t>SoftPathDx</a:t>
            </a:r>
            <a:r>
              <a:rPr lang="en-US" sz="3800" b="1" dirty="0" smtClean="0">
                <a:latin typeface="Arial" pitchFamily="34" charset="0"/>
                <a:cs typeface="Arial" pitchFamily="34" charset="0"/>
              </a:rPr>
              <a:t> Terminology</a:t>
            </a:r>
            <a:endParaRPr lang="en-US" sz="3800" b="1" dirty="0">
              <a:latin typeface="Arial" pitchFamily="34" charset="0"/>
              <a:cs typeface="Arial" pitchFamily="34" charset="0"/>
            </a:endParaRPr>
          </a:p>
        </p:txBody>
      </p:sp>
      <p:sp>
        <p:nvSpPr>
          <p:cNvPr id="7" name="Slide Number Placeholder 3"/>
          <p:cNvSpPr>
            <a:spLocks noGrp="1"/>
          </p:cNvSpPr>
          <p:nvPr>
            <p:ph idx="1"/>
          </p:nvPr>
        </p:nvSpPr>
        <p:spPr>
          <a:xfrm>
            <a:off x="1247887" y="990600"/>
            <a:ext cx="7896113" cy="5867400"/>
          </a:xfrm>
        </p:spPr>
        <p:txBody>
          <a:bodyPr>
            <a:normAutofit fontScale="47500" lnSpcReduction="20000"/>
          </a:bodyPr>
          <a:lstStyle/>
          <a:p>
            <a:r>
              <a:rPr lang="en-US" sz="4000" b="1" dirty="0" smtClean="0">
                <a:latin typeface="Arial" pitchFamily="34" charset="0"/>
                <a:cs typeface="Arial" pitchFamily="34" charset="0"/>
              </a:rPr>
              <a:t>Tests/Panels</a:t>
            </a:r>
            <a:r>
              <a:rPr lang="en-US" sz="4000" dirty="0" smtClean="0">
                <a:latin typeface="Arial" pitchFamily="34" charset="0"/>
                <a:cs typeface="Arial" pitchFamily="34" charset="0"/>
              </a:rPr>
              <a:t> = Stains/group of stains or group of the same stain </a:t>
            </a:r>
          </a:p>
          <a:p>
            <a:endParaRPr lang="en-US" sz="1500" dirty="0" smtClean="0">
              <a:latin typeface="Arial" pitchFamily="34" charset="0"/>
              <a:cs typeface="Arial" pitchFamily="34" charset="0"/>
            </a:endParaRPr>
          </a:p>
          <a:p>
            <a:r>
              <a:rPr lang="en-US" sz="4000" b="1" dirty="0" smtClean="0">
                <a:latin typeface="Arial" pitchFamily="34" charset="0"/>
                <a:cs typeface="Arial" pitchFamily="34" charset="0"/>
              </a:rPr>
              <a:t>Specimen Preparation </a:t>
            </a:r>
            <a:r>
              <a:rPr lang="en-US" sz="4000" dirty="0" smtClean="0">
                <a:latin typeface="Arial" pitchFamily="34" charset="0"/>
                <a:cs typeface="Arial" pitchFamily="34" charset="0"/>
              </a:rPr>
              <a:t>= Grossing / Embedding</a:t>
            </a:r>
          </a:p>
          <a:p>
            <a:endParaRPr lang="en-US" sz="1300" dirty="0" smtClean="0">
              <a:latin typeface="Arial" pitchFamily="34" charset="0"/>
              <a:cs typeface="Arial" pitchFamily="34" charset="0"/>
            </a:endParaRPr>
          </a:p>
          <a:p>
            <a:r>
              <a:rPr lang="en-US" sz="4000" b="1" dirty="0" smtClean="0">
                <a:latin typeface="Arial" pitchFamily="34" charset="0"/>
                <a:cs typeface="Arial" pitchFamily="34" charset="0"/>
              </a:rPr>
              <a:t>Panel Setup </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Microtomy</a:t>
            </a:r>
            <a:endParaRPr lang="en-US" sz="4000" dirty="0" smtClean="0">
              <a:latin typeface="Arial" pitchFamily="34" charset="0"/>
              <a:cs typeface="Arial" pitchFamily="34" charset="0"/>
            </a:endParaRPr>
          </a:p>
          <a:p>
            <a:endParaRPr lang="en-US" sz="1300" dirty="0" smtClean="0">
              <a:latin typeface="Arial" pitchFamily="34" charset="0"/>
              <a:cs typeface="Arial" pitchFamily="34" charset="0"/>
            </a:endParaRPr>
          </a:p>
          <a:p>
            <a:r>
              <a:rPr lang="en-US" sz="4000" b="1" dirty="0" smtClean="0">
                <a:latin typeface="Arial" pitchFamily="34" charset="0"/>
                <a:cs typeface="Arial" pitchFamily="34" charset="0"/>
              </a:rPr>
              <a:t>Panel Tracking </a:t>
            </a:r>
            <a:r>
              <a:rPr lang="en-US" sz="4000" dirty="0" smtClean="0">
                <a:latin typeface="Arial" pitchFamily="34" charset="0"/>
                <a:cs typeface="Arial" pitchFamily="34" charset="0"/>
              </a:rPr>
              <a:t>= Slide staining </a:t>
            </a:r>
          </a:p>
          <a:p>
            <a:endParaRPr lang="en-US" sz="1300" dirty="0" smtClean="0">
              <a:latin typeface="Arial" pitchFamily="34" charset="0"/>
              <a:cs typeface="Arial" pitchFamily="34" charset="0"/>
            </a:endParaRPr>
          </a:p>
          <a:p>
            <a:r>
              <a:rPr lang="en-US" sz="4000" b="1" dirty="0" smtClean="0">
                <a:latin typeface="Arial" pitchFamily="34" charset="0"/>
                <a:cs typeface="Arial" pitchFamily="34" charset="0"/>
              </a:rPr>
              <a:t>Interpretation Results Entry / Batch Reporting</a:t>
            </a:r>
            <a:r>
              <a:rPr lang="en-US" sz="4000" dirty="0" smtClean="0">
                <a:latin typeface="Arial" pitchFamily="34" charset="0"/>
                <a:cs typeface="Arial" pitchFamily="34" charset="0"/>
              </a:rPr>
              <a:t> = Results entry</a:t>
            </a:r>
          </a:p>
          <a:p>
            <a:endParaRPr lang="en-US" sz="1300" dirty="0" smtClean="0">
              <a:latin typeface="Arial" pitchFamily="34" charset="0"/>
              <a:cs typeface="Arial" pitchFamily="34" charset="0"/>
            </a:endParaRPr>
          </a:p>
          <a:p>
            <a:r>
              <a:rPr lang="en-US" sz="4000" b="1" dirty="0" smtClean="0">
                <a:latin typeface="Arial" pitchFamily="34" charset="0"/>
                <a:cs typeface="Arial" pitchFamily="34" charset="0"/>
              </a:rPr>
              <a:t>Technology</a:t>
            </a:r>
            <a:r>
              <a:rPr lang="en-US" sz="4000" dirty="0" smtClean="0">
                <a:latin typeface="Arial" pitchFamily="34" charset="0"/>
                <a:cs typeface="Arial" pitchFamily="34" charset="0"/>
              </a:rPr>
              <a:t> – for Pathology terms this is closely related to what case types are ordered in pathology (surgical, autopsy, non </a:t>
            </a:r>
            <a:r>
              <a:rPr lang="en-US" sz="4000" dirty="0" err="1" smtClean="0">
                <a:latin typeface="Arial" pitchFamily="34" charset="0"/>
                <a:cs typeface="Arial" pitchFamily="34" charset="0"/>
              </a:rPr>
              <a:t>gyn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gyn</a:t>
            </a:r>
            <a:r>
              <a:rPr lang="en-US" sz="4000" dirty="0" smtClean="0">
                <a:latin typeface="Arial" pitchFamily="34" charset="0"/>
                <a:cs typeface="Arial" pitchFamily="34" charset="0"/>
              </a:rPr>
              <a:t>) </a:t>
            </a:r>
          </a:p>
          <a:p>
            <a:endParaRPr lang="en-US" sz="1300" dirty="0" smtClean="0">
              <a:latin typeface="Arial" pitchFamily="34" charset="0"/>
              <a:cs typeface="Arial" pitchFamily="34" charset="0"/>
            </a:endParaRPr>
          </a:p>
          <a:p>
            <a:r>
              <a:rPr lang="en-US" sz="4000" b="1" dirty="0" smtClean="0">
                <a:latin typeface="Arial" pitchFamily="34" charset="0"/>
                <a:cs typeface="Arial" pitchFamily="34" charset="0"/>
              </a:rPr>
              <a:t>Department</a:t>
            </a:r>
            <a:r>
              <a:rPr lang="en-US" sz="4000" dirty="0" smtClean="0">
                <a:latin typeface="Arial" pitchFamily="34" charset="0"/>
                <a:cs typeface="Arial" pitchFamily="34" charset="0"/>
              </a:rPr>
              <a:t> – most similar to the technology, as technology can only be assigned to one department</a:t>
            </a:r>
          </a:p>
          <a:p>
            <a:endParaRPr lang="en-US" sz="1300" dirty="0" smtClean="0">
              <a:latin typeface="Arial" pitchFamily="34" charset="0"/>
              <a:cs typeface="Arial" pitchFamily="34" charset="0"/>
            </a:endParaRPr>
          </a:p>
          <a:p>
            <a:r>
              <a:rPr lang="en-US" sz="4000" b="1" dirty="0" smtClean="0">
                <a:latin typeface="Arial" pitchFamily="34" charset="0"/>
                <a:cs typeface="Arial" pitchFamily="34" charset="0"/>
              </a:rPr>
              <a:t>Workstation </a:t>
            </a:r>
            <a:r>
              <a:rPr lang="en-US" sz="4000" dirty="0" smtClean="0">
                <a:latin typeface="Arial" pitchFamily="34" charset="0"/>
                <a:cs typeface="Arial" pitchFamily="34" charset="0"/>
              </a:rPr>
              <a:t>– workstation are physical PC’s that are logged into, which can control label printing.  workstations can be assigned one department, but the same department can be used for more than one workstation.</a:t>
            </a:r>
          </a:p>
          <a:p>
            <a:pPr>
              <a:lnSpc>
                <a:spcPct val="100000"/>
              </a:lnSpc>
              <a:spcBef>
                <a:spcPts val="0"/>
              </a:spcBef>
            </a:pPr>
            <a:endParaRPr lang="en-US" dirty="0" smtClean="0"/>
          </a:p>
          <a:p>
            <a:pPr>
              <a:lnSpc>
                <a:spcPct val="100000"/>
              </a:lnSpc>
              <a:spcBef>
                <a:spcPts val="0"/>
              </a:spcBef>
            </a:pPr>
            <a:endParaRPr lang="en-US" dirty="0" smtClean="0"/>
          </a:p>
          <a:p>
            <a:pPr>
              <a:lnSpc>
                <a:spcPct val="100000"/>
              </a:lnSpc>
              <a:spcBef>
                <a:spcPts val="0"/>
              </a:spcBef>
              <a:buNone/>
            </a:pPr>
            <a:endParaRPr lang="en-US" dirty="0" smtClean="0"/>
          </a:p>
          <a:p>
            <a:pPr>
              <a:lnSpc>
                <a:spcPct val="100000"/>
              </a:lnSpc>
              <a:spcBef>
                <a:spcPts val="0"/>
              </a:spcBef>
            </a:pPr>
            <a:endParaRPr lang="en-US" dirty="0" smtClean="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176634" y="0"/>
            <a:ext cx="941966" cy="1070657"/>
          </a:xfrm>
          <a:prstGeom prst="rect">
            <a:avLst/>
          </a:prstGeom>
        </p:spPr>
      </p:pic>
      <p:sp>
        <p:nvSpPr>
          <p:cNvPr id="10" name="Slide Number Placeholder 3"/>
          <p:cNvSpPr>
            <a:spLocks noGrp="1"/>
          </p:cNvSpPr>
          <p:nvPr>
            <p:ph type="sldNum" sz="quarter" idx="12"/>
          </p:nvPr>
        </p:nvSpPr>
        <p:spPr>
          <a:xfrm>
            <a:off x="8720504" y="6560191"/>
            <a:ext cx="423496" cy="297809"/>
          </a:xfrm>
        </p:spPr>
        <p:txBody>
          <a:bodyPr/>
          <a:lstStyle/>
          <a:p>
            <a:fld id="{11EA3E51-E008-4076-9609-96A54A85C71D}" type="slidenum">
              <a:rPr lang="en-US" smtClean="0"/>
              <a:pPr/>
              <a:t>7</a:t>
            </a:fld>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1100"/>
          <a:stretch/>
        </p:blipFill>
        <p:spPr>
          <a:xfrm>
            <a:off x="6891409" y="6380608"/>
            <a:ext cx="1828800" cy="410280"/>
          </a:xfrm>
          <a:prstGeom prst="rect">
            <a:avLst/>
          </a:prstGeom>
        </p:spPr>
      </p:pic>
    </p:spTree>
    <p:extLst>
      <p:ext uri="{BB962C8B-B14F-4D97-AF65-F5344CB8AC3E}">
        <p14:creationId xmlns:p14="http://schemas.microsoft.com/office/powerpoint/2010/main" val="22057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22239"/>
            <a:ext cx="7467599" cy="652461"/>
          </a:xfrm>
        </p:spPr>
        <p:txBody>
          <a:bodyPr>
            <a:noAutofit/>
          </a:bodyPr>
          <a:lstStyle/>
          <a:p>
            <a:pPr algn="ctr"/>
            <a:r>
              <a:rPr lang="en-US" sz="3800" b="1" dirty="0" err="1" smtClean="0">
                <a:latin typeface="Arial" pitchFamily="34" charset="0"/>
                <a:cs typeface="Arial" pitchFamily="34" charset="0"/>
              </a:rPr>
              <a:t>SoftPathDx</a:t>
            </a:r>
            <a:r>
              <a:rPr lang="en-US" sz="3800" b="1" dirty="0" smtClean="0">
                <a:latin typeface="Arial" pitchFamily="34" charset="0"/>
                <a:cs typeface="Arial" pitchFamily="34" charset="0"/>
              </a:rPr>
              <a:t> Terminology</a:t>
            </a:r>
            <a:endParaRPr lang="en-US" sz="3800" b="1" dirty="0">
              <a:latin typeface="Arial" pitchFamily="34" charset="0"/>
              <a:cs typeface="Arial" pitchFamily="34" charset="0"/>
            </a:endParaRPr>
          </a:p>
        </p:txBody>
      </p:sp>
      <p:sp>
        <p:nvSpPr>
          <p:cNvPr id="7" name="Slide Number Placeholder 3"/>
          <p:cNvSpPr>
            <a:spLocks noGrp="1"/>
          </p:cNvSpPr>
          <p:nvPr>
            <p:ph idx="1"/>
          </p:nvPr>
        </p:nvSpPr>
        <p:spPr>
          <a:xfrm>
            <a:off x="1247887" y="990600"/>
            <a:ext cx="7692913" cy="5359400"/>
          </a:xfrm>
        </p:spPr>
        <p:txBody>
          <a:bodyPr>
            <a:normAutofit fontScale="62500" lnSpcReduction="20000"/>
          </a:bodyPr>
          <a:lstStyle/>
          <a:p>
            <a:r>
              <a:rPr lang="en-US" sz="3300" b="1" dirty="0" smtClean="0">
                <a:latin typeface="Arial" pitchFamily="34" charset="0"/>
                <a:cs typeface="Arial" pitchFamily="34" charset="0"/>
              </a:rPr>
              <a:t>Actions</a:t>
            </a:r>
            <a:r>
              <a:rPr lang="en-US" sz="3300" dirty="0" smtClean="0">
                <a:latin typeface="Arial" pitchFamily="34" charset="0"/>
                <a:cs typeface="Arial" pitchFamily="34" charset="0"/>
              </a:rPr>
              <a:t> – specimen tracking milestones that get completed through the life of the specimen (example, grossing action, embedding action, </a:t>
            </a:r>
            <a:r>
              <a:rPr lang="en-US" sz="3300" dirty="0" err="1" smtClean="0">
                <a:latin typeface="Arial" pitchFamily="34" charset="0"/>
                <a:cs typeface="Arial" pitchFamily="34" charset="0"/>
              </a:rPr>
              <a:t>microtomy</a:t>
            </a:r>
            <a:r>
              <a:rPr lang="en-US" sz="3300" dirty="0" smtClean="0">
                <a:latin typeface="Arial" pitchFamily="34" charset="0"/>
                <a:cs typeface="Arial" pitchFamily="34" charset="0"/>
              </a:rPr>
              <a:t> action, slide creation action, staining action etc.)</a:t>
            </a:r>
          </a:p>
          <a:p>
            <a:endParaRPr lang="en-US" sz="1000" dirty="0" smtClean="0">
              <a:latin typeface="Arial" pitchFamily="34" charset="0"/>
              <a:cs typeface="Arial" pitchFamily="34" charset="0"/>
            </a:endParaRPr>
          </a:p>
          <a:p>
            <a:r>
              <a:rPr lang="en-US" sz="3300" b="1" dirty="0" smtClean="0">
                <a:latin typeface="Arial" pitchFamily="34" charset="0"/>
                <a:cs typeface="Arial" pitchFamily="34" charset="0"/>
              </a:rPr>
              <a:t>Protocols</a:t>
            </a:r>
            <a:r>
              <a:rPr lang="en-US" sz="3300" dirty="0" smtClean="0">
                <a:latin typeface="Arial" pitchFamily="34" charset="0"/>
                <a:cs typeface="Arial" pitchFamily="34" charset="0"/>
              </a:rPr>
              <a:t> – are workflow steps comprised of built actions. </a:t>
            </a:r>
          </a:p>
          <a:p>
            <a:endParaRPr lang="en-US" sz="1000" dirty="0" smtClean="0">
              <a:latin typeface="Arial" pitchFamily="34" charset="0"/>
              <a:cs typeface="Arial" pitchFamily="34" charset="0"/>
            </a:endParaRPr>
          </a:p>
          <a:p>
            <a:r>
              <a:rPr lang="en-US" sz="3300" b="1" dirty="0" smtClean="0">
                <a:latin typeface="Arial" pitchFamily="34" charset="0"/>
                <a:cs typeface="Arial" pitchFamily="34" charset="0"/>
              </a:rPr>
              <a:t>Material </a:t>
            </a:r>
            <a:r>
              <a:rPr lang="en-US" sz="3300" dirty="0" smtClean="0">
                <a:latin typeface="Arial" pitchFamily="34" charset="0"/>
                <a:cs typeface="Arial" pitchFamily="34" charset="0"/>
              </a:rPr>
              <a:t>= materials used (blocks, specimen container)</a:t>
            </a:r>
          </a:p>
          <a:p>
            <a:endParaRPr lang="en-US" sz="1000" dirty="0" smtClean="0">
              <a:latin typeface="Arial" pitchFamily="34" charset="0"/>
              <a:cs typeface="Arial" pitchFamily="34" charset="0"/>
            </a:endParaRPr>
          </a:p>
          <a:p>
            <a:r>
              <a:rPr lang="en-US" sz="3300" b="1" dirty="0" smtClean="0">
                <a:latin typeface="Arial" pitchFamily="34" charset="0"/>
                <a:cs typeface="Arial" pitchFamily="34" charset="0"/>
              </a:rPr>
              <a:t>Specimen setup </a:t>
            </a:r>
            <a:r>
              <a:rPr lang="en-US" sz="3300" dirty="0" smtClean="0">
                <a:latin typeface="Arial" pitchFamily="34" charset="0"/>
                <a:cs typeface="Arial" pitchFamily="34" charset="0"/>
              </a:rPr>
              <a:t>= source setup </a:t>
            </a:r>
          </a:p>
          <a:p>
            <a:endParaRPr lang="en-US" sz="1000" dirty="0" smtClean="0">
              <a:latin typeface="Arial" pitchFamily="34" charset="0"/>
              <a:cs typeface="Arial" pitchFamily="34" charset="0"/>
            </a:endParaRPr>
          </a:p>
          <a:p>
            <a:r>
              <a:rPr lang="en-US" sz="3300" b="1" dirty="0" smtClean="0">
                <a:latin typeface="Arial" pitchFamily="34" charset="0"/>
                <a:cs typeface="Arial" pitchFamily="34" charset="0"/>
              </a:rPr>
              <a:t>New edit fields </a:t>
            </a:r>
            <a:r>
              <a:rPr lang="en-US" sz="3300" dirty="0" smtClean="0">
                <a:latin typeface="Arial" pitchFamily="34" charset="0"/>
                <a:cs typeface="Arial" pitchFamily="34" charset="0"/>
              </a:rPr>
              <a:t>= pipes in </a:t>
            </a:r>
            <a:r>
              <a:rPr lang="en-US" sz="3300" dirty="0" err="1" smtClean="0">
                <a:latin typeface="Arial" pitchFamily="34" charset="0"/>
                <a:cs typeface="Arial" pitchFamily="34" charset="0"/>
              </a:rPr>
              <a:t>SoftPath</a:t>
            </a:r>
            <a:r>
              <a:rPr lang="en-US" sz="3300" dirty="0" smtClean="0">
                <a:latin typeface="Arial" pitchFamily="34" charset="0"/>
                <a:cs typeface="Arial" pitchFamily="34" charset="0"/>
              </a:rPr>
              <a:t> for canned messages</a:t>
            </a:r>
          </a:p>
          <a:p>
            <a:endParaRPr lang="en-US" sz="1100" dirty="0" smtClean="0">
              <a:latin typeface="Arial" pitchFamily="34" charset="0"/>
              <a:cs typeface="Arial" pitchFamily="34" charset="0"/>
            </a:endParaRPr>
          </a:p>
          <a:p>
            <a:r>
              <a:rPr lang="en-US" sz="3300" b="1" dirty="0" smtClean="0">
                <a:latin typeface="Arial" pitchFamily="34" charset="0"/>
                <a:cs typeface="Arial" pitchFamily="34" charset="0"/>
              </a:rPr>
              <a:t>Aliquot </a:t>
            </a:r>
            <a:r>
              <a:rPr lang="en-US" sz="3300" dirty="0" smtClean="0">
                <a:latin typeface="Arial" pitchFamily="34" charset="0"/>
                <a:cs typeface="Arial" pitchFamily="34" charset="0"/>
              </a:rPr>
              <a:t>– pouring off specimen to block, pouring off block onto slides</a:t>
            </a:r>
          </a:p>
          <a:p>
            <a:endParaRPr lang="en-US" sz="1000" dirty="0" smtClean="0">
              <a:latin typeface="Arial" pitchFamily="34" charset="0"/>
              <a:cs typeface="Arial" pitchFamily="34" charset="0"/>
            </a:endParaRPr>
          </a:p>
          <a:p>
            <a:r>
              <a:rPr lang="en-US" sz="3300" b="1" dirty="0" smtClean="0">
                <a:latin typeface="Arial" pitchFamily="34" charset="0"/>
                <a:cs typeface="Arial" pitchFamily="34" charset="0"/>
              </a:rPr>
              <a:t>Cancel order (like Lab) </a:t>
            </a:r>
            <a:r>
              <a:rPr lang="en-US" sz="3300" dirty="0" smtClean="0">
                <a:latin typeface="Arial" pitchFamily="34" charset="0"/>
                <a:cs typeface="Arial" pitchFamily="34" charset="0"/>
              </a:rPr>
              <a:t>= not deleting it from the database</a:t>
            </a:r>
          </a:p>
          <a:p>
            <a:endParaRPr lang="en-US" sz="1000" dirty="0" smtClean="0">
              <a:latin typeface="Arial" pitchFamily="34" charset="0"/>
              <a:cs typeface="Arial" pitchFamily="34" charset="0"/>
            </a:endParaRPr>
          </a:p>
          <a:p>
            <a:r>
              <a:rPr lang="en-US" sz="3300" b="1" dirty="0" smtClean="0">
                <a:latin typeface="Arial" pitchFamily="34" charset="0"/>
                <a:cs typeface="Arial" pitchFamily="34" charset="0"/>
              </a:rPr>
              <a:t>Rejection blocks </a:t>
            </a:r>
            <a:r>
              <a:rPr lang="en-US" sz="3300" dirty="0" smtClean="0">
                <a:latin typeface="Arial" pitchFamily="34" charset="0"/>
                <a:cs typeface="Arial" pitchFamily="34" charset="0"/>
              </a:rPr>
              <a:t>= instead of deleting blocks</a:t>
            </a:r>
          </a:p>
          <a:p>
            <a:pPr>
              <a:lnSpc>
                <a:spcPct val="100000"/>
              </a:lnSpc>
              <a:spcBef>
                <a:spcPts val="0"/>
              </a:spcBef>
            </a:pPr>
            <a:endParaRPr lang="en-US" dirty="0" smtClean="0"/>
          </a:p>
          <a:p>
            <a:pPr>
              <a:lnSpc>
                <a:spcPct val="100000"/>
              </a:lnSpc>
              <a:spcBef>
                <a:spcPts val="0"/>
              </a:spcBef>
            </a:pPr>
            <a:endParaRPr lang="en-US" dirty="0" smtClean="0"/>
          </a:p>
          <a:p>
            <a:pPr>
              <a:lnSpc>
                <a:spcPct val="100000"/>
              </a:lnSpc>
              <a:spcBef>
                <a:spcPts val="0"/>
              </a:spcBef>
              <a:buNone/>
            </a:pPr>
            <a:endParaRPr lang="en-US" dirty="0" smtClean="0"/>
          </a:p>
          <a:p>
            <a:pPr>
              <a:lnSpc>
                <a:spcPct val="100000"/>
              </a:lnSpc>
              <a:spcBef>
                <a:spcPts val="0"/>
              </a:spcBef>
            </a:pPr>
            <a:endParaRPr lang="en-US" dirty="0" smtClean="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176634" y="0"/>
            <a:ext cx="941966" cy="1070657"/>
          </a:xfrm>
          <a:prstGeom prst="rect">
            <a:avLst/>
          </a:prstGeom>
        </p:spPr>
      </p:pic>
      <p:sp>
        <p:nvSpPr>
          <p:cNvPr id="10" name="Slide Number Placeholder 3"/>
          <p:cNvSpPr>
            <a:spLocks noGrp="1"/>
          </p:cNvSpPr>
          <p:nvPr>
            <p:ph type="sldNum" sz="quarter" idx="12"/>
          </p:nvPr>
        </p:nvSpPr>
        <p:spPr>
          <a:xfrm>
            <a:off x="8720504" y="6560191"/>
            <a:ext cx="423496" cy="297809"/>
          </a:xfrm>
        </p:spPr>
        <p:txBody>
          <a:bodyPr/>
          <a:lstStyle/>
          <a:p>
            <a:fld id="{11EA3E51-E008-4076-9609-96A54A85C71D}" type="slidenum">
              <a:rPr lang="en-US" smtClean="0"/>
              <a:pPr/>
              <a:t>8</a:t>
            </a:fld>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1100"/>
          <a:stretch/>
        </p:blipFill>
        <p:spPr>
          <a:xfrm>
            <a:off x="6891409" y="6380608"/>
            <a:ext cx="1828800" cy="410280"/>
          </a:xfrm>
          <a:prstGeom prst="rect">
            <a:avLst/>
          </a:prstGeom>
        </p:spPr>
      </p:pic>
    </p:spTree>
    <p:extLst>
      <p:ext uri="{BB962C8B-B14F-4D97-AF65-F5344CB8AC3E}">
        <p14:creationId xmlns:p14="http://schemas.microsoft.com/office/powerpoint/2010/main" val="22057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4600" y="134939"/>
            <a:ext cx="7001584" cy="804862"/>
          </a:xfrm>
        </p:spPr>
        <p:txBody>
          <a:bodyPr>
            <a:normAutofit/>
          </a:bodyPr>
          <a:lstStyle/>
          <a:p>
            <a:pPr algn="ctr">
              <a:lnSpc>
                <a:spcPct val="100000"/>
              </a:lnSpc>
            </a:pPr>
            <a:r>
              <a:rPr lang="en-US" sz="4000" b="1" dirty="0" smtClean="0">
                <a:latin typeface="Arial" pitchFamily="34" charset="0"/>
                <a:cs typeface="Arial" pitchFamily="34" charset="0"/>
              </a:rPr>
              <a:t>Why do I want to Upgrade ?</a:t>
            </a:r>
            <a:endParaRPr lang="en-US" sz="4000" b="1" dirty="0">
              <a:latin typeface="Arial" pitchFamily="34" charset="0"/>
              <a:cs typeface="Arial" pitchFamily="34" charset="0"/>
            </a:endParaRPr>
          </a:p>
        </p:txBody>
      </p:sp>
      <p:sp>
        <p:nvSpPr>
          <p:cNvPr id="7" name="Slide Number Placeholder 3"/>
          <p:cNvSpPr>
            <a:spLocks noGrp="1"/>
          </p:cNvSpPr>
          <p:nvPr>
            <p:ph idx="1"/>
          </p:nvPr>
        </p:nvSpPr>
        <p:spPr>
          <a:xfrm>
            <a:off x="1387587" y="1130300"/>
            <a:ext cx="4063187" cy="5308600"/>
          </a:xfrm>
        </p:spPr>
        <p:txBody>
          <a:bodyPr>
            <a:normAutofit/>
          </a:bodyPr>
          <a:lstStyle/>
          <a:p>
            <a:pPr>
              <a:lnSpc>
                <a:spcPct val="100000"/>
              </a:lnSpc>
              <a:spcBef>
                <a:spcPts val="0"/>
              </a:spcBef>
            </a:pPr>
            <a:r>
              <a:rPr lang="en-US" dirty="0" smtClean="0">
                <a:latin typeface="Arial" pitchFamily="34" charset="0"/>
                <a:cs typeface="Arial" pitchFamily="34" charset="0"/>
              </a:rPr>
              <a:t>Order Entry Customs</a:t>
            </a:r>
          </a:p>
          <a:p>
            <a:pPr>
              <a:lnSpc>
                <a:spcPct val="100000"/>
              </a:lnSpc>
              <a:spcBef>
                <a:spcPts val="0"/>
              </a:spcBef>
            </a:pPr>
            <a:endParaRPr lang="en-US" dirty="0" smtClean="0">
              <a:latin typeface="Arial" pitchFamily="34" charset="0"/>
              <a:cs typeface="Arial" pitchFamily="34" charset="0"/>
            </a:endParaRPr>
          </a:p>
          <a:p>
            <a:pPr>
              <a:lnSpc>
                <a:spcPct val="100000"/>
              </a:lnSpc>
              <a:spcBef>
                <a:spcPts val="0"/>
              </a:spcBef>
            </a:pPr>
            <a:r>
              <a:rPr lang="en-US" dirty="0" smtClean="0">
                <a:latin typeface="Arial" pitchFamily="34" charset="0"/>
                <a:cs typeface="Arial" pitchFamily="34" charset="0"/>
              </a:rPr>
              <a:t>Processing Customs</a:t>
            </a:r>
          </a:p>
          <a:p>
            <a:pPr>
              <a:lnSpc>
                <a:spcPct val="100000"/>
              </a:lnSpc>
              <a:spcBef>
                <a:spcPts val="0"/>
              </a:spcBef>
            </a:pPr>
            <a:endParaRPr lang="en-US" dirty="0" smtClean="0">
              <a:latin typeface="Arial" pitchFamily="34" charset="0"/>
              <a:cs typeface="Arial" pitchFamily="34" charset="0"/>
            </a:endParaRPr>
          </a:p>
          <a:p>
            <a:pPr>
              <a:lnSpc>
                <a:spcPct val="100000"/>
              </a:lnSpc>
              <a:spcBef>
                <a:spcPts val="0"/>
              </a:spcBef>
            </a:pPr>
            <a:r>
              <a:rPr lang="en-US" dirty="0" smtClean="0">
                <a:latin typeface="Arial" pitchFamily="34" charset="0"/>
                <a:cs typeface="Arial" pitchFamily="34" charset="0"/>
              </a:rPr>
              <a:t>Resulting</a:t>
            </a:r>
          </a:p>
          <a:p>
            <a:pPr>
              <a:lnSpc>
                <a:spcPct val="100000"/>
              </a:lnSpc>
              <a:spcBef>
                <a:spcPts val="0"/>
              </a:spcBef>
              <a:buNone/>
            </a:pPr>
            <a:endParaRPr lang="en-US" dirty="0" smtClean="0">
              <a:latin typeface="Arial" pitchFamily="34" charset="0"/>
              <a:cs typeface="Arial" pitchFamily="34" charset="0"/>
            </a:endParaRPr>
          </a:p>
          <a:p>
            <a:pPr>
              <a:lnSpc>
                <a:spcPct val="100000"/>
              </a:lnSpc>
              <a:spcBef>
                <a:spcPts val="0"/>
              </a:spcBef>
            </a:pPr>
            <a:r>
              <a:rPr lang="en-US" dirty="0" smtClean="0">
                <a:latin typeface="Arial" pitchFamily="34" charset="0"/>
                <a:cs typeface="Arial" pitchFamily="34" charset="0"/>
              </a:rPr>
              <a:t>Setup</a:t>
            </a:r>
          </a:p>
          <a:p>
            <a:pPr>
              <a:lnSpc>
                <a:spcPct val="100000"/>
              </a:lnSpc>
              <a:spcBef>
                <a:spcPts val="0"/>
              </a:spcBef>
            </a:pPr>
            <a:endParaRPr lang="en-US" dirty="0" smtClean="0">
              <a:latin typeface="Arial" pitchFamily="34" charset="0"/>
              <a:cs typeface="Arial" pitchFamily="34" charset="0"/>
            </a:endParaRPr>
          </a:p>
          <a:p>
            <a:pPr>
              <a:lnSpc>
                <a:spcPct val="100000"/>
              </a:lnSpc>
              <a:spcBef>
                <a:spcPts val="0"/>
              </a:spcBef>
            </a:pPr>
            <a:r>
              <a:rPr lang="en-US" dirty="0" smtClean="0">
                <a:latin typeface="Arial" pitchFamily="34" charset="0"/>
                <a:cs typeface="Arial" pitchFamily="34" charset="0"/>
              </a:rPr>
              <a:t>Integration</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8167"/>
          <a:stretch/>
        </p:blipFill>
        <p:spPr>
          <a:xfrm>
            <a:off x="8202034" y="0"/>
            <a:ext cx="941966" cy="1070657"/>
          </a:xfrm>
          <a:prstGeom prst="rect">
            <a:avLst/>
          </a:prstGeom>
        </p:spPr>
      </p:pic>
      <p:sp>
        <p:nvSpPr>
          <p:cNvPr id="10" name="Slide Number Placeholder 3"/>
          <p:cNvSpPr>
            <a:spLocks noGrp="1"/>
          </p:cNvSpPr>
          <p:nvPr>
            <p:ph type="sldNum" sz="quarter" idx="12"/>
          </p:nvPr>
        </p:nvSpPr>
        <p:spPr>
          <a:xfrm>
            <a:off x="8720504" y="6560191"/>
            <a:ext cx="423496" cy="297809"/>
          </a:xfrm>
        </p:spPr>
        <p:txBody>
          <a:bodyPr/>
          <a:lstStyle/>
          <a:p>
            <a:fld id="{11EA3E51-E008-4076-9609-96A54A85C71D}" type="slidenum">
              <a:rPr lang="en-US" smtClean="0"/>
              <a:pPr/>
              <a:t>9</a:t>
            </a:fld>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1100"/>
          <a:stretch/>
        </p:blipFill>
        <p:spPr>
          <a:xfrm>
            <a:off x="6891409" y="6380608"/>
            <a:ext cx="1828800" cy="410280"/>
          </a:xfrm>
          <a:prstGeom prst="rect">
            <a:avLst/>
          </a:prstGeom>
        </p:spPr>
      </p:pic>
      <p:pic>
        <p:nvPicPr>
          <p:cNvPr id="13" name="Picture 12" descr="C:\Documents and Settings\christinec\My Documents\My Pictures\Snug\Thinker1.gif"/>
          <p:cNvPicPr>
            <a:picLocks noChangeAspect="1" noChangeArrowheads="1"/>
          </p:cNvPicPr>
          <p:nvPr/>
        </p:nvPicPr>
        <p:blipFill>
          <a:blip r:embed="rId4" cstate="print"/>
          <a:srcRect/>
          <a:stretch>
            <a:fillRect/>
          </a:stretch>
        </p:blipFill>
        <p:spPr bwMode="auto">
          <a:xfrm>
            <a:off x="6143296" y="3249139"/>
            <a:ext cx="2822575" cy="2946400"/>
          </a:xfrm>
          <a:prstGeom prst="rect">
            <a:avLst/>
          </a:prstGeom>
          <a:noFill/>
        </p:spPr>
      </p:pic>
    </p:spTree>
    <p:extLst>
      <p:ext uri="{BB962C8B-B14F-4D97-AF65-F5344CB8AC3E}">
        <p14:creationId xmlns:p14="http://schemas.microsoft.com/office/powerpoint/2010/main" val="22057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23089&quot;&gt;&lt;/object&gt;&lt;object type=&quot;2&quot; unique_id=&quot;23090&quot;&gt;&lt;object type=&quot;3&quot; unique_id=&quot;23091&quot;&gt;&lt;property id=&quot;20148&quot; value=&quot;5&quot;/&gt;&lt;property id=&quot;20300&quot; value=&quot;Slide 1&quot;/&gt;&lt;property id=&quot;20307&quot; value=&quot;256&quot;/&gt;&lt;/object&gt;&lt;object type=&quot;3&quot; unique_id=&quot;23156&quot;&gt;&lt;property id=&quot;20148&quot; value=&quot;5&quot;/&gt;&lt;property id=&quot;20300&quot; value=&quot;Slide 2&quot;/&gt;&lt;property id=&quot;20307&quot; value=&quot;257&quot;/&gt;&lt;/object&gt;&lt;object type=&quot;3&quot; unique_id=&quot;23157&quot;&gt;&lt;property id=&quot;20148&quot; value=&quot;5&quot;/&gt;&lt;property id=&quot;20300&quot; value=&quot;Slide 3&quot;/&gt;&lt;property id=&quot;20307&quot; value=&quot;258&quot;/&gt;&lt;/object&gt;&lt;object type=&quot;3&quot; unique_id=&quot;23158&quot;&gt;&lt;property id=&quot;20148&quot; value=&quot;5&quot;/&gt;&lt;property id=&quot;20300&quot; value=&quot;Slide 4&quot;/&gt;&lt;property id=&quot;20307&quot; value=&quot;259&quot;/&gt;&lt;/object&gt;&lt;object type=&quot;3&quot; unique_id=&quot;23159&quot;&gt;&lt;property id=&quot;20148&quot; value=&quot;5&quot;/&gt;&lt;property id=&quot;20300&quot; value=&quot;Slide 5&quot;/&gt;&lt;property id=&quot;20307&quot; value=&quot;260&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B62A4E078E8147B62F55B59F36677B" ma:contentTypeVersion="0" ma:contentTypeDescription="Create a new document." ma:contentTypeScope="" ma:versionID="2976eee22ed14280f73c68d4b37c4a2d">
  <xsd:schema xmlns:xsd="http://www.w3.org/2001/XMLSchema" xmlns:xs="http://www.w3.org/2001/XMLSchema" xmlns:p="http://schemas.microsoft.com/office/2006/metadata/properties" targetNamespace="http://schemas.microsoft.com/office/2006/metadata/properties" ma:root="true" ma:fieldsID="619b253489b44d5610f3554f456d714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84E6C5-DC8A-47F6-B419-0A4F46A3D02F}">
  <ds:schemaRefs>
    <ds:schemaRef ds:uri="http://schemas.microsoft.com/sharepoint/v3/contenttype/forms"/>
  </ds:schemaRefs>
</ds:datastoreItem>
</file>

<file path=customXml/itemProps2.xml><?xml version="1.0" encoding="utf-8"?>
<ds:datastoreItem xmlns:ds="http://schemas.openxmlformats.org/officeDocument/2006/customXml" ds:itemID="{30991D4E-3FF7-489C-97C9-E2655610E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32DB139-1A4D-463F-889A-155EB3BC9A82}">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629</TotalTime>
  <Words>888</Words>
  <Application>Microsoft Office PowerPoint</Application>
  <PresentationFormat>On-screen Show (4:3)</PresentationFormat>
  <Paragraphs>189</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GungsuhChe</vt:lpstr>
      <vt:lpstr>Arial</vt:lpstr>
      <vt:lpstr>Calibri</vt:lpstr>
      <vt:lpstr>Lithos Pro Regular</vt:lpstr>
      <vt:lpstr>Office Theme</vt:lpstr>
      <vt:lpstr>  Upgrading from SoftPath to SoftPathDx  “Passing of the Torch”  Presented by: Christine Comella  SoftPathDx Implementation Specialist </vt:lpstr>
      <vt:lpstr>Upgrading from SoftPath to SoftPathDx </vt:lpstr>
      <vt:lpstr>What can I do to Prepare now?</vt:lpstr>
      <vt:lpstr>Workflow Assessment</vt:lpstr>
      <vt:lpstr>Hardware Assessment</vt:lpstr>
      <vt:lpstr>PDF Conversion</vt:lpstr>
      <vt:lpstr>SoftPathDx Terminology</vt:lpstr>
      <vt:lpstr>SoftPathDx Terminology</vt:lpstr>
      <vt:lpstr>Why do I want to Upgrade ?</vt:lpstr>
      <vt:lpstr>Order Entry</vt:lpstr>
      <vt:lpstr>Processing</vt:lpstr>
      <vt:lpstr>PowerPoint Presentation</vt:lpstr>
      <vt:lpstr>Resulting</vt:lpstr>
      <vt:lpstr>PowerPoint Presentation</vt:lpstr>
      <vt:lpstr>Supplemental Revised Report</vt:lpstr>
      <vt:lpstr>Internal Notes</vt:lpstr>
      <vt:lpstr>Send out Testing Area</vt:lpstr>
      <vt:lpstr>Setup</vt:lpstr>
      <vt:lpstr>Reports and Labels</vt:lpstr>
      <vt:lpstr>RBS Rules In Pathology</vt:lpstr>
      <vt:lpstr>Billing Transaction Table</vt:lpstr>
      <vt:lpstr>Integration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 1</dc:title>
  <dc:creator>Myra Pettis</dc:creator>
  <cp:lastModifiedBy>Myra Pettis</cp:lastModifiedBy>
  <cp:revision>194</cp:revision>
  <dcterms:created xsi:type="dcterms:W3CDTF">2016-01-07T19:32:07Z</dcterms:created>
  <dcterms:modified xsi:type="dcterms:W3CDTF">2016-04-15T20:10:58Z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0x0101006EB62A4E078E8147B62F55B59F36677B</vt:lpwstr>
  </property>
  <property fmtid="{D5CDD505-2E9C-101B-9397-08002B2CF9AE}" pid="3" name="Order">
    <vt:r8>200</vt:r8>
  </property>
</Properties>
</file>