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sldIdLst>
    <p:sldId id="258" r:id="rId2"/>
    <p:sldId id="307" r:id="rId3"/>
    <p:sldId id="288" r:id="rId4"/>
    <p:sldId id="261" r:id="rId5"/>
    <p:sldId id="262" r:id="rId6"/>
    <p:sldId id="308" r:id="rId7"/>
    <p:sldId id="309" r:id="rId8"/>
    <p:sldId id="310" r:id="rId9"/>
    <p:sldId id="311" r:id="rId10"/>
    <p:sldId id="313" r:id="rId11"/>
    <p:sldId id="314" r:id="rId12"/>
    <p:sldId id="315" r:id="rId13"/>
    <p:sldId id="316" r:id="rId14"/>
    <p:sldId id="317" r:id="rId15"/>
    <p:sldId id="318" r:id="rId16"/>
    <p:sldId id="287" r:id="rId17"/>
    <p:sldId id="276" r:id="rId18"/>
    <p:sldId id="264" r:id="rId19"/>
    <p:sldId id="266" r:id="rId20"/>
    <p:sldId id="267" r:id="rId21"/>
    <p:sldId id="312" r:id="rId22"/>
    <p:sldId id="268" r:id="rId23"/>
    <p:sldId id="269" r:id="rId24"/>
    <p:sldId id="270" r:id="rId25"/>
    <p:sldId id="271" r:id="rId26"/>
    <p:sldId id="272" r:id="rId27"/>
    <p:sldId id="273" r:id="rId28"/>
    <p:sldId id="274" r:id="rId29"/>
    <p:sldId id="275" r:id="rId30"/>
    <p:sldId id="277" r:id="rId31"/>
    <p:sldId id="279" r:id="rId32"/>
    <p:sldId id="278" r:id="rId33"/>
    <p:sldId id="289" r:id="rId34"/>
    <p:sldId id="290" r:id="rId35"/>
    <p:sldId id="292" r:id="rId36"/>
    <p:sldId id="293" r:id="rId37"/>
    <p:sldId id="294" r:id="rId38"/>
    <p:sldId id="295" r:id="rId39"/>
    <p:sldId id="296" r:id="rId40"/>
    <p:sldId id="297" r:id="rId41"/>
    <p:sldId id="298" r:id="rId42"/>
    <p:sldId id="299" r:id="rId43"/>
    <p:sldId id="300" r:id="rId44"/>
    <p:sldId id="301" r:id="rId45"/>
    <p:sldId id="302" r:id="rId46"/>
    <p:sldId id="304" r:id="rId47"/>
    <p:sldId id="305" r:id="rId48"/>
    <p:sldId id="306" r:id="rId49"/>
  </p:sldIdLst>
  <p:sldSz cx="9144000" cy="6858000" type="screen4x3"/>
  <p:notesSz cx="6858000" cy="9144000"/>
  <p:custDataLst>
    <p:tags r:id="rId5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6" autoAdjust="0"/>
    <p:restoredTop sz="94702" autoAdjust="0"/>
  </p:normalViewPr>
  <p:slideViewPr>
    <p:cSldViewPr>
      <p:cViewPr varScale="1">
        <p:scale>
          <a:sx n="80" d="100"/>
          <a:sy n="80" d="100"/>
        </p:scale>
        <p:origin x="-117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ags" Target="tags/tag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0DFE68-3299-489F-9308-F6D8722BFF90}" type="datetimeFigureOut">
              <a:rPr lang="en-US" smtClean="0"/>
              <a:pPr/>
              <a:t>4/15/2014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8AF40F-F45B-4FED-8CB6-21780909030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E0D0B7-3DCD-4D15-9379-B2EBDC095F72}" type="slidenum">
              <a:rPr lang="en-US"/>
              <a:pPr/>
              <a:t>3</a:t>
            </a:fld>
            <a:endParaRPr lang="en-US"/>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D1C1DB-0EEC-47BD-A2F7-5036B94DED1C}" type="slidenum">
              <a:rPr lang="en-US"/>
              <a:pPr/>
              <a:t>14</a:t>
            </a:fld>
            <a:endParaRPr 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6A41D8-0CD5-4A33-9B06-943955C91F05}" type="slidenum">
              <a:rPr lang="en-US"/>
              <a:pPr/>
              <a:t>15</a:t>
            </a:fld>
            <a:endParaRPr lang="en-US"/>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B25132-255E-42EE-9703-4B7D124ADFD4}" type="slidenum">
              <a:rPr lang="en-US"/>
              <a:pPr/>
              <a:t>16</a:t>
            </a:fld>
            <a:endParaRPr 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8AF40F-F45B-4FED-8CB6-217809090308}" type="slidenum">
              <a:rPr lang="en-US" smtClean="0"/>
              <a:pPr/>
              <a:t>17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DE8745-7BCF-466D-A4FB-669F43448189}" type="slidenum">
              <a:rPr lang="en-US"/>
              <a:pPr/>
              <a:t>33</a:t>
            </a:fld>
            <a:endParaRPr 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99A091-8A28-424C-AAF6-6DF2F251F336}" type="slidenum">
              <a:rPr lang="en-US"/>
              <a:pPr/>
              <a:t>34</a:t>
            </a:fld>
            <a:endParaRPr lang="en-US"/>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94FE6D-846E-4B6D-A152-33FA3A2E5B09}" type="slidenum">
              <a:rPr lang="en-US"/>
              <a:pPr/>
              <a:t>35</a:t>
            </a:fld>
            <a:endParaRPr 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DA7CAF-4E0F-4150-9E8E-0EE86586B0E2}" type="slidenum">
              <a:rPr lang="en-US"/>
              <a:pPr/>
              <a:t>36</a:t>
            </a:fld>
            <a:endParaRPr lang="en-US"/>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C193C4-9A61-4DE9-B29F-B5BFECB18732}" type="slidenum">
              <a:rPr lang="en-US"/>
              <a:pPr/>
              <a:t>37</a:t>
            </a:fld>
            <a:endParaRPr lang="en-US"/>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3FBC21-BE38-44C0-B626-7DDBF1DCC563}" type="slidenum">
              <a:rPr lang="en-US"/>
              <a:pPr/>
              <a:t>38</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AD6404-CD10-4C47-AE41-4791AB8FEC33}" type="slidenum">
              <a:rPr lang="en-US"/>
              <a:pPr/>
              <a:t>6</a:t>
            </a:fld>
            <a:endParaRPr lang="en-US"/>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DFB779-8A92-400B-AE19-13B9ED5597DC}" type="slidenum">
              <a:rPr lang="en-US"/>
              <a:pPr/>
              <a:t>39</a:t>
            </a:fld>
            <a:endParaRPr 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7B2BA5-4D1B-453F-B73D-49E5C6D11795}" type="slidenum">
              <a:rPr lang="en-US"/>
              <a:pPr/>
              <a:t>40</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320286-8CBB-43A2-9172-B743B4040A0E}" type="slidenum">
              <a:rPr lang="en-US"/>
              <a:pPr/>
              <a:t>41</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0F78A1-D6BC-4FED-9641-F2174A37F684}" type="slidenum">
              <a:rPr lang="en-US"/>
              <a:pPr/>
              <a:t>42</a:t>
            </a:fld>
            <a:endParaRPr lang="en-US"/>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2A76E0-BCF2-45F8-9BE4-D29BC3E55066}" type="slidenum">
              <a:rPr lang="en-US"/>
              <a:pPr/>
              <a:t>43</a:t>
            </a:fld>
            <a:endParaRPr lang="en-US"/>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1D1E78D-B563-4871-B787-72D6C6391CFA}" type="slidenum">
              <a:rPr lang="en-US"/>
              <a:pPr/>
              <a:t>44</a:t>
            </a:fld>
            <a:endParaRPr lang="en-US"/>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6094F4-F678-4759-811B-AB6E4EC3E534}" type="slidenum">
              <a:rPr lang="en-US"/>
              <a:pPr/>
              <a:t>45</a:t>
            </a:fld>
            <a:endParaRPr lang="en-US"/>
          </a:p>
        </p:txBody>
      </p:sp>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3E0455-5AB7-4400-9595-8752288BCF9B}" type="slidenum">
              <a:rPr lang="en-US"/>
              <a:pPr/>
              <a:t>46</a:t>
            </a:fld>
            <a:endParaRPr lang="en-US"/>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82A4E6-30A1-4CBC-B629-8732A387B68A}" type="slidenum">
              <a:rPr lang="en-US"/>
              <a:pPr/>
              <a:t>47</a:t>
            </a:fld>
            <a:endParaRPr lang="en-US"/>
          </a:p>
        </p:txBody>
      </p:sp>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426E27-F5E3-46E5-A5FD-22D33C92085E}" type="slidenum">
              <a:rPr lang="en-US"/>
              <a:pPr/>
              <a:t>48</a:t>
            </a:fld>
            <a:endParaRPr lang="en-US"/>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4B02CE-2EFD-4678-AD24-60DB8590D6D0}" type="slidenum">
              <a:rPr lang="en-US"/>
              <a:pPr/>
              <a:t>7</a:t>
            </a:fld>
            <a:endParaRPr lang="en-US"/>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189D05-D925-485B-8912-191A6D2DE9FD}" type="slidenum">
              <a:rPr lang="en-US"/>
              <a:pPr/>
              <a:t>8</a:t>
            </a:fld>
            <a:endParaRPr lang="en-US"/>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1277C8-F6AB-4F3E-8D47-6D94F904D90B}" type="slidenum">
              <a:rPr lang="en-US"/>
              <a:pPr/>
              <a:t>9</a:t>
            </a:fld>
            <a:endParaRPr 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7F4D95-5650-4EA2-8FD5-BBFA7977518C}" type="slidenum">
              <a:rPr lang="en-US"/>
              <a:pPr/>
              <a:t>10</a:t>
            </a:fld>
            <a:endParaRPr lang="en-US"/>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01EF3F-7293-4118-9CA4-CA5E4CCFF05E}" type="slidenum">
              <a:rPr lang="en-US"/>
              <a:pPr/>
              <a:t>11</a:t>
            </a:fld>
            <a:endParaRPr lang="en-US"/>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4B31C8-1F11-4E77-BE56-F5AA65B5AF47}" type="slidenum">
              <a:rPr lang="en-US"/>
              <a:pPr/>
              <a:t>12</a:t>
            </a:fld>
            <a:endParaRPr lang="en-US"/>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3A4190-A2C4-4AF9-8DD2-C04BB2CE5BD9}" type="slidenum">
              <a:rPr lang="en-US"/>
              <a:pPr/>
              <a:t>13</a:t>
            </a:fld>
            <a:endParaRPr lang="en-US"/>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2D53FE4E-E7E1-4737-8363-8FFF1240E89C}" type="datetimeFigureOut">
              <a:rPr lang="en-US" smtClean="0"/>
              <a:pPr/>
              <a:t>4/15/2014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4B432F0-81C1-4D87-A709-37698AFC28A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D53FE4E-E7E1-4737-8363-8FFF1240E89C}" type="datetimeFigureOut">
              <a:rPr lang="en-US" smtClean="0"/>
              <a:pPr/>
              <a:t>4/15/2014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4B432F0-81C1-4D87-A709-37698AFC28A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D53FE4E-E7E1-4737-8363-8FFF1240E89C}" type="datetimeFigureOut">
              <a:rPr lang="en-US" smtClean="0"/>
              <a:pPr/>
              <a:t>4/15/2014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4B432F0-81C1-4D87-A709-37698AFC28A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D53FE4E-E7E1-4737-8363-8FFF1240E89C}" type="datetimeFigureOut">
              <a:rPr lang="en-US" smtClean="0"/>
              <a:pPr/>
              <a:t>4/15/2014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4B432F0-81C1-4D87-A709-37698AFC28AC}"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D53FE4E-E7E1-4737-8363-8FFF1240E89C}" type="datetimeFigureOut">
              <a:rPr lang="en-US" smtClean="0"/>
              <a:pPr/>
              <a:t>4/15/2014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4B432F0-81C1-4D87-A709-37698AFC28AC}"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D53FE4E-E7E1-4737-8363-8FFF1240E89C}" type="datetimeFigureOut">
              <a:rPr lang="en-US" smtClean="0"/>
              <a:pPr/>
              <a:t>4/15/2014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4B432F0-81C1-4D87-A709-37698AFC28AC}"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D53FE4E-E7E1-4737-8363-8FFF1240E89C}" type="datetimeFigureOut">
              <a:rPr lang="en-US" smtClean="0"/>
              <a:pPr/>
              <a:t>4/15/2014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A4B432F0-81C1-4D87-A709-37698AFC28A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2D53FE4E-E7E1-4737-8363-8FFF1240E89C}" type="datetimeFigureOut">
              <a:rPr lang="en-US" smtClean="0"/>
              <a:pPr/>
              <a:t>4/15/2014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4B432F0-81C1-4D87-A709-37698AFC28AC}"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2D53FE4E-E7E1-4737-8363-8FFF1240E89C}" type="datetimeFigureOut">
              <a:rPr lang="en-US" smtClean="0"/>
              <a:pPr/>
              <a:t>4/15/2014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4B432F0-81C1-4D87-A709-37698AFC28A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2D53FE4E-E7E1-4737-8363-8FFF1240E89C}" type="datetimeFigureOut">
              <a:rPr lang="en-US" smtClean="0"/>
              <a:pPr/>
              <a:t>4/15/2014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4B432F0-81C1-4D87-A709-37698AFC28A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2D53FE4E-E7E1-4737-8363-8FFF1240E89C}" type="datetimeFigureOut">
              <a:rPr lang="en-US" smtClean="0"/>
              <a:pPr/>
              <a:t>4/15/2014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4B432F0-81C1-4D87-A709-37698AFC28AC}"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D53FE4E-E7E1-4737-8363-8FFF1240E89C}" type="datetimeFigureOut">
              <a:rPr lang="en-US" smtClean="0"/>
              <a:pPr/>
              <a:t>4/15/2014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4B432F0-81C1-4D87-A709-37698AFC28A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mailto:rcampbell@rbctec.com"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733800"/>
            <a:ext cx="8229600" cy="2133600"/>
          </a:xfrm>
        </p:spPr>
        <p:txBody>
          <a:bodyPr>
            <a:normAutofit lnSpcReduction="10000"/>
          </a:bodyPr>
          <a:lstStyle/>
          <a:p>
            <a:r>
              <a:rPr lang="en-US" dirty="0" smtClean="0"/>
              <a:t>Whether implementing a new system or upgrading an existing </a:t>
            </a:r>
            <a:r>
              <a:rPr lang="en-US" dirty="0" err="1" smtClean="0"/>
              <a:t>SoftBank</a:t>
            </a:r>
            <a:r>
              <a:rPr lang="en-US" dirty="0" smtClean="0"/>
              <a:t> or </a:t>
            </a:r>
            <a:r>
              <a:rPr lang="en-US" dirty="0" err="1" smtClean="0"/>
              <a:t>SoftDonor</a:t>
            </a:r>
            <a:r>
              <a:rPr lang="en-US" dirty="0" smtClean="0"/>
              <a:t> system, we will highlight how we work closely with our customers so project timelines and budgets are met.      </a:t>
            </a:r>
            <a:endParaRPr lang="en-US" dirty="0"/>
          </a:p>
        </p:txBody>
      </p:sp>
      <p:sp>
        <p:nvSpPr>
          <p:cNvPr id="2" name="Title 1"/>
          <p:cNvSpPr>
            <a:spLocks noGrp="1"/>
          </p:cNvSpPr>
          <p:nvPr>
            <p:ph type="title"/>
          </p:nvPr>
        </p:nvSpPr>
        <p:spPr/>
        <p:txBody>
          <a:bodyPr>
            <a:normAutofit fontScale="90000"/>
          </a:bodyPr>
          <a:lstStyle/>
          <a:p>
            <a:r>
              <a:rPr lang="en-US" b="1" dirty="0" err="1" smtClean="0"/>
              <a:t>SoftBank</a:t>
            </a:r>
            <a:r>
              <a:rPr lang="en-US" b="1" dirty="0" smtClean="0"/>
              <a:t> and </a:t>
            </a:r>
            <a:r>
              <a:rPr lang="en-US" b="1" dirty="0" err="1" smtClean="0"/>
              <a:t>SoftDonor</a:t>
            </a:r>
            <a:r>
              <a:rPr lang="en-US" b="1" dirty="0" smtClean="0"/>
              <a:t> Software 			Validation: </a:t>
            </a:r>
            <a:br>
              <a:rPr lang="en-US" b="1" dirty="0" smtClean="0"/>
            </a:br>
            <a:r>
              <a:rPr lang="en-US" b="1" dirty="0" smtClean="0"/>
              <a:t>In Concert with our Customers</a:t>
            </a:r>
            <a:endParaRPr lang="en-US" b="1" dirty="0"/>
          </a:p>
        </p:txBody>
      </p:sp>
      <p:pic>
        <p:nvPicPr>
          <p:cNvPr id="4098" name="Picture 2" descr="C:\Documents and Settings\User\Local Settings\Temporary Internet Files\Content.IE5\7ESY3LPP\MC900368232[1].wmf"/>
          <p:cNvPicPr>
            <a:picLocks noChangeAspect="1" noChangeArrowheads="1"/>
          </p:cNvPicPr>
          <p:nvPr/>
        </p:nvPicPr>
        <p:blipFill>
          <a:blip r:embed="rId2" cstate="print"/>
          <a:srcRect/>
          <a:stretch>
            <a:fillRect/>
          </a:stretch>
        </p:blipFill>
        <p:spPr bwMode="auto">
          <a:xfrm>
            <a:off x="3733800" y="1752600"/>
            <a:ext cx="1697126" cy="183703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ChangeArrowheads="1"/>
          </p:cNvSpPr>
          <p:nvPr>
            <p:ph idx="1"/>
          </p:nvPr>
        </p:nvSpPr>
        <p:spPr/>
        <p:txBody>
          <a:bodyPr/>
          <a:lstStyle/>
          <a:p>
            <a:pPr>
              <a:lnSpc>
                <a:spcPct val="80000"/>
              </a:lnSpc>
            </a:pPr>
            <a:r>
              <a:rPr lang="en-US" sz="2800" dirty="0"/>
              <a:t>Risk </a:t>
            </a:r>
            <a:r>
              <a:rPr lang="en-US" sz="2800" dirty="0" smtClean="0"/>
              <a:t>Analysis</a:t>
            </a:r>
            <a:endParaRPr lang="en-US" sz="2800" dirty="0"/>
          </a:p>
          <a:p>
            <a:pPr>
              <a:lnSpc>
                <a:spcPct val="80000"/>
              </a:lnSpc>
            </a:pPr>
            <a:endParaRPr lang="en-US" sz="2800" dirty="0"/>
          </a:p>
          <a:p>
            <a:pPr>
              <a:lnSpc>
                <a:spcPct val="80000"/>
              </a:lnSpc>
            </a:pPr>
            <a:r>
              <a:rPr lang="en-US" sz="2400" dirty="0"/>
              <a:t>FDA’s “Glossary of Computerized System and Software Development Terminology” defines </a:t>
            </a:r>
          </a:p>
          <a:p>
            <a:pPr>
              <a:lnSpc>
                <a:spcPct val="80000"/>
              </a:lnSpc>
              <a:buFontTx/>
              <a:buNone/>
            </a:pPr>
            <a:r>
              <a:rPr lang="en-US" sz="1800" dirty="0"/>
              <a:t>         </a:t>
            </a:r>
          </a:p>
          <a:p>
            <a:pPr lvl="4">
              <a:lnSpc>
                <a:spcPct val="80000"/>
              </a:lnSpc>
              <a:buFontTx/>
              <a:buNone/>
            </a:pPr>
            <a:r>
              <a:rPr lang="en-US" sz="2800" dirty="0"/>
              <a:t>RISK</a:t>
            </a:r>
          </a:p>
          <a:p>
            <a:pPr>
              <a:lnSpc>
                <a:spcPct val="80000"/>
              </a:lnSpc>
            </a:pPr>
            <a:endParaRPr lang="en-US" sz="4000" dirty="0"/>
          </a:p>
          <a:p>
            <a:pPr>
              <a:lnSpc>
                <a:spcPct val="80000"/>
              </a:lnSpc>
            </a:pPr>
            <a:r>
              <a:rPr lang="en-US" sz="2000" dirty="0"/>
              <a:t>….</a:t>
            </a:r>
            <a:r>
              <a:rPr lang="en-US" sz="2400" dirty="0"/>
              <a:t>as a measure of the probability and severity of undesired affects.</a:t>
            </a:r>
          </a:p>
          <a:p>
            <a:pPr lvl="4">
              <a:lnSpc>
                <a:spcPct val="80000"/>
              </a:lnSpc>
              <a:buFontTx/>
              <a:buNone/>
            </a:pPr>
            <a:endParaRPr lang="en-US" sz="2400" dirty="0"/>
          </a:p>
          <a:p>
            <a:pPr>
              <a:lnSpc>
                <a:spcPct val="80000"/>
              </a:lnSpc>
              <a:buFontTx/>
              <a:buNone/>
            </a:pPr>
            <a:r>
              <a:rPr lang="en-US" sz="2800" dirty="0"/>
              <a:t> </a:t>
            </a:r>
          </a:p>
        </p:txBody>
      </p:sp>
      <p:sp>
        <p:nvSpPr>
          <p:cNvPr id="40962" name="Rectangle 2"/>
          <p:cNvSpPr>
            <a:spLocks noGrp="1" noChangeArrowheads="1"/>
          </p:cNvSpPr>
          <p:nvPr>
            <p:ph type="title"/>
          </p:nvPr>
        </p:nvSpPr>
        <p:spPr/>
        <p:txBody>
          <a:bodyPr/>
          <a:lstStyle/>
          <a:p>
            <a:r>
              <a:rPr lang="en-US" dirty="0"/>
              <a:t>Risk </a:t>
            </a:r>
            <a:r>
              <a:rPr lang="en-US" dirty="0" smtClean="0"/>
              <a:t>Analysis</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idx="1"/>
          </p:nvPr>
        </p:nvSpPr>
        <p:spPr/>
        <p:txBody>
          <a:bodyPr/>
          <a:lstStyle/>
          <a:p>
            <a:r>
              <a:rPr lang="en-US"/>
              <a:t>Probability of failure is an important factor in determining </a:t>
            </a:r>
          </a:p>
          <a:p>
            <a:endParaRPr lang="en-US"/>
          </a:p>
          <a:p>
            <a:pPr lvl="1"/>
            <a:r>
              <a:rPr lang="en-US"/>
              <a:t>HOW MUCH VALIDATION NEEDS TO BE DONE</a:t>
            </a:r>
          </a:p>
        </p:txBody>
      </p:sp>
      <p:sp>
        <p:nvSpPr>
          <p:cNvPr id="43010" name="Rectangle 2"/>
          <p:cNvSpPr>
            <a:spLocks noGrp="1" noChangeArrowheads="1"/>
          </p:cNvSpPr>
          <p:nvPr>
            <p:ph type="title"/>
          </p:nvPr>
        </p:nvSpPr>
        <p:spPr/>
        <p:txBody>
          <a:bodyPr/>
          <a:lstStyle/>
          <a:p>
            <a:r>
              <a:rPr lang="en-US"/>
              <a:t>Risk Analysis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idx="1"/>
          </p:nvPr>
        </p:nvSpPr>
        <p:spPr/>
        <p:txBody>
          <a:bodyPr/>
          <a:lstStyle/>
          <a:p>
            <a:r>
              <a:rPr lang="en-US"/>
              <a:t>Evaluating the severity of RISK consider:</a:t>
            </a:r>
          </a:p>
          <a:p>
            <a:pPr lvl="1"/>
            <a:r>
              <a:rPr lang="en-US"/>
              <a:t>Clinical Risk</a:t>
            </a:r>
          </a:p>
          <a:p>
            <a:pPr lvl="2"/>
            <a:r>
              <a:rPr lang="en-US"/>
              <a:t>Minor</a:t>
            </a:r>
          </a:p>
          <a:p>
            <a:pPr lvl="2"/>
            <a:r>
              <a:rPr lang="en-US"/>
              <a:t>Moderate</a:t>
            </a:r>
          </a:p>
          <a:p>
            <a:pPr lvl="2"/>
            <a:r>
              <a:rPr lang="en-US"/>
              <a:t>Major</a:t>
            </a:r>
          </a:p>
          <a:p>
            <a:pPr lvl="1"/>
            <a:r>
              <a:rPr lang="en-US"/>
              <a:t>Business Risk</a:t>
            </a:r>
          </a:p>
          <a:p>
            <a:pPr lvl="2"/>
            <a:r>
              <a:rPr lang="en-US"/>
              <a:t>Monetary Consequence</a:t>
            </a:r>
          </a:p>
          <a:p>
            <a:pPr lvl="2"/>
            <a:r>
              <a:rPr lang="en-US"/>
              <a:t>Customer Service Consequence</a:t>
            </a:r>
          </a:p>
          <a:p>
            <a:pPr lvl="2">
              <a:buFontTx/>
              <a:buNone/>
            </a:pPr>
            <a:endParaRPr lang="en-US"/>
          </a:p>
        </p:txBody>
      </p:sp>
      <p:sp>
        <p:nvSpPr>
          <p:cNvPr id="51202" name="Rectangle 2"/>
          <p:cNvSpPr>
            <a:spLocks noGrp="1" noChangeArrowheads="1"/>
          </p:cNvSpPr>
          <p:nvPr>
            <p:ph type="title"/>
          </p:nvPr>
        </p:nvSpPr>
        <p:spPr/>
        <p:txBody>
          <a:bodyPr/>
          <a:lstStyle/>
          <a:p>
            <a:r>
              <a:rPr lang="en-US"/>
              <a:t>Risk Analysis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idx="1"/>
          </p:nvPr>
        </p:nvSpPr>
        <p:spPr/>
        <p:txBody>
          <a:bodyPr/>
          <a:lstStyle/>
          <a:p>
            <a:r>
              <a:rPr lang="en-US" dirty="0"/>
              <a:t>Risk of failure must be considered in the context of available </a:t>
            </a:r>
            <a:r>
              <a:rPr lang="en-US" u="sng" dirty="0"/>
              <a:t>resources</a:t>
            </a:r>
            <a:r>
              <a:rPr lang="en-US" dirty="0"/>
              <a:t>.</a:t>
            </a:r>
          </a:p>
          <a:p>
            <a:r>
              <a:rPr lang="en-US" dirty="0"/>
              <a:t>Example: If a system failure could result in release of the wrong unit of blood then detailed validation of this function would be necessary.</a:t>
            </a:r>
          </a:p>
        </p:txBody>
      </p:sp>
      <p:sp>
        <p:nvSpPr>
          <p:cNvPr id="53250" name="Rectangle 2"/>
          <p:cNvSpPr>
            <a:spLocks noGrp="1" noChangeArrowheads="1"/>
          </p:cNvSpPr>
          <p:nvPr>
            <p:ph type="title"/>
          </p:nvPr>
        </p:nvSpPr>
        <p:spPr/>
        <p:txBody>
          <a:bodyPr/>
          <a:lstStyle/>
          <a:p>
            <a:r>
              <a:rPr lang="en-US"/>
              <a:t>Risk Analysis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idx="1"/>
          </p:nvPr>
        </p:nvSpPr>
        <p:spPr/>
        <p:txBody>
          <a:bodyPr/>
          <a:lstStyle/>
          <a:p>
            <a:pPr>
              <a:lnSpc>
                <a:spcPct val="80000"/>
              </a:lnSpc>
              <a:buFontTx/>
              <a:buNone/>
            </a:pPr>
            <a:endParaRPr lang="en-US" dirty="0"/>
          </a:p>
          <a:p>
            <a:pPr>
              <a:lnSpc>
                <a:spcPct val="80000"/>
              </a:lnSpc>
            </a:pPr>
            <a:r>
              <a:rPr lang="en-US" u="sng" dirty="0"/>
              <a:t>System Feature</a:t>
            </a:r>
            <a:r>
              <a:rPr lang="en-US" dirty="0"/>
              <a:t>	</a:t>
            </a:r>
            <a:r>
              <a:rPr lang="en-US" u="sng" dirty="0" smtClean="0"/>
              <a:t>Clinical </a:t>
            </a:r>
            <a:r>
              <a:rPr lang="en-US" dirty="0"/>
              <a:t>	</a:t>
            </a:r>
            <a:r>
              <a:rPr lang="en-US" dirty="0" smtClean="0"/>
              <a:t>	</a:t>
            </a:r>
            <a:r>
              <a:rPr lang="en-US" u="sng" dirty="0" smtClean="0"/>
              <a:t>Business</a:t>
            </a:r>
            <a:endParaRPr lang="en-US" u="sng" dirty="0"/>
          </a:p>
          <a:p>
            <a:pPr>
              <a:lnSpc>
                <a:spcPct val="80000"/>
              </a:lnSpc>
            </a:pPr>
            <a:endParaRPr lang="en-US" dirty="0"/>
          </a:p>
          <a:p>
            <a:pPr>
              <a:lnSpc>
                <a:spcPct val="80000"/>
              </a:lnSpc>
            </a:pPr>
            <a:r>
              <a:rPr lang="en-US" sz="2000" dirty="0"/>
              <a:t>Match current patient </a:t>
            </a:r>
            <a:r>
              <a:rPr lang="en-US" sz="2000" dirty="0" smtClean="0"/>
              <a:t>	Major</a:t>
            </a:r>
            <a:r>
              <a:rPr lang="en-US" sz="2000" dirty="0"/>
              <a:t>		</a:t>
            </a:r>
            <a:r>
              <a:rPr lang="en-US" sz="2000" dirty="0" smtClean="0"/>
              <a:t>	Minor</a:t>
            </a:r>
            <a:endParaRPr lang="en-US" sz="2000" dirty="0"/>
          </a:p>
          <a:p>
            <a:pPr>
              <a:lnSpc>
                <a:spcPct val="80000"/>
              </a:lnSpc>
              <a:buFontTx/>
              <a:buNone/>
            </a:pPr>
            <a:r>
              <a:rPr lang="en-US" sz="2000" dirty="0"/>
              <a:t>	</a:t>
            </a:r>
            <a:r>
              <a:rPr lang="en-US" sz="2000" dirty="0" smtClean="0"/>
              <a:t>with historical </a:t>
            </a:r>
            <a:r>
              <a:rPr lang="en-US" sz="2000" dirty="0"/>
              <a:t>records</a:t>
            </a:r>
          </a:p>
          <a:p>
            <a:pPr>
              <a:lnSpc>
                <a:spcPct val="80000"/>
              </a:lnSpc>
              <a:buFontTx/>
              <a:buNone/>
            </a:pPr>
            <a:endParaRPr lang="en-US" sz="2000" dirty="0"/>
          </a:p>
          <a:p>
            <a:pPr>
              <a:lnSpc>
                <a:spcPct val="80000"/>
              </a:lnSpc>
            </a:pPr>
            <a:r>
              <a:rPr lang="en-US" sz="2000" dirty="0"/>
              <a:t>Support electronic </a:t>
            </a:r>
            <a:r>
              <a:rPr lang="en-US" sz="2000" dirty="0" smtClean="0"/>
              <a:t>	</a:t>
            </a:r>
            <a:r>
              <a:rPr lang="en-US" sz="2000" dirty="0"/>
              <a:t>	Major		</a:t>
            </a:r>
            <a:r>
              <a:rPr lang="en-US" sz="2000" dirty="0" smtClean="0"/>
              <a:t>	Moderate</a:t>
            </a:r>
            <a:endParaRPr lang="en-US" sz="2000" dirty="0"/>
          </a:p>
          <a:p>
            <a:pPr>
              <a:lnSpc>
                <a:spcPct val="80000"/>
              </a:lnSpc>
              <a:buNone/>
            </a:pPr>
            <a:r>
              <a:rPr lang="en-US" sz="2000" dirty="0" smtClean="0"/>
              <a:t>    </a:t>
            </a:r>
            <a:r>
              <a:rPr lang="en-US" sz="2000" dirty="0" err="1" smtClean="0"/>
              <a:t>crossmatch</a:t>
            </a:r>
            <a:endParaRPr lang="en-US" sz="2000" dirty="0" smtClean="0"/>
          </a:p>
          <a:p>
            <a:pPr>
              <a:lnSpc>
                <a:spcPct val="80000"/>
              </a:lnSpc>
              <a:buNone/>
            </a:pPr>
            <a:endParaRPr lang="en-US" sz="2000" dirty="0"/>
          </a:p>
          <a:p>
            <a:pPr>
              <a:lnSpc>
                <a:spcPct val="80000"/>
              </a:lnSpc>
            </a:pPr>
            <a:r>
              <a:rPr lang="en-US" sz="2000" dirty="0"/>
              <a:t>Support Emergency </a:t>
            </a:r>
            <a:r>
              <a:rPr lang="en-US" sz="2000" dirty="0" smtClean="0"/>
              <a:t> </a:t>
            </a:r>
            <a:r>
              <a:rPr lang="en-US" sz="2000" dirty="0"/>
              <a:t>	Major 		</a:t>
            </a:r>
            <a:r>
              <a:rPr lang="en-US" sz="2000" dirty="0" smtClean="0"/>
              <a:t>	Moderate</a:t>
            </a:r>
            <a:endParaRPr lang="en-US" sz="2000" dirty="0"/>
          </a:p>
          <a:p>
            <a:pPr>
              <a:lnSpc>
                <a:spcPct val="80000"/>
              </a:lnSpc>
              <a:buFontTx/>
              <a:buNone/>
            </a:pPr>
            <a:r>
              <a:rPr lang="en-US" sz="2000" dirty="0"/>
              <a:t>	</a:t>
            </a:r>
            <a:r>
              <a:rPr lang="en-US" sz="2000" dirty="0" smtClean="0"/>
              <a:t>blood release</a:t>
            </a:r>
            <a:endParaRPr lang="en-US" sz="2000" dirty="0"/>
          </a:p>
          <a:p>
            <a:pPr>
              <a:lnSpc>
                <a:spcPct val="80000"/>
              </a:lnSpc>
              <a:buFontTx/>
              <a:buNone/>
            </a:pPr>
            <a:endParaRPr lang="en-US" sz="2000" dirty="0"/>
          </a:p>
          <a:p>
            <a:pPr>
              <a:lnSpc>
                <a:spcPct val="80000"/>
              </a:lnSpc>
            </a:pPr>
            <a:r>
              <a:rPr lang="en-US" sz="2000" dirty="0"/>
              <a:t>Create billing records for 	Minor		</a:t>
            </a:r>
            <a:r>
              <a:rPr lang="en-US" sz="2000" dirty="0" smtClean="0"/>
              <a:t>	Major</a:t>
            </a:r>
            <a:endParaRPr lang="en-US" sz="2000" dirty="0"/>
          </a:p>
          <a:p>
            <a:pPr>
              <a:lnSpc>
                <a:spcPct val="80000"/>
              </a:lnSpc>
              <a:buFontTx/>
              <a:buNone/>
            </a:pPr>
            <a:r>
              <a:rPr lang="en-US" sz="2000" dirty="0"/>
              <a:t>      transactions</a:t>
            </a:r>
          </a:p>
          <a:p>
            <a:pPr>
              <a:lnSpc>
                <a:spcPct val="80000"/>
              </a:lnSpc>
              <a:buFontTx/>
              <a:buNone/>
            </a:pPr>
            <a:endParaRPr lang="en-US" sz="2000" dirty="0"/>
          </a:p>
          <a:p>
            <a:pPr>
              <a:lnSpc>
                <a:spcPct val="80000"/>
              </a:lnSpc>
              <a:buFontTx/>
              <a:buNone/>
            </a:pPr>
            <a:endParaRPr lang="en-US" sz="2000" dirty="0"/>
          </a:p>
        </p:txBody>
      </p:sp>
      <p:sp>
        <p:nvSpPr>
          <p:cNvPr id="55298" name="Rectangle 2"/>
          <p:cNvSpPr>
            <a:spLocks noGrp="1" noChangeArrowheads="1"/>
          </p:cNvSpPr>
          <p:nvPr>
            <p:ph type="title"/>
          </p:nvPr>
        </p:nvSpPr>
        <p:spPr/>
        <p:txBody>
          <a:bodyPr/>
          <a:lstStyle/>
          <a:p>
            <a:r>
              <a:rPr lang="en-US"/>
              <a:t>EXAMPLE OF RISK ANALYSIS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1" name="Rectangle 3"/>
          <p:cNvSpPr>
            <a:spLocks noGrp="1" noChangeArrowheads="1"/>
          </p:cNvSpPr>
          <p:nvPr>
            <p:ph idx="1"/>
          </p:nvPr>
        </p:nvSpPr>
        <p:spPr/>
        <p:txBody>
          <a:bodyPr/>
          <a:lstStyle/>
          <a:p>
            <a:pPr>
              <a:lnSpc>
                <a:spcPct val="90000"/>
              </a:lnSpc>
              <a:buFontTx/>
              <a:buNone/>
            </a:pPr>
            <a:endParaRPr lang="en-US" dirty="0"/>
          </a:p>
          <a:p>
            <a:pPr>
              <a:lnSpc>
                <a:spcPct val="90000"/>
              </a:lnSpc>
            </a:pPr>
            <a:r>
              <a:rPr lang="en-US" dirty="0"/>
              <a:t>Risk Analysis helps us to focus on the serious failures that could occur and directs our validation efforts to those situations</a:t>
            </a:r>
            <a:r>
              <a:rPr lang="en-US" dirty="0" smtClean="0"/>
              <a:t>.</a:t>
            </a:r>
          </a:p>
          <a:p>
            <a:pPr>
              <a:lnSpc>
                <a:spcPct val="90000"/>
              </a:lnSpc>
            </a:pPr>
            <a:r>
              <a:rPr lang="en-US" dirty="0" smtClean="0"/>
              <a:t>Risk Analysis helps us be realistic about meeting the timeline and staying on budget.</a:t>
            </a:r>
            <a:endParaRPr lang="en-US" dirty="0"/>
          </a:p>
          <a:p>
            <a:pPr>
              <a:lnSpc>
                <a:spcPct val="90000"/>
              </a:lnSpc>
            </a:pPr>
            <a:endParaRPr lang="en-US" dirty="0"/>
          </a:p>
          <a:p>
            <a:pPr>
              <a:lnSpc>
                <a:spcPct val="90000"/>
              </a:lnSpc>
            </a:pPr>
            <a:endParaRPr lang="en-US" dirty="0"/>
          </a:p>
          <a:p>
            <a:pPr>
              <a:lnSpc>
                <a:spcPct val="90000"/>
              </a:lnSpc>
              <a:buNone/>
            </a:pPr>
            <a:endParaRPr lang="en-US" dirty="0"/>
          </a:p>
        </p:txBody>
      </p:sp>
      <p:sp>
        <p:nvSpPr>
          <p:cNvPr id="114690" name="Rectangle 2"/>
          <p:cNvSpPr>
            <a:spLocks noGrp="1" noChangeArrowheads="1"/>
          </p:cNvSpPr>
          <p:nvPr>
            <p:ph type="title"/>
          </p:nvPr>
        </p:nvSpPr>
        <p:spPr/>
        <p:txBody>
          <a:bodyPr/>
          <a:lstStyle/>
          <a:p>
            <a:r>
              <a:rPr lang="en-US"/>
              <a:t>Risk Analysis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idx="1"/>
          </p:nvPr>
        </p:nvSpPr>
        <p:spPr/>
        <p:txBody>
          <a:bodyPr/>
          <a:lstStyle/>
          <a:p>
            <a:pPr>
              <a:buFontTx/>
              <a:buNone/>
            </a:pPr>
            <a:r>
              <a:rPr lang="en-US" dirty="0"/>
              <a:t>Prior to Validation:</a:t>
            </a:r>
          </a:p>
          <a:p>
            <a:pPr>
              <a:buFontTx/>
              <a:buNone/>
            </a:pPr>
            <a:r>
              <a:rPr lang="en-US" dirty="0"/>
              <a:t>Familiarize yourself with the </a:t>
            </a:r>
            <a:r>
              <a:rPr lang="en-US" dirty="0" smtClean="0"/>
              <a:t>system</a:t>
            </a:r>
            <a:endParaRPr lang="en-US" dirty="0"/>
          </a:p>
          <a:p>
            <a:pPr>
              <a:buFontTx/>
              <a:buNone/>
            </a:pPr>
            <a:r>
              <a:rPr lang="en-US" dirty="0"/>
              <a:t>Write or revise SOP’s to reflect how the system will be used at your </a:t>
            </a:r>
            <a:r>
              <a:rPr lang="en-US" dirty="0" smtClean="0"/>
              <a:t>facility</a:t>
            </a:r>
          </a:p>
          <a:p>
            <a:pPr>
              <a:buNone/>
            </a:pPr>
            <a:r>
              <a:rPr lang="en-US" dirty="0" smtClean="0"/>
              <a:t>Review Risk Analysis</a:t>
            </a:r>
          </a:p>
          <a:p>
            <a:pPr>
              <a:buFontTx/>
              <a:buNone/>
            </a:pPr>
            <a:r>
              <a:rPr lang="en-US" dirty="0" smtClean="0"/>
              <a:t>Write your Validation Plan</a:t>
            </a:r>
            <a:endParaRPr lang="en-US" dirty="0"/>
          </a:p>
          <a:p>
            <a:pPr>
              <a:buFontTx/>
              <a:buNone/>
            </a:pPr>
            <a:r>
              <a:rPr lang="en-US" dirty="0"/>
              <a:t>Review test scripts provided by vendor and customize according to SOP’s </a:t>
            </a:r>
          </a:p>
        </p:txBody>
      </p:sp>
      <p:sp>
        <p:nvSpPr>
          <p:cNvPr id="49154" name="Rectangle 2"/>
          <p:cNvSpPr>
            <a:spLocks noGrp="1" noChangeArrowheads="1"/>
          </p:cNvSpPr>
          <p:nvPr>
            <p:ph type="title"/>
          </p:nvPr>
        </p:nvSpPr>
        <p:spPr/>
        <p:txBody>
          <a:bodyPr/>
          <a:lstStyle/>
          <a:p>
            <a:r>
              <a:rPr lang="en-US"/>
              <a:t>Validation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This  written document explains:</a:t>
            </a:r>
          </a:p>
          <a:p>
            <a:pPr lvl="1"/>
            <a:r>
              <a:rPr lang="en-US" dirty="0" smtClean="0"/>
              <a:t> what will be done and how it will be done</a:t>
            </a:r>
          </a:p>
          <a:p>
            <a:pPr lvl="1"/>
            <a:r>
              <a:rPr lang="en-US" dirty="0" smtClean="0"/>
              <a:t>all parties understand and are in agreement with the software validation process</a:t>
            </a:r>
          </a:p>
          <a:p>
            <a:pPr lvl="1"/>
            <a:r>
              <a:rPr lang="en-US" dirty="0" smtClean="0"/>
              <a:t>is executed before the software validation begins</a:t>
            </a:r>
          </a:p>
          <a:p>
            <a:pPr lvl="1">
              <a:buNone/>
            </a:pPr>
            <a:endParaRPr lang="en-US" dirty="0" smtClean="0"/>
          </a:p>
          <a:p>
            <a:r>
              <a:rPr lang="en-US" dirty="0" smtClean="0"/>
              <a:t>By </a:t>
            </a:r>
            <a:r>
              <a:rPr lang="en-US" u="sng" dirty="0" smtClean="0"/>
              <a:t>“Singing the Same Tune”, </a:t>
            </a:r>
            <a:r>
              <a:rPr lang="en-US" dirty="0" smtClean="0"/>
              <a:t>we are in “</a:t>
            </a:r>
            <a:r>
              <a:rPr lang="en-US" u="sng" dirty="0" smtClean="0"/>
              <a:t>Concert”</a:t>
            </a:r>
            <a:r>
              <a:rPr lang="en-US" dirty="0" smtClean="0"/>
              <a:t> with our customers.</a:t>
            </a:r>
          </a:p>
          <a:p>
            <a:endParaRPr lang="en-US" dirty="0"/>
          </a:p>
        </p:txBody>
      </p:sp>
      <p:sp>
        <p:nvSpPr>
          <p:cNvPr id="2" name="Title 1"/>
          <p:cNvSpPr>
            <a:spLocks noGrp="1"/>
          </p:cNvSpPr>
          <p:nvPr>
            <p:ph type="title"/>
          </p:nvPr>
        </p:nvSpPr>
        <p:spPr/>
        <p:txBody>
          <a:bodyPr/>
          <a:lstStyle/>
          <a:p>
            <a:r>
              <a:rPr lang="en-US" dirty="0" smtClean="0"/>
              <a:t>Purpose of the Validation Plan</a:t>
            </a:r>
            <a:endParaRPr lang="en-US" dirty="0"/>
          </a:p>
        </p:txBody>
      </p:sp>
      <p:pic>
        <p:nvPicPr>
          <p:cNvPr id="2051" name="Picture 3" descr="C:\Documents and Settings\User\Local Settings\Temporary Internet Files\Content.IE5\Z8GIMZR1\MM900173998[1].gif"/>
          <p:cNvPicPr>
            <a:picLocks noChangeAspect="1" noChangeArrowheads="1" noCrop="1"/>
          </p:cNvPicPr>
          <p:nvPr/>
        </p:nvPicPr>
        <p:blipFill>
          <a:blip r:embed="rId3" cstate="print"/>
          <a:srcRect/>
          <a:stretch>
            <a:fillRect/>
          </a:stretch>
        </p:blipFill>
        <p:spPr bwMode="auto">
          <a:xfrm>
            <a:off x="7239000" y="3733800"/>
            <a:ext cx="1371600" cy="2049517"/>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sz="2800" dirty="0" smtClean="0"/>
              <a:t>Validation Plan</a:t>
            </a:r>
          </a:p>
          <a:p>
            <a:pPr lvl="1"/>
            <a:r>
              <a:rPr lang="en-US" sz="2400" dirty="0" smtClean="0"/>
              <a:t>Purpose</a:t>
            </a:r>
          </a:p>
          <a:p>
            <a:pPr lvl="1"/>
            <a:r>
              <a:rPr lang="en-US" sz="2400" dirty="0" smtClean="0"/>
              <a:t>Software Description (include version)</a:t>
            </a:r>
          </a:p>
          <a:p>
            <a:pPr lvl="1"/>
            <a:r>
              <a:rPr lang="en-US" sz="2400" dirty="0" smtClean="0"/>
              <a:t>Hardware Description</a:t>
            </a:r>
          </a:p>
          <a:p>
            <a:pPr lvl="1"/>
            <a:r>
              <a:rPr lang="en-US" sz="2400" dirty="0" smtClean="0"/>
              <a:t>Testing Material and Equipment</a:t>
            </a:r>
          </a:p>
          <a:p>
            <a:pPr lvl="1"/>
            <a:r>
              <a:rPr lang="en-US" sz="2400" dirty="0" smtClean="0"/>
              <a:t>Test Location and Requirements</a:t>
            </a:r>
          </a:p>
          <a:p>
            <a:pPr lvl="1"/>
            <a:r>
              <a:rPr lang="en-US" sz="2400" dirty="0" smtClean="0"/>
              <a:t>Equipment</a:t>
            </a:r>
          </a:p>
          <a:p>
            <a:pPr lvl="1"/>
            <a:r>
              <a:rPr lang="en-US" sz="2400" dirty="0" smtClean="0"/>
              <a:t>Scope</a:t>
            </a:r>
          </a:p>
          <a:p>
            <a:pPr lvl="1"/>
            <a:r>
              <a:rPr lang="en-US" sz="2400" dirty="0" smtClean="0"/>
              <a:t>Test Script Execution</a:t>
            </a:r>
          </a:p>
          <a:p>
            <a:pPr lvl="1"/>
            <a:r>
              <a:rPr lang="en-US" sz="2400" dirty="0" smtClean="0"/>
              <a:t>Evaluation Criteria</a:t>
            </a:r>
          </a:p>
          <a:p>
            <a:pPr lvl="1"/>
            <a:r>
              <a:rPr lang="en-US" sz="2400" dirty="0" smtClean="0"/>
              <a:t>Review and Approval Process</a:t>
            </a:r>
          </a:p>
          <a:p>
            <a:pPr lvl="1"/>
            <a:r>
              <a:rPr lang="en-US" sz="2400" dirty="0" smtClean="0"/>
              <a:t>Addendums</a:t>
            </a:r>
          </a:p>
          <a:p>
            <a:endParaRPr lang="en-US" dirty="0"/>
          </a:p>
        </p:txBody>
      </p:sp>
      <p:sp>
        <p:nvSpPr>
          <p:cNvPr id="2" name="Title 1"/>
          <p:cNvSpPr>
            <a:spLocks noGrp="1"/>
          </p:cNvSpPr>
          <p:nvPr>
            <p:ph type="title"/>
          </p:nvPr>
        </p:nvSpPr>
        <p:spPr/>
        <p:txBody>
          <a:bodyPr/>
          <a:lstStyle/>
          <a:p>
            <a:r>
              <a:rPr lang="en-US" dirty="0" smtClean="0"/>
              <a:t>Validation Plan</a:t>
            </a:r>
            <a:endParaRPr lang="en-US" dirty="0"/>
          </a:p>
        </p:txBody>
      </p:sp>
      <p:pic>
        <p:nvPicPr>
          <p:cNvPr id="6146" name="Picture 2" descr="C:\Documents and Settings\User\Local Settings\Temporary Internet Files\Content.IE5\7FOGW6BA\MC900018267[1].wmf"/>
          <p:cNvPicPr>
            <a:picLocks noChangeAspect="1" noChangeArrowheads="1"/>
          </p:cNvPicPr>
          <p:nvPr/>
        </p:nvPicPr>
        <p:blipFill>
          <a:blip r:embed="rId2" cstate="print"/>
          <a:srcRect/>
          <a:stretch>
            <a:fillRect/>
          </a:stretch>
        </p:blipFill>
        <p:spPr bwMode="auto">
          <a:xfrm>
            <a:off x="6477000" y="3429000"/>
            <a:ext cx="1605686" cy="1607515"/>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buNone/>
            </a:pPr>
            <a:endParaRPr lang="en-US" dirty="0"/>
          </a:p>
          <a:p>
            <a:r>
              <a:rPr lang="en-US" dirty="0"/>
              <a:t>Validation is being performed to test and document that the software performs as stated in the vendor documentation according to Standard Operating Procedures (SOP’s) and to identify any limitations in software performance. This validation is being conducted to ensure that the software will reliably produce results that meet pre-determined qualifications and quality standards. This validation will show evidence that the particular requirements for the software’s intended uses can be consistently filled. </a:t>
            </a:r>
          </a:p>
          <a:p>
            <a:endParaRPr lang="en-US" dirty="0"/>
          </a:p>
        </p:txBody>
      </p:sp>
      <p:sp>
        <p:nvSpPr>
          <p:cNvPr id="2" name="Title 1"/>
          <p:cNvSpPr>
            <a:spLocks noGrp="1"/>
          </p:cNvSpPr>
          <p:nvPr>
            <p:ph type="title"/>
          </p:nvPr>
        </p:nvSpPr>
        <p:spPr/>
        <p:txBody>
          <a:bodyPr/>
          <a:lstStyle/>
          <a:p>
            <a:r>
              <a:rPr lang="en-US" dirty="0" smtClean="0"/>
              <a:t>Purpose</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nSpc>
                <a:spcPct val="90000"/>
              </a:lnSpc>
            </a:pPr>
            <a:r>
              <a:rPr lang="en-US" dirty="0" smtClean="0"/>
              <a:t>Define the purpose of Project Management</a:t>
            </a:r>
          </a:p>
          <a:p>
            <a:pPr>
              <a:lnSpc>
                <a:spcPct val="90000"/>
              </a:lnSpc>
            </a:pPr>
            <a:r>
              <a:rPr lang="en-US" dirty="0" smtClean="0"/>
              <a:t>Define “Risk” and identify the levels of Clinical Risk</a:t>
            </a:r>
          </a:p>
          <a:p>
            <a:pPr>
              <a:lnSpc>
                <a:spcPct val="90000"/>
              </a:lnSpc>
            </a:pPr>
            <a:r>
              <a:rPr lang="en-US" dirty="0" smtClean="0"/>
              <a:t>Define the purpose of the Validation Plan</a:t>
            </a:r>
          </a:p>
          <a:p>
            <a:pPr>
              <a:lnSpc>
                <a:spcPct val="90000"/>
              </a:lnSpc>
            </a:pPr>
            <a:r>
              <a:rPr lang="en-US" dirty="0" smtClean="0"/>
              <a:t>Identify indications of being in “Control”</a:t>
            </a:r>
          </a:p>
          <a:p>
            <a:pPr>
              <a:lnSpc>
                <a:spcPct val="90000"/>
              </a:lnSpc>
            </a:pPr>
            <a:r>
              <a:rPr lang="en-US" dirty="0" smtClean="0"/>
              <a:t>Identify different tools that are used to document validation</a:t>
            </a:r>
          </a:p>
          <a:p>
            <a:endParaRPr lang="en-US" dirty="0"/>
          </a:p>
        </p:txBody>
      </p:sp>
      <p:sp>
        <p:nvSpPr>
          <p:cNvPr id="2" name="Title 1"/>
          <p:cNvSpPr>
            <a:spLocks noGrp="1"/>
          </p:cNvSpPr>
          <p:nvPr>
            <p:ph type="title"/>
          </p:nvPr>
        </p:nvSpPr>
        <p:spPr/>
        <p:txBody>
          <a:bodyPr/>
          <a:lstStyle/>
          <a:p>
            <a:r>
              <a:rPr lang="en-US" dirty="0" smtClean="0"/>
              <a:t>Objectives</a:t>
            </a:r>
            <a:endParaRPr lang="en-US" dirty="0"/>
          </a:p>
        </p:txBody>
      </p:sp>
      <p:pic>
        <p:nvPicPr>
          <p:cNvPr id="5122" name="Picture 2" descr="C:\Documents and Settings\User\Local Settings\Temporary Internet Files\Content.IE5\7FOGW6BA\MC900018267[1].wmf"/>
          <p:cNvPicPr>
            <a:picLocks noChangeAspect="1" noChangeArrowheads="1"/>
          </p:cNvPicPr>
          <p:nvPr/>
        </p:nvPicPr>
        <p:blipFill>
          <a:blip r:embed="rId2" cstate="print"/>
          <a:srcRect/>
          <a:stretch>
            <a:fillRect/>
          </a:stretch>
        </p:blipFill>
        <p:spPr bwMode="auto">
          <a:xfrm>
            <a:off x="6172200" y="4191000"/>
            <a:ext cx="1605686" cy="1607515"/>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err="1" smtClean="0"/>
              <a:t>SoftBank</a:t>
            </a:r>
            <a:r>
              <a:rPr lang="en-US" dirty="0" smtClean="0"/>
              <a:t> </a:t>
            </a:r>
            <a:r>
              <a:rPr lang="en-US" dirty="0"/>
              <a:t>II v 25.1.1</a:t>
            </a:r>
          </a:p>
          <a:p>
            <a:r>
              <a:rPr lang="en-US" dirty="0" smtClean="0"/>
              <a:t>The </a:t>
            </a:r>
            <a:r>
              <a:rPr lang="en-US" dirty="0"/>
              <a:t>system will be used to manage Blood Bank patient and unit data</a:t>
            </a:r>
          </a:p>
          <a:p>
            <a:r>
              <a:rPr lang="en-US" dirty="0" smtClean="0"/>
              <a:t>Access </a:t>
            </a:r>
            <a:r>
              <a:rPr lang="en-US" dirty="0"/>
              <a:t>to the </a:t>
            </a:r>
            <a:r>
              <a:rPr lang="en-US" dirty="0" smtClean="0"/>
              <a:t>system is determined by the customer </a:t>
            </a:r>
            <a:endParaRPr lang="en-US" dirty="0"/>
          </a:p>
          <a:p>
            <a:r>
              <a:rPr lang="en-US" dirty="0"/>
              <a:t> </a:t>
            </a:r>
            <a:r>
              <a:rPr lang="en-US" dirty="0" err="1" smtClean="0"/>
              <a:t>Camtasia</a:t>
            </a:r>
            <a:r>
              <a:rPr lang="en-US" dirty="0" smtClean="0"/>
              <a:t> </a:t>
            </a:r>
            <a:r>
              <a:rPr lang="en-US" dirty="0"/>
              <a:t>Recording Software, version 5.0 or higher will be used to capture each step of </a:t>
            </a:r>
            <a:r>
              <a:rPr lang="en-US" dirty="0" smtClean="0"/>
              <a:t>the </a:t>
            </a:r>
            <a:r>
              <a:rPr lang="en-US" dirty="0"/>
              <a:t>validation process and saved as .AVI files.</a:t>
            </a:r>
          </a:p>
          <a:p>
            <a:r>
              <a:rPr lang="en-US" dirty="0" err="1" smtClean="0"/>
              <a:t>SnagIt</a:t>
            </a:r>
            <a:r>
              <a:rPr lang="en-US" dirty="0" smtClean="0"/>
              <a:t> </a:t>
            </a:r>
            <a:r>
              <a:rPr lang="en-US" dirty="0"/>
              <a:t>or Jing Screen Capture Software, version 8.2 or higher will be used to capture s</a:t>
            </a:r>
            <a:r>
              <a:rPr lang="en-US" dirty="0" smtClean="0"/>
              <a:t>creen </a:t>
            </a:r>
            <a:r>
              <a:rPr lang="en-US" dirty="0"/>
              <a:t>prints</a:t>
            </a:r>
          </a:p>
          <a:p>
            <a:endParaRPr lang="en-US" dirty="0"/>
          </a:p>
        </p:txBody>
      </p:sp>
      <p:sp>
        <p:nvSpPr>
          <p:cNvPr id="2" name="Title 1"/>
          <p:cNvSpPr>
            <a:spLocks noGrp="1"/>
          </p:cNvSpPr>
          <p:nvPr>
            <p:ph type="title"/>
          </p:nvPr>
        </p:nvSpPr>
        <p:spPr/>
        <p:txBody>
          <a:bodyPr>
            <a:normAutofit/>
          </a:bodyPr>
          <a:lstStyle/>
          <a:p>
            <a:r>
              <a:rPr lang="en-US" dirty="0" smtClean="0"/>
              <a:t>Software Description</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lvl="0"/>
            <a:r>
              <a:rPr lang="en-US" dirty="0" smtClean="0"/>
              <a:t>The following vendor documentation will be used to define system functionality:</a:t>
            </a:r>
          </a:p>
          <a:p>
            <a:r>
              <a:rPr lang="en-US" dirty="0" err="1" smtClean="0"/>
              <a:t>SoftBank</a:t>
            </a:r>
            <a:r>
              <a:rPr lang="en-US" dirty="0" smtClean="0"/>
              <a:t> II v 25.1.1 Implementation Manual		</a:t>
            </a:r>
          </a:p>
          <a:p>
            <a:r>
              <a:rPr lang="en-US" dirty="0" smtClean="0"/>
              <a:t>Completed Questionnaire sent to the customer by RBC Technologies</a:t>
            </a:r>
          </a:p>
          <a:p>
            <a:r>
              <a:rPr lang="en-US" dirty="0" smtClean="0"/>
              <a:t>SOP’s that relate to the routines encountered in the Blood Bank</a:t>
            </a:r>
          </a:p>
          <a:p>
            <a:pPr lvl="0"/>
            <a:r>
              <a:rPr lang="en-US" dirty="0" err="1" smtClean="0"/>
              <a:t>Camtasia</a:t>
            </a:r>
            <a:r>
              <a:rPr lang="en-US" dirty="0" smtClean="0"/>
              <a:t> Recording Software: will capture recording of all keystrokes and visual warnings.</a:t>
            </a:r>
          </a:p>
          <a:p>
            <a:pPr lvl="0"/>
            <a:r>
              <a:rPr lang="en-US" dirty="0" smtClean="0"/>
              <a:t>Using </a:t>
            </a:r>
            <a:r>
              <a:rPr lang="en-US" dirty="0" err="1" smtClean="0"/>
              <a:t>SnagIt</a:t>
            </a:r>
            <a:r>
              <a:rPr lang="en-US" dirty="0" smtClean="0"/>
              <a:t> or Jing software, screen prints will be pulled from the video of each function</a:t>
            </a:r>
          </a:p>
          <a:p>
            <a:pPr lvl="0"/>
            <a:r>
              <a:rPr lang="en-US" dirty="0" smtClean="0"/>
              <a:t>Problems identified will be communicated to designated personnel via email using Discrepancy Report Form as they occur. Facility personnel will notify SCC Soft support staff if necessary.</a:t>
            </a:r>
          </a:p>
          <a:p>
            <a:endParaRPr lang="en-US" dirty="0"/>
          </a:p>
        </p:txBody>
      </p:sp>
      <p:sp>
        <p:nvSpPr>
          <p:cNvPr id="3" name="Title 2"/>
          <p:cNvSpPr>
            <a:spLocks noGrp="1"/>
          </p:cNvSpPr>
          <p:nvPr>
            <p:ph type="title"/>
          </p:nvPr>
        </p:nvSpPr>
        <p:spPr/>
        <p:txBody>
          <a:bodyPr/>
          <a:lstStyle/>
          <a:p>
            <a:r>
              <a:rPr lang="en-US" dirty="0" smtClean="0"/>
              <a:t>Testing Material</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lvl="0"/>
            <a:r>
              <a:rPr lang="en-US" sz="1800" b="1" u="sng" dirty="0" smtClean="0"/>
              <a:t>Validation </a:t>
            </a:r>
            <a:r>
              <a:rPr lang="en-US" sz="1800" b="1" u="sng" dirty="0"/>
              <a:t>Test Plan: </a:t>
            </a:r>
            <a:r>
              <a:rPr lang="en-US" sz="1800" dirty="0"/>
              <a:t>describes the system and how the validation will be conducted.</a:t>
            </a:r>
          </a:p>
          <a:p>
            <a:pPr lvl="0"/>
            <a:r>
              <a:rPr lang="en-US" sz="1800" b="1" u="sng" dirty="0"/>
              <a:t>Validation Test Protocol: </a:t>
            </a:r>
            <a:r>
              <a:rPr lang="en-US" sz="1800" dirty="0"/>
              <a:t>defines the functional requirements for each application, purpose, scope, risk </a:t>
            </a:r>
            <a:r>
              <a:rPr lang="en-US" sz="1800" dirty="0" smtClean="0"/>
              <a:t>analysis, </a:t>
            </a:r>
            <a:r>
              <a:rPr lang="en-US" sz="1800" dirty="0"/>
              <a:t>testing tasks, pass/fail criteria, equipment requirements, warning messages, patient and product naming protocol, setup, review and approval.</a:t>
            </a:r>
          </a:p>
          <a:p>
            <a:pPr lvl="0"/>
            <a:r>
              <a:rPr lang="en-US" sz="1800" b="1" u="sng" dirty="0"/>
              <a:t>Validation Test Script: </a:t>
            </a:r>
            <a:r>
              <a:rPr lang="en-US" sz="1800" dirty="0"/>
              <a:t>defines entries to test each application. Inputs and expected outputs are defined. Screen Prints are coordinated with the script title and numbered at each step where a screen print needs to be taken. Script is signed and dated by the </a:t>
            </a:r>
            <a:r>
              <a:rPr lang="en-US" sz="1800" dirty="0" err="1"/>
              <a:t>validator</a:t>
            </a:r>
            <a:r>
              <a:rPr lang="en-US" sz="1800" dirty="0"/>
              <a:t> and marked as pass or fail. Script is reviewed by RBC personnel and dated. Script is approved by customer, signed and dated and designated as “Validation Results Acceptable” YES   NO </a:t>
            </a:r>
          </a:p>
        </p:txBody>
      </p:sp>
      <p:sp>
        <p:nvSpPr>
          <p:cNvPr id="2" name="Title 1"/>
          <p:cNvSpPr>
            <a:spLocks noGrp="1"/>
          </p:cNvSpPr>
          <p:nvPr>
            <p:ph type="title"/>
          </p:nvPr>
        </p:nvSpPr>
        <p:spPr/>
        <p:txBody>
          <a:bodyPr/>
          <a:lstStyle/>
          <a:p>
            <a:r>
              <a:rPr lang="en-US" dirty="0" smtClean="0"/>
              <a:t>Testing Material, Continued </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The system will be kept and maintained permanently in the blood bank. Remote access </a:t>
            </a:r>
            <a:r>
              <a:rPr lang="en-US" dirty="0" smtClean="0"/>
              <a:t>will occur </a:t>
            </a:r>
            <a:r>
              <a:rPr lang="en-US" dirty="0"/>
              <a:t>as described above. The site will provide a unique test domain with access to </a:t>
            </a:r>
            <a:r>
              <a:rPr lang="en-US" dirty="0" smtClean="0"/>
              <a:t>applications </a:t>
            </a:r>
            <a:r>
              <a:rPr lang="en-US" dirty="0"/>
              <a:t>required for testing by RBC Technologies personnel.  Once the validation has begun the </a:t>
            </a:r>
            <a:r>
              <a:rPr lang="en-US" dirty="0" smtClean="0"/>
              <a:t>blood </a:t>
            </a:r>
            <a:r>
              <a:rPr lang="en-US" dirty="0"/>
              <a:t>bank functions in this domain must not be changed without approval of the validating team.</a:t>
            </a:r>
          </a:p>
          <a:p>
            <a:endParaRPr lang="en-US"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US" dirty="0" smtClean="0"/>
              <a:t>Test Location &amp; Requirements</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Equipment required by RBC Technologies personnel:</a:t>
            </a:r>
          </a:p>
          <a:p>
            <a:pPr lvl="1"/>
            <a:r>
              <a:rPr lang="en-US" dirty="0"/>
              <a:t>Computer-PC</a:t>
            </a:r>
          </a:p>
          <a:p>
            <a:pPr lvl="1"/>
            <a:r>
              <a:rPr lang="en-US" dirty="0"/>
              <a:t>Printer and screen capture program</a:t>
            </a:r>
          </a:p>
          <a:p>
            <a:r>
              <a:rPr lang="en-US" dirty="0"/>
              <a:t>Equipment to be provided by site:</a:t>
            </a:r>
          </a:p>
          <a:p>
            <a:pPr lvl="1"/>
            <a:r>
              <a:rPr lang="en-US" dirty="0"/>
              <a:t>Computer –PC on site</a:t>
            </a:r>
          </a:p>
          <a:p>
            <a:pPr lvl="1"/>
            <a:r>
              <a:rPr lang="en-US" dirty="0"/>
              <a:t>Report printer</a:t>
            </a:r>
          </a:p>
          <a:p>
            <a:pPr lvl="1"/>
            <a:r>
              <a:rPr lang="en-US" dirty="0"/>
              <a:t>Label printer</a:t>
            </a:r>
          </a:p>
          <a:p>
            <a:endParaRPr lang="en-US" dirty="0"/>
          </a:p>
        </p:txBody>
      </p:sp>
      <p:sp>
        <p:nvSpPr>
          <p:cNvPr id="2" name="Title 1"/>
          <p:cNvSpPr>
            <a:spLocks noGrp="1"/>
          </p:cNvSpPr>
          <p:nvPr>
            <p:ph type="title"/>
          </p:nvPr>
        </p:nvSpPr>
        <p:spPr/>
        <p:txBody>
          <a:bodyPr/>
          <a:lstStyle/>
          <a:p>
            <a:r>
              <a:rPr lang="en-US" dirty="0" smtClean="0"/>
              <a:t>Equipment</a:t>
            </a:r>
            <a:endParaRPr lang="en-US" dirty="0"/>
          </a:p>
        </p:txBody>
      </p:sp>
      <p:pic>
        <p:nvPicPr>
          <p:cNvPr id="7170" name="Picture 2" descr="C:\Documents and Settings\User\Local Settings\Temporary Internet Files\Content.IE5\7FOGW6BA\MC900018267[1].wmf"/>
          <p:cNvPicPr>
            <a:picLocks noChangeAspect="1" noChangeArrowheads="1"/>
          </p:cNvPicPr>
          <p:nvPr/>
        </p:nvPicPr>
        <p:blipFill>
          <a:blip r:embed="rId2" cstate="print"/>
          <a:srcRect/>
          <a:stretch>
            <a:fillRect/>
          </a:stretch>
        </p:blipFill>
        <p:spPr bwMode="auto">
          <a:xfrm>
            <a:off x="6324600" y="4191000"/>
            <a:ext cx="1605686" cy="1607515"/>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err="1"/>
              <a:t>SoftBank</a:t>
            </a:r>
            <a:r>
              <a:rPr lang="en-US" dirty="0"/>
              <a:t> II, version 25.1.1 will be validated using vendor documentation, </a:t>
            </a:r>
            <a:r>
              <a:rPr lang="en-US" dirty="0" smtClean="0"/>
              <a:t>test </a:t>
            </a:r>
            <a:r>
              <a:rPr lang="en-US" dirty="0"/>
              <a:t>protocols, test scripts, and facilities’ SOP’s. Functions applicable to </a:t>
            </a:r>
            <a:r>
              <a:rPr lang="en-US" dirty="0" smtClean="0"/>
              <a:t>customer’s Blood Bank operations </a:t>
            </a:r>
            <a:r>
              <a:rPr lang="en-US" dirty="0"/>
              <a:t>will be validated.</a:t>
            </a:r>
          </a:p>
          <a:p>
            <a:pPr lvl="0"/>
            <a:r>
              <a:rPr lang="en-US" dirty="0"/>
              <a:t>Applications identified in the addendum are to be tested. </a:t>
            </a:r>
          </a:p>
          <a:p>
            <a:endParaRPr lang="en-US" dirty="0"/>
          </a:p>
        </p:txBody>
      </p:sp>
      <p:sp>
        <p:nvSpPr>
          <p:cNvPr id="2" name="Title 1"/>
          <p:cNvSpPr>
            <a:spLocks noGrp="1"/>
          </p:cNvSpPr>
          <p:nvPr>
            <p:ph type="title"/>
          </p:nvPr>
        </p:nvSpPr>
        <p:spPr/>
        <p:txBody>
          <a:bodyPr/>
          <a:lstStyle/>
          <a:p>
            <a:r>
              <a:rPr lang="en-US" dirty="0" smtClean="0"/>
              <a:t>Scope</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Valid and Invalid inputs will be used for application testing. Test scripts will describe </a:t>
            </a:r>
            <a:r>
              <a:rPr lang="en-US" dirty="0" smtClean="0"/>
              <a:t>the purpose</a:t>
            </a:r>
            <a:r>
              <a:rPr lang="en-US" dirty="0"/>
              <a:t>, outline the procedure for testing and state the expected results. Each test script will be </a:t>
            </a:r>
            <a:r>
              <a:rPr lang="en-US" dirty="0" smtClean="0"/>
              <a:t>signed/initialed </a:t>
            </a:r>
            <a:r>
              <a:rPr lang="en-US" dirty="0"/>
              <a:t>by the </a:t>
            </a:r>
            <a:r>
              <a:rPr lang="en-US" dirty="0" err="1"/>
              <a:t>validator</a:t>
            </a:r>
            <a:r>
              <a:rPr lang="en-US" dirty="0"/>
              <a:t> and reviewed by customer. Completed scripts, </a:t>
            </a:r>
            <a:r>
              <a:rPr lang="en-US" dirty="0" smtClean="0"/>
              <a:t>discrepancy </a:t>
            </a:r>
            <a:r>
              <a:rPr lang="en-US" dirty="0"/>
              <a:t>reports, screen prints will be sent to customer by RBC Technologies.</a:t>
            </a:r>
          </a:p>
          <a:p>
            <a:endParaRPr lang="en-US" dirty="0"/>
          </a:p>
        </p:txBody>
      </p:sp>
      <p:sp>
        <p:nvSpPr>
          <p:cNvPr id="2" name="Title 1"/>
          <p:cNvSpPr>
            <a:spLocks noGrp="1"/>
          </p:cNvSpPr>
          <p:nvPr>
            <p:ph type="title"/>
          </p:nvPr>
        </p:nvSpPr>
        <p:spPr/>
        <p:txBody>
          <a:bodyPr/>
          <a:lstStyle/>
          <a:p>
            <a:r>
              <a:rPr lang="en-US" dirty="0" smtClean="0"/>
              <a:t>Test Script Execution</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en-US" dirty="0"/>
              <a:t>Vendor documentation describes expected results for testing. If system demonstrates an </a:t>
            </a:r>
            <a:r>
              <a:rPr lang="en-US" dirty="0" smtClean="0"/>
              <a:t>expected </a:t>
            </a:r>
            <a:r>
              <a:rPr lang="en-US" dirty="0"/>
              <a:t>result, a designation of</a:t>
            </a:r>
            <a:r>
              <a:rPr lang="en-US" b="1" u="sng" dirty="0"/>
              <a:t> </a:t>
            </a:r>
            <a:r>
              <a:rPr lang="en-US" u="sng" dirty="0"/>
              <a:t>pass</a:t>
            </a:r>
            <a:r>
              <a:rPr lang="en-US" dirty="0"/>
              <a:t> is assigned. If system does not demonstrate the expected response, </a:t>
            </a:r>
            <a:r>
              <a:rPr lang="en-US" dirty="0" smtClean="0"/>
              <a:t>a </a:t>
            </a:r>
            <a:r>
              <a:rPr lang="en-US" dirty="0"/>
              <a:t>Discrepancy Report will be completed and sent to the customer for resolution. When problems </a:t>
            </a:r>
            <a:r>
              <a:rPr lang="en-US" dirty="0" smtClean="0"/>
              <a:t>are </a:t>
            </a:r>
            <a:r>
              <a:rPr lang="en-US" dirty="0"/>
              <a:t>identified, changes to the system may be necessary. Changes to the system will be made by </a:t>
            </a:r>
            <a:r>
              <a:rPr lang="en-US" dirty="0" smtClean="0"/>
              <a:t>customer </a:t>
            </a:r>
            <a:r>
              <a:rPr lang="en-US" dirty="0"/>
              <a:t>when the validation is completed and documented according to the customer’s </a:t>
            </a:r>
            <a:r>
              <a:rPr lang="en-US" dirty="0" smtClean="0"/>
              <a:t>change control </a:t>
            </a:r>
            <a:r>
              <a:rPr lang="en-US" dirty="0"/>
              <a:t>policy. Workarounds may need to be developed and noted in the SOP’s if </a:t>
            </a:r>
            <a:r>
              <a:rPr lang="en-US" dirty="0" smtClean="0"/>
              <a:t>system limitations </a:t>
            </a:r>
            <a:r>
              <a:rPr lang="en-US" dirty="0"/>
              <a:t>show to be incompatible with customer’s SOP’s.</a:t>
            </a:r>
          </a:p>
          <a:p>
            <a:endParaRPr lang="en-US" dirty="0"/>
          </a:p>
        </p:txBody>
      </p:sp>
      <p:sp>
        <p:nvSpPr>
          <p:cNvPr id="2" name="Title 1"/>
          <p:cNvSpPr>
            <a:spLocks noGrp="1"/>
          </p:cNvSpPr>
          <p:nvPr>
            <p:ph type="title"/>
          </p:nvPr>
        </p:nvSpPr>
        <p:spPr/>
        <p:txBody>
          <a:bodyPr/>
          <a:lstStyle/>
          <a:p>
            <a:r>
              <a:rPr lang="en-US" dirty="0" smtClean="0"/>
              <a:t>Evaluation Criteria</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295401"/>
            <a:ext cx="7772400" cy="4648199"/>
          </a:xfrm>
        </p:spPr>
        <p:txBody>
          <a:bodyPr>
            <a:noAutofit/>
          </a:bodyPr>
          <a:lstStyle/>
          <a:p>
            <a:r>
              <a:rPr lang="en-US" sz="1200" dirty="0" smtClean="0"/>
              <a:t>PERSONNEL:</a:t>
            </a:r>
          </a:p>
          <a:p>
            <a:r>
              <a:rPr lang="en-US" sz="1200" dirty="0" smtClean="0"/>
              <a:t>Name			Title		Assignment</a:t>
            </a:r>
          </a:p>
          <a:p>
            <a:r>
              <a:rPr lang="en-US" sz="1200" dirty="0" smtClean="0"/>
              <a:t>Rose Campbell,		Project Manager	Write Validation Plan</a:t>
            </a:r>
          </a:p>
          <a:p>
            <a:r>
              <a:rPr lang="en-US" sz="1200" dirty="0" smtClean="0"/>
              <a:t>MT(ASCP)SBB				Review Documentation	</a:t>
            </a:r>
          </a:p>
          <a:p>
            <a:r>
              <a:rPr lang="en-US" sz="1200" dirty="0" smtClean="0"/>
              <a:t>Nancy Denney,	            	Lead </a:t>
            </a:r>
            <a:r>
              <a:rPr lang="en-US" sz="1200" dirty="0" err="1" smtClean="0"/>
              <a:t>Validator</a:t>
            </a:r>
            <a:r>
              <a:rPr lang="en-US" sz="1200" dirty="0" smtClean="0"/>
              <a:t> 	Customize Test Scripts,</a:t>
            </a:r>
          </a:p>
          <a:p>
            <a:r>
              <a:rPr lang="en-US" sz="1200" dirty="0" smtClean="0"/>
              <a:t>MLT(ASCP)				Execute Test Scripts</a:t>
            </a:r>
          </a:p>
          <a:p>
            <a:r>
              <a:rPr lang="en-US" sz="1200" dirty="0" smtClean="0"/>
              <a:t>							</a:t>
            </a:r>
          </a:p>
          <a:p>
            <a:r>
              <a:rPr lang="en-US" sz="1200" dirty="0" smtClean="0"/>
              <a:t>________________________	Blood Bank 		Review/Approve Validation Test </a:t>
            </a:r>
          </a:p>
          <a:p>
            <a:r>
              <a:rPr lang="en-US" sz="1200" dirty="0" smtClean="0"/>
              <a:t>Sign and date		Medical Director/	 Designee 	Plan</a:t>
            </a:r>
          </a:p>
          <a:p>
            <a:r>
              <a:rPr lang="en-US" sz="1200" dirty="0" smtClean="0"/>
              <a:t>					</a:t>
            </a:r>
          </a:p>
          <a:p>
            <a:r>
              <a:rPr lang="en-US" sz="1200" dirty="0" smtClean="0"/>
              <a:t>________________________	Lab Director		Review/Approve Validation Test</a:t>
            </a:r>
          </a:p>
          <a:p>
            <a:r>
              <a:rPr lang="en-US" sz="1200" dirty="0" smtClean="0"/>
              <a:t>Sign and date 				Plan</a:t>
            </a:r>
          </a:p>
          <a:p>
            <a:r>
              <a:rPr lang="en-US" sz="1200" dirty="0" smtClean="0"/>
              <a:t> </a:t>
            </a:r>
          </a:p>
          <a:p>
            <a:r>
              <a:rPr lang="en-US" sz="1200" dirty="0" smtClean="0"/>
              <a:t>________________________	Blood Bank 		Review/Approve Validation Test </a:t>
            </a:r>
          </a:p>
          <a:p>
            <a:r>
              <a:rPr lang="en-US" sz="1200" dirty="0" smtClean="0"/>
              <a:t>Sign and date		Supervisor		Plan</a:t>
            </a:r>
          </a:p>
          <a:p>
            <a:r>
              <a:rPr lang="en-US" sz="1200" dirty="0" smtClean="0"/>
              <a:t> </a:t>
            </a:r>
          </a:p>
          <a:p>
            <a:r>
              <a:rPr lang="en-US" sz="1200" dirty="0" smtClean="0"/>
              <a:t>Comments:____________________________________________________________________</a:t>
            </a:r>
          </a:p>
          <a:p>
            <a:r>
              <a:rPr lang="en-US" sz="1200" dirty="0" smtClean="0"/>
              <a:t> </a:t>
            </a:r>
          </a:p>
          <a:p>
            <a:r>
              <a:rPr lang="en-US" sz="1200" dirty="0" smtClean="0"/>
              <a:t>Implementation Date:_________________________________</a:t>
            </a:r>
          </a:p>
          <a:p>
            <a:r>
              <a:rPr lang="en-US" sz="1200" dirty="0" smtClean="0"/>
              <a:t> </a:t>
            </a:r>
          </a:p>
          <a:p>
            <a:r>
              <a:rPr lang="en-US" sz="1200" dirty="0" smtClean="0"/>
              <a:t>Approval to Implement:_______________________________</a:t>
            </a:r>
            <a:endParaRPr lang="en-US" sz="1200" dirty="0"/>
          </a:p>
        </p:txBody>
      </p:sp>
      <p:sp>
        <p:nvSpPr>
          <p:cNvPr id="2" name="Title 1"/>
          <p:cNvSpPr>
            <a:spLocks noGrp="1"/>
          </p:cNvSpPr>
          <p:nvPr>
            <p:ph type="title"/>
          </p:nvPr>
        </p:nvSpPr>
        <p:spPr/>
        <p:txBody>
          <a:bodyPr>
            <a:normAutofit/>
          </a:bodyPr>
          <a:lstStyle/>
          <a:p>
            <a:r>
              <a:rPr lang="en-US" sz="3200" dirty="0" smtClean="0"/>
              <a:t>Review &amp; Approval</a:t>
            </a:r>
            <a:endParaRPr lang="en-US" sz="32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b="1" dirty="0" smtClean="0"/>
              <a:t> </a:t>
            </a:r>
            <a:r>
              <a:rPr lang="en-US" dirty="0" smtClean="0"/>
              <a:t>Inventory</a:t>
            </a:r>
          </a:p>
          <a:p>
            <a:pPr lvl="1"/>
            <a:r>
              <a:rPr lang="en-US" dirty="0" smtClean="0"/>
              <a:t>Product </a:t>
            </a:r>
            <a:r>
              <a:rPr lang="en-US" dirty="0"/>
              <a:t>Orders Service (POS) </a:t>
            </a:r>
          </a:p>
          <a:p>
            <a:pPr lvl="1"/>
            <a:r>
              <a:rPr lang="en-US" dirty="0"/>
              <a:t>Edit</a:t>
            </a:r>
          </a:p>
          <a:p>
            <a:pPr lvl="1"/>
            <a:r>
              <a:rPr lang="en-US" dirty="0" smtClean="0"/>
              <a:t>IN/OUT</a:t>
            </a:r>
          </a:p>
          <a:p>
            <a:r>
              <a:rPr lang="en-US" dirty="0" smtClean="0"/>
              <a:t>PATIENT </a:t>
            </a:r>
          </a:p>
          <a:p>
            <a:pPr lvl="1"/>
            <a:r>
              <a:rPr lang="en-US" dirty="0"/>
              <a:t>Orders</a:t>
            </a:r>
          </a:p>
          <a:p>
            <a:pPr lvl="1"/>
            <a:r>
              <a:rPr lang="en-US" dirty="0" smtClean="0"/>
              <a:t>Edit</a:t>
            </a:r>
          </a:p>
          <a:p>
            <a:pPr lvl="1"/>
            <a:r>
              <a:rPr lang="en-US" dirty="0"/>
              <a:t>Maintenance</a:t>
            </a:r>
          </a:p>
          <a:p>
            <a:r>
              <a:rPr lang="en-US" dirty="0"/>
              <a:t>RESULT ENTRY</a:t>
            </a:r>
          </a:p>
          <a:p>
            <a:endParaRPr lang="en-US" dirty="0" smtClean="0"/>
          </a:p>
          <a:p>
            <a:endParaRPr lang="en-US" dirty="0"/>
          </a:p>
          <a:p>
            <a:pPr>
              <a:buNone/>
            </a:pPr>
            <a:endParaRPr lang="en-US" dirty="0" smtClean="0"/>
          </a:p>
          <a:p>
            <a:endParaRPr lang="en-US" dirty="0"/>
          </a:p>
        </p:txBody>
      </p:sp>
      <p:sp>
        <p:nvSpPr>
          <p:cNvPr id="2" name="Title 1"/>
          <p:cNvSpPr>
            <a:spLocks noGrp="1"/>
          </p:cNvSpPr>
          <p:nvPr>
            <p:ph type="title"/>
          </p:nvPr>
        </p:nvSpPr>
        <p:spPr/>
        <p:txBody>
          <a:bodyPr/>
          <a:lstStyle/>
          <a:p>
            <a:r>
              <a:rPr lang="en-US" dirty="0" smtClean="0"/>
              <a:t>Functions List for Addendum</a:t>
            </a:r>
            <a:endParaRPr lang="en-US" dirty="0"/>
          </a:p>
        </p:txBody>
      </p:sp>
      <p:pic>
        <p:nvPicPr>
          <p:cNvPr id="8194" name="Picture 2" descr="C:\Documents and Settings\User\Local Settings\Temporary Internet Files\Content.IE5\7FOGW6BA\MC900018267[1].wmf"/>
          <p:cNvPicPr>
            <a:picLocks noChangeAspect="1" noChangeArrowheads="1"/>
          </p:cNvPicPr>
          <p:nvPr/>
        </p:nvPicPr>
        <p:blipFill>
          <a:blip r:embed="rId2" cstate="print"/>
          <a:srcRect/>
          <a:stretch>
            <a:fillRect/>
          </a:stretch>
        </p:blipFill>
        <p:spPr bwMode="auto">
          <a:xfrm>
            <a:off x="6172200" y="4267200"/>
            <a:ext cx="1605686" cy="160751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Grp="1" noChangeArrowheads="1"/>
          </p:cNvSpPr>
          <p:nvPr>
            <p:ph type="title"/>
          </p:nvPr>
        </p:nvSpPr>
        <p:spPr/>
        <p:txBody>
          <a:bodyPr>
            <a:normAutofit fontScale="90000"/>
          </a:bodyPr>
          <a:lstStyle/>
          <a:p>
            <a:pPr algn="ctr"/>
            <a:r>
              <a:rPr lang="en-US" sz="4000" dirty="0"/>
              <a:t/>
            </a:r>
            <a:br>
              <a:rPr lang="en-US" sz="4000" dirty="0"/>
            </a:br>
            <a:r>
              <a:rPr lang="en-US" sz="4000" dirty="0"/>
              <a:t/>
            </a:r>
            <a:br>
              <a:rPr lang="en-US" sz="4000" dirty="0"/>
            </a:br>
            <a:r>
              <a:rPr lang="en-US" sz="4000" dirty="0"/>
              <a:t/>
            </a:r>
            <a:br>
              <a:rPr lang="en-US" sz="4000" dirty="0"/>
            </a:br>
            <a:r>
              <a:rPr lang="en-US" sz="4000" dirty="0"/>
              <a:t/>
            </a:r>
            <a:br>
              <a:rPr lang="en-US" sz="4000" dirty="0"/>
            </a:br>
            <a:r>
              <a:rPr lang="en-US" sz="4000" dirty="0"/>
              <a:t/>
            </a:r>
            <a:br>
              <a:rPr lang="en-US" sz="4000" dirty="0"/>
            </a:br>
            <a:r>
              <a:rPr lang="en-US" sz="4000" dirty="0"/>
              <a:t/>
            </a:r>
            <a:br>
              <a:rPr lang="en-US" sz="4000" dirty="0"/>
            </a:br>
            <a:r>
              <a:rPr lang="en-US" sz="4000" dirty="0"/>
              <a:t/>
            </a:r>
            <a:br>
              <a:rPr lang="en-US" sz="4000" dirty="0"/>
            </a:br>
            <a:r>
              <a:rPr lang="en-US" sz="4000" dirty="0"/>
              <a:t/>
            </a:r>
            <a:br>
              <a:rPr lang="en-US" sz="4000" dirty="0"/>
            </a:br>
            <a:r>
              <a:rPr lang="en-US" sz="4000" dirty="0"/>
              <a:t/>
            </a:r>
            <a:br>
              <a:rPr lang="en-US" sz="4000" dirty="0"/>
            </a:br>
            <a:r>
              <a:rPr lang="en-US" u="sng" dirty="0" smtClean="0">
                <a:solidFill>
                  <a:schemeClr val="tx1"/>
                </a:solidFill>
              </a:rPr>
              <a:t>Five “Key Notes”</a:t>
            </a:r>
            <a:r>
              <a:rPr lang="en-US" sz="4000" dirty="0">
                <a:solidFill>
                  <a:schemeClr val="tx1"/>
                </a:solidFill>
              </a:rPr>
              <a:t/>
            </a:r>
            <a:br>
              <a:rPr lang="en-US" sz="4000" dirty="0">
                <a:solidFill>
                  <a:schemeClr val="tx1"/>
                </a:solidFill>
              </a:rPr>
            </a:br>
            <a:r>
              <a:rPr lang="en-US" sz="4000" dirty="0"/>
              <a:t/>
            </a:r>
            <a:br>
              <a:rPr lang="en-US" sz="4000" dirty="0"/>
            </a:br>
            <a:r>
              <a:rPr lang="en-US" sz="4000" dirty="0" smtClean="0"/>
              <a:t>Project Management</a:t>
            </a:r>
            <a:br>
              <a:rPr lang="en-US" sz="4000" dirty="0" smtClean="0"/>
            </a:br>
            <a:r>
              <a:rPr lang="en-US" sz="4000" dirty="0" smtClean="0"/>
              <a:t/>
            </a:r>
            <a:br>
              <a:rPr lang="en-US" sz="4000" dirty="0" smtClean="0"/>
            </a:br>
            <a:r>
              <a:rPr lang="en-US" sz="4000" dirty="0" smtClean="0"/>
              <a:t> Risk Analysis </a:t>
            </a:r>
            <a:br>
              <a:rPr lang="en-US" sz="4000" dirty="0" smtClean="0"/>
            </a:br>
            <a:r>
              <a:rPr lang="en-US" sz="4000" dirty="0" smtClean="0"/>
              <a:t/>
            </a:r>
            <a:br>
              <a:rPr lang="en-US" sz="4000" dirty="0" smtClean="0"/>
            </a:br>
            <a:r>
              <a:rPr lang="en-US" sz="4000" dirty="0" smtClean="0"/>
              <a:t>Validation Plan</a:t>
            </a:r>
            <a:r>
              <a:rPr lang="en-US" sz="4000" dirty="0"/>
              <a:t/>
            </a:r>
            <a:br>
              <a:rPr lang="en-US" sz="4000" dirty="0"/>
            </a:br>
            <a:r>
              <a:rPr lang="en-US" sz="4000" dirty="0"/>
              <a:t/>
            </a:r>
            <a:br>
              <a:rPr lang="en-US" sz="4000" dirty="0"/>
            </a:br>
            <a:r>
              <a:rPr lang="en-US" sz="4000" dirty="0" smtClean="0"/>
              <a:t>Control</a:t>
            </a:r>
            <a:r>
              <a:rPr lang="en-US" sz="4000" dirty="0"/>
              <a:t/>
            </a:r>
            <a:br>
              <a:rPr lang="en-US" sz="4000" dirty="0"/>
            </a:br>
            <a:r>
              <a:rPr lang="en-US" sz="4000" dirty="0"/>
              <a:t/>
            </a:r>
            <a:br>
              <a:rPr lang="en-US" sz="4000" dirty="0"/>
            </a:br>
            <a:r>
              <a:rPr lang="en-US" sz="4000" dirty="0" smtClean="0"/>
              <a:t>Documentation</a:t>
            </a:r>
            <a:endParaRPr lang="en-US" sz="4000" dirty="0"/>
          </a:p>
        </p:txBody>
      </p:sp>
      <p:pic>
        <p:nvPicPr>
          <p:cNvPr id="1026" name="Picture 2" descr="C:\Documents and Settings\User\Local Settings\Temporary Internet Files\Content.IE5\7TOX74JF\MC900018267[1].wmf"/>
          <p:cNvPicPr>
            <a:picLocks noChangeAspect="1" noChangeArrowheads="1"/>
          </p:cNvPicPr>
          <p:nvPr/>
        </p:nvPicPr>
        <p:blipFill>
          <a:blip r:embed="rId3" cstate="print"/>
          <a:srcRect/>
          <a:stretch>
            <a:fillRect/>
          </a:stretch>
        </p:blipFill>
        <p:spPr bwMode="auto">
          <a:xfrm>
            <a:off x="6705600" y="3276600"/>
            <a:ext cx="1605686" cy="1607515"/>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47500" lnSpcReduction="20000"/>
          </a:bodyPr>
          <a:lstStyle/>
          <a:p>
            <a:r>
              <a:rPr lang="en-US" b="1" dirty="0"/>
              <a:t>DISCREPANCY REPORT (DR) FORM</a:t>
            </a:r>
            <a:r>
              <a:rPr lang="en-US" dirty="0"/>
              <a:t>: when problems are identified, please complete this form and forward to facility contact </a:t>
            </a:r>
            <a:r>
              <a:rPr lang="en-US" dirty="0" smtClean="0"/>
              <a:t>person.</a:t>
            </a:r>
            <a:endParaRPr lang="en-US" dirty="0"/>
          </a:p>
          <a:p>
            <a:r>
              <a:rPr lang="en-US" dirty="0"/>
              <a:t> </a:t>
            </a:r>
          </a:p>
          <a:p>
            <a:r>
              <a:rPr lang="en-US" dirty="0"/>
              <a:t>DR Number___________________________	Date Reported__________________</a:t>
            </a:r>
          </a:p>
          <a:p>
            <a:r>
              <a:rPr lang="en-US" dirty="0"/>
              <a:t> </a:t>
            </a:r>
          </a:p>
          <a:p>
            <a:r>
              <a:rPr lang="en-US" dirty="0"/>
              <a:t>Test Script ID #______________________		Reported to:</a:t>
            </a:r>
          </a:p>
          <a:p>
            <a:r>
              <a:rPr lang="en-US" dirty="0"/>
              <a:t> </a:t>
            </a:r>
          </a:p>
          <a:p>
            <a:r>
              <a:rPr lang="en-US" dirty="0"/>
              <a:t>Expected Results:</a:t>
            </a:r>
          </a:p>
          <a:p>
            <a:r>
              <a:rPr lang="en-US" dirty="0"/>
              <a:t> </a:t>
            </a:r>
          </a:p>
          <a:p>
            <a:r>
              <a:rPr lang="en-US" dirty="0"/>
              <a:t>Actual Results</a:t>
            </a:r>
            <a:r>
              <a:rPr lang="en-US" b="1" dirty="0"/>
              <a:t>: </a:t>
            </a:r>
            <a:r>
              <a:rPr lang="en-US" dirty="0"/>
              <a:t>(attach screen prints)</a:t>
            </a:r>
          </a:p>
          <a:p>
            <a:r>
              <a:rPr lang="en-US" dirty="0"/>
              <a:t> </a:t>
            </a:r>
          </a:p>
          <a:p>
            <a:r>
              <a:rPr lang="en-US" dirty="0" err="1"/>
              <a:t>Validator</a:t>
            </a:r>
            <a:r>
              <a:rPr lang="en-US" dirty="0"/>
              <a:t>:_________________________________ Date</a:t>
            </a:r>
            <a:r>
              <a:rPr lang="en-US" dirty="0" smtClean="0"/>
              <a:t>: ____________________</a:t>
            </a:r>
            <a:endParaRPr lang="en-US" dirty="0"/>
          </a:p>
          <a:p>
            <a:r>
              <a:rPr lang="en-US" dirty="0"/>
              <a:t> </a:t>
            </a:r>
          </a:p>
          <a:p>
            <a:r>
              <a:rPr lang="en-US" dirty="0"/>
              <a:t>Corrective Action Taken:</a:t>
            </a:r>
          </a:p>
          <a:p>
            <a:r>
              <a:rPr lang="en-US" b="1" dirty="0"/>
              <a:t> </a:t>
            </a:r>
            <a:endParaRPr lang="en-US" dirty="0"/>
          </a:p>
          <a:p>
            <a:r>
              <a:rPr lang="en-US" dirty="0"/>
              <a:t>Steps Repeated:	Yes_____		No_______  	Date______________</a:t>
            </a:r>
          </a:p>
          <a:p>
            <a:r>
              <a:rPr lang="en-US" dirty="0"/>
              <a:t> </a:t>
            </a:r>
          </a:p>
          <a:p>
            <a:r>
              <a:rPr lang="en-US" dirty="0"/>
              <a:t>Outcome:		Pass____		Fail______</a:t>
            </a:r>
          </a:p>
          <a:p>
            <a:r>
              <a:rPr lang="en-US" dirty="0"/>
              <a:t> </a:t>
            </a:r>
          </a:p>
          <a:p>
            <a:r>
              <a:rPr lang="en-US" dirty="0"/>
              <a:t>Approved By:_____________________________ Date:__________________</a:t>
            </a:r>
          </a:p>
        </p:txBody>
      </p:sp>
      <p:sp>
        <p:nvSpPr>
          <p:cNvPr id="2" name="Title 1"/>
          <p:cNvSpPr>
            <a:spLocks noGrp="1"/>
          </p:cNvSpPr>
          <p:nvPr>
            <p:ph type="title"/>
          </p:nvPr>
        </p:nvSpPr>
        <p:spPr/>
        <p:txBody>
          <a:bodyPr/>
          <a:lstStyle/>
          <a:p>
            <a:r>
              <a:rPr lang="en-US" dirty="0" smtClean="0"/>
              <a:t>Discrepancy Report Form</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Date of Discrepancy Occurrence</a:t>
            </a:r>
          </a:p>
          <a:p>
            <a:r>
              <a:rPr lang="en-US" dirty="0" smtClean="0"/>
              <a:t>Discrepancy ID #</a:t>
            </a:r>
          </a:p>
          <a:p>
            <a:r>
              <a:rPr lang="en-US" dirty="0" smtClean="0"/>
              <a:t>Unexpected Output</a:t>
            </a:r>
          </a:p>
          <a:p>
            <a:r>
              <a:rPr lang="en-US" dirty="0" smtClean="0"/>
              <a:t>Resolution</a:t>
            </a:r>
            <a:endParaRPr lang="en-US" dirty="0"/>
          </a:p>
        </p:txBody>
      </p:sp>
      <p:sp>
        <p:nvSpPr>
          <p:cNvPr id="2" name="Title 1"/>
          <p:cNvSpPr>
            <a:spLocks noGrp="1"/>
          </p:cNvSpPr>
          <p:nvPr>
            <p:ph type="title"/>
          </p:nvPr>
        </p:nvSpPr>
        <p:spPr/>
        <p:txBody>
          <a:bodyPr/>
          <a:lstStyle/>
          <a:p>
            <a:r>
              <a:rPr lang="en-US" dirty="0" smtClean="0"/>
              <a:t>Summary Report Table</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Weekly communication with customer </a:t>
            </a:r>
          </a:p>
          <a:p>
            <a:r>
              <a:rPr lang="en-US" dirty="0" smtClean="0"/>
              <a:t>Progress report emailed with updates</a:t>
            </a:r>
          </a:p>
          <a:p>
            <a:pPr>
              <a:buNone/>
            </a:pPr>
            <a:endParaRPr lang="en-US" dirty="0" smtClean="0"/>
          </a:p>
          <a:p>
            <a:r>
              <a:rPr lang="en-US" dirty="0" smtClean="0"/>
              <a:t>We are </a:t>
            </a:r>
            <a:r>
              <a:rPr lang="en-US" u="sng" dirty="0" smtClean="0"/>
              <a:t>“In Concert with Our Customers”</a:t>
            </a:r>
          </a:p>
          <a:p>
            <a:endParaRPr lang="en-US" dirty="0" smtClean="0"/>
          </a:p>
          <a:p>
            <a:endParaRPr lang="en-US" dirty="0"/>
          </a:p>
        </p:txBody>
      </p:sp>
      <p:sp>
        <p:nvSpPr>
          <p:cNvPr id="2" name="Title 1"/>
          <p:cNvSpPr>
            <a:spLocks noGrp="1"/>
          </p:cNvSpPr>
          <p:nvPr>
            <p:ph type="title"/>
          </p:nvPr>
        </p:nvSpPr>
        <p:spPr/>
        <p:txBody>
          <a:bodyPr/>
          <a:lstStyle/>
          <a:p>
            <a:r>
              <a:rPr lang="en-US" dirty="0" smtClean="0"/>
              <a:t>Script Table</a:t>
            </a:r>
            <a:endParaRPr lang="en-US" dirty="0"/>
          </a:p>
        </p:txBody>
      </p:sp>
      <p:pic>
        <p:nvPicPr>
          <p:cNvPr id="1026" name="Picture 2" descr="C:\Documents and Settings\User\Local Settings\Temporary Internet Files\Content.IE5\UJZ9Z81E\MC900368232[1].wmf"/>
          <p:cNvPicPr>
            <a:picLocks noChangeAspect="1" noChangeArrowheads="1"/>
          </p:cNvPicPr>
          <p:nvPr/>
        </p:nvPicPr>
        <p:blipFill>
          <a:blip r:embed="rId2" cstate="print"/>
          <a:srcRect/>
          <a:stretch>
            <a:fillRect/>
          </a:stretch>
        </p:blipFill>
        <p:spPr bwMode="auto">
          <a:xfrm>
            <a:off x="6172200" y="3962400"/>
            <a:ext cx="1697126" cy="183703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idx="1"/>
          </p:nvPr>
        </p:nvSpPr>
        <p:spPr/>
        <p:txBody>
          <a:bodyPr/>
          <a:lstStyle/>
          <a:p>
            <a:pPr>
              <a:buFontTx/>
              <a:buNone/>
            </a:pPr>
            <a:endParaRPr lang="en-US"/>
          </a:p>
          <a:p>
            <a:pPr lvl="1"/>
            <a:r>
              <a:rPr lang="en-US"/>
              <a:t>Proof of “FROZEN” Environment</a:t>
            </a:r>
          </a:p>
          <a:p>
            <a:pPr lvl="1">
              <a:buFontTx/>
              <a:buNone/>
            </a:pPr>
            <a:endParaRPr lang="en-US"/>
          </a:p>
          <a:p>
            <a:pPr lvl="1"/>
            <a:r>
              <a:rPr lang="en-US"/>
              <a:t>Change Control SOP</a:t>
            </a:r>
          </a:p>
          <a:p>
            <a:pPr lvl="1">
              <a:buFontTx/>
              <a:buNone/>
            </a:pPr>
            <a:endParaRPr lang="en-US"/>
          </a:p>
          <a:p>
            <a:pPr lvl="1"/>
            <a:r>
              <a:rPr lang="en-US"/>
              <a:t>Change Control Log</a:t>
            </a:r>
          </a:p>
        </p:txBody>
      </p:sp>
      <p:sp>
        <p:nvSpPr>
          <p:cNvPr id="63490" name="Rectangle 2"/>
          <p:cNvSpPr>
            <a:spLocks noGrp="1" noChangeArrowheads="1"/>
          </p:cNvSpPr>
          <p:nvPr>
            <p:ph type="title"/>
          </p:nvPr>
        </p:nvSpPr>
        <p:spPr/>
        <p:txBody>
          <a:bodyPr/>
          <a:lstStyle/>
          <a:p>
            <a:r>
              <a:rPr lang="en-US"/>
              <a:t>Control</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3"/>
          <p:cNvSpPr>
            <a:spLocks noGrp="1" noChangeArrowheads="1"/>
          </p:cNvSpPr>
          <p:nvPr>
            <p:ph idx="1"/>
          </p:nvPr>
        </p:nvSpPr>
        <p:spPr/>
        <p:txBody>
          <a:bodyPr/>
          <a:lstStyle/>
          <a:p>
            <a:r>
              <a:rPr lang="en-US" dirty="0"/>
              <a:t>When performing validation the system environment:</a:t>
            </a:r>
          </a:p>
          <a:p>
            <a:pPr>
              <a:buFontTx/>
              <a:buNone/>
            </a:pPr>
            <a:r>
              <a:rPr lang="en-US" dirty="0"/>
              <a:t>		Must be “FROZEN”</a:t>
            </a:r>
          </a:p>
          <a:p>
            <a:r>
              <a:rPr lang="en-US" dirty="0"/>
              <a:t>What does that mean?</a:t>
            </a:r>
          </a:p>
          <a:p>
            <a:pPr>
              <a:buFontTx/>
              <a:buNone/>
            </a:pPr>
            <a:r>
              <a:rPr lang="en-US" dirty="0"/>
              <a:t>		NO CHANGES</a:t>
            </a:r>
          </a:p>
          <a:p>
            <a:pPr>
              <a:buFontTx/>
              <a:buNone/>
            </a:pPr>
            <a:r>
              <a:rPr lang="en-US" dirty="0"/>
              <a:t>		NO ACCESS BY OTHERS</a:t>
            </a:r>
          </a:p>
        </p:txBody>
      </p:sp>
      <p:sp>
        <p:nvSpPr>
          <p:cNvPr id="65538" name="Rectangle 2"/>
          <p:cNvSpPr>
            <a:spLocks noGrp="1" noChangeArrowheads="1"/>
          </p:cNvSpPr>
          <p:nvPr>
            <p:ph type="title"/>
          </p:nvPr>
        </p:nvSpPr>
        <p:spPr/>
        <p:txBody>
          <a:bodyPr/>
          <a:lstStyle/>
          <a:p>
            <a:r>
              <a:rPr lang="en-US"/>
              <a:t>Control</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idx="1"/>
          </p:nvPr>
        </p:nvSpPr>
        <p:spPr/>
        <p:txBody>
          <a:bodyPr/>
          <a:lstStyle/>
          <a:p>
            <a:r>
              <a:rPr lang="en-US"/>
              <a:t>What helps you to stay in control?</a:t>
            </a:r>
          </a:p>
          <a:p>
            <a:pPr lvl="1"/>
            <a:r>
              <a:rPr lang="en-US"/>
              <a:t>Follow your Change Control Policy</a:t>
            </a:r>
          </a:p>
          <a:p>
            <a:pPr lvl="2"/>
            <a:r>
              <a:rPr lang="en-US"/>
              <a:t>Should state that all changes to the system will be documented in a log</a:t>
            </a:r>
          </a:p>
          <a:p>
            <a:pPr lvl="2"/>
            <a:r>
              <a:rPr lang="en-US"/>
              <a:t>Limit the number of people who have access to make changes</a:t>
            </a:r>
          </a:p>
          <a:p>
            <a:pPr>
              <a:buFontTx/>
              <a:buNone/>
            </a:pPr>
            <a:r>
              <a:rPr lang="en-US"/>
              <a:t>		</a:t>
            </a:r>
          </a:p>
        </p:txBody>
      </p:sp>
      <p:sp>
        <p:nvSpPr>
          <p:cNvPr id="69634" name="Rectangle 2"/>
          <p:cNvSpPr>
            <a:spLocks noGrp="1" noChangeArrowheads="1"/>
          </p:cNvSpPr>
          <p:nvPr>
            <p:ph type="title"/>
          </p:nvPr>
        </p:nvSpPr>
        <p:spPr/>
        <p:txBody>
          <a:bodyPr/>
          <a:lstStyle/>
          <a:p>
            <a:r>
              <a:rPr lang="en-US"/>
              <a:t>Control</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Grp="1" noChangeArrowheads="1"/>
          </p:cNvSpPr>
          <p:nvPr>
            <p:ph idx="1"/>
          </p:nvPr>
        </p:nvSpPr>
        <p:spPr/>
        <p:txBody>
          <a:bodyPr/>
          <a:lstStyle/>
          <a:p>
            <a:r>
              <a:rPr lang="en-US" dirty="0"/>
              <a:t>When validating you will identify issues that will require changes to the system because of unexpected results or outputs.</a:t>
            </a:r>
          </a:p>
          <a:p>
            <a:pPr lvl="1"/>
            <a:r>
              <a:rPr lang="en-US" dirty="0"/>
              <a:t>Need to complete a Discrepancy Report </a:t>
            </a:r>
          </a:p>
          <a:p>
            <a:pPr lvl="1"/>
            <a:r>
              <a:rPr lang="en-US" dirty="0"/>
              <a:t>Log discrepancy on your Summary Report</a:t>
            </a:r>
          </a:p>
          <a:p>
            <a:pPr lvl="1"/>
            <a:r>
              <a:rPr lang="en-US" dirty="0"/>
              <a:t>Support change documentation with before and after screen prints of the </a:t>
            </a:r>
            <a:r>
              <a:rPr lang="en-US" dirty="0" smtClean="0"/>
              <a:t>change</a:t>
            </a:r>
          </a:p>
          <a:p>
            <a:pPr lvl="1"/>
            <a:r>
              <a:rPr lang="en-US" dirty="0" smtClean="0"/>
              <a:t>Make changes when the validation is completed</a:t>
            </a:r>
            <a:endParaRPr lang="en-US" dirty="0"/>
          </a:p>
          <a:p>
            <a:pPr lvl="1"/>
            <a:endParaRPr lang="en-US" dirty="0"/>
          </a:p>
          <a:p>
            <a:pPr lvl="1"/>
            <a:endParaRPr lang="en-US" dirty="0"/>
          </a:p>
        </p:txBody>
      </p:sp>
      <p:sp>
        <p:nvSpPr>
          <p:cNvPr id="71682" name="Rectangle 2"/>
          <p:cNvSpPr>
            <a:spLocks noGrp="1" noChangeArrowheads="1"/>
          </p:cNvSpPr>
          <p:nvPr>
            <p:ph type="title"/>
          </p:nvPr>
        </p:nvSpPr>
        <p:spPr/>
        <p:txBody>
          <a:bodyPr/>
          <a:lstStyle/>
          <a:p>
            <a:r>
              <a:rPr lang="en-US"/>
              <a:t>Control</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3"/>
          <p:cNvSpPr>
            <a:spLocks noGrp="1" noChangeArrowheads="1"/>
          </p:cNvSpPr>
          <p:nvPr>
            <p:ph idx="1"/>
          </p:nvPr>
        </p:nvSpPr>
        <p:spPr/>
        <p:txBody>
          <a:bodyPr/>
          <a:lstStyle/>
          <a:p>
            <a:r>
              <a:rPr lang="en-US"/>
              <a:t>Once change has been made:</a:t>
            </a:r>
          </a:p>
          <a:p>
            <a:endParaRPr lang="en-US"/>
          </a:p>
          <a:p>
            <a:pPr lvl="1"/>
            <a:r>
              <a:rPr lang="en-US"/>
              <a:t>Re-validate and document</a:t>
            </a:r>
          </a:p>
        </p:txBody>
      </p:sp>
      <p:sp>
        <p:nvSpPr>
          <p:cNvPr id="73730" name="Rectangle 2"/>
          <p:cNvSpPr>
            <a:spLocks noGrp="1" noChangeArrowheads="1"/>
          </p:cNvSpPr>
          <p:nvPr>
            <p:ph type="title"/>
          </p:nvPr>
        </p:nvSpPr>
        <p:spPr/>
        <p:txBody>
          <a:bodyPr/>
          <a:lstStyle/>
          <a:p>
            <a:r>
              <a:rPr lang="en-US"/>
              <a:t>Control</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ChangeArrowheads="1"/>
          </p:cNvSpPr>
          <p:nvPr>
            <p:ph idx="1"/>
          </p:nvPr>
        </p:nvSpPr>
        <p:spPr/>
        <p:txBody>
          <a:bodyPr/>
          <a:lstStyle/>
          <a:p>
            <a:pPr>
              <a:buFontTx/>
              <a:buNone/>
            </a:pPr>
            <a:r>
              <a:rPr lang="en-US" sz="2800"/>
              <a:t>AABB 5.1.1 Change Control</a:t>
            </a:r>
          </a:p>
          <a:p>
            <a:pPr>
              <a:buFontTx/>
              <a:buNone/>
            </a:pPr>
            <a:r>
              <a:rPr lang="en-US" sz="2800"/>
              <a:t>The blood bank or transfusion service shall have a process to develop new processes and procedures or change existing ones. This process shall include identification of specifications and verification that specifications have been met. Before implementation, the new or changed processes and procedures shall be validated.</a:t>
            </a:r>
          </a:p>
        </p:txBody>
      </p:sp>
      <p:sp>
        <p:nvSpPr>
          <p:cNvPr id="75778" name="Rectangle 2"/>
          <p:cNvSpPr>
            <a:spLocks noGrp="1" noChangeArrowheads="1"/>
          </p:cNvSpPr>
          <p:nvPr>
            <p:ph type="title"/>
          </p:nvPr>
        </p:nvSpPr>
        <p:spPr/>
        <p:txBody>
          <a:bodyPr/>
          <a:lstStyle/>
          <a:p>
            <a:r>
              <a:rPr lang="en-US"/>
              <a:t>Control</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noChangeArrowheads="1"/>
          </p:cNvSpPr>
          <p:nvPr>
            <p:ph idx="1"/>
          </p:nvPr>
        </p:nvSpPr>
        <p:spPr/>
        <p:txBody>
          <a:bodyPr/>
          <a:lstStyle/>
          <a:p>
            <a:pPr>
              <a:lnSpc>
                <a:spcPct val="90000"/>
              </a:lnSpc>
              <a:buFontTx/>
              <a:buNone/>
            </a:pPr>
            <a:endParaRPr lang="en-US" dirty="0"/>
          </a:p>
          <a:p>
            <a:pPr>
              <a:lnSpc>
                <a:spcPct val="90000"/>
              </a:lnSpc>
            </a:pPr>
            <a:r>
              <a:rPr lang="en-US" dirty="0"/>
              <a:t>By being in “Control” and following your  Change Control Policy you can efficiently manage the change and the documentation of the change</a:t>
            </a:r>
            <a:r>
              <a:rPr lang="en-US" dirty="0" smtClean="0"/>
              <a:t>.</a:t>
            </a:r>
            <a:endParaRPr lang="en-US" dirty="0"/>
          </a:p>
        </p:txBody>
      </p:sp>
      <p:sp>
        <p:nvSpPr>
          <p:cNvPr id="77826" name="Rectangle 2"/>
          <p:cNvSpPr>
            <a:spLocks noGrp="1" noChangeArrowheads="1"/>
          </p:cNvSpPr>
          <p:nvPr>
            <p:ph type="title"/>
          </p:nvPr>
        </p:nvSpPr>
        <p:spPr/>
        <p:txBody>
          <a:bodyPr/>
          <a:lstStyle/>
          <a:p>
            <a:r>
              <a:rPr lang="en-US"/>
              <a:t>Control</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FontTx/>
              <a:buNone/>
            </a:pPr>
            <a:r>
              <a:rPr lang="en-US" dirty="0" smtClean="0"/>
              <a:t>Validation of Blood Establishment Computer Systems (BECS) is mandated by the FDA.</a:t>
            </a:r>
          </a:p>
          <a:p>
            <a:pPr>
              <a:buFontTx/>
              <a:buNone/>
            </a:pPr>
            <a:r>
              <a:rPr lang="en-US" dirty="0" smtClean="0"/>
              <a:t>	BECS are considered medical devices and are regulated by: </a:t>
            </a:r>
          </a:p>
          <a:p>
            <a:pPr>
              <a:buFontTx/>
              <a:buNone/>
            </a:pPr>
            <a:r>
              <a:rPr lang="en-US" dirty="0" smtClean="0"/>
              <a:t>			21CFR 606.60</a:t>
            </a:r>
          </a:p>
          <a:p>
            <a:pPr>
              <a:buFontTx/>
              <a:buNone/>
            </a:pPr>
            <a:r>
              <a:rPr lang="en-US" dirty="0" smtClean="0"/>
              <a:t>	BECS are considered automated or electronic equipment and regulated by:</a:t>
            </a:r>
          </a:p>
          <a:p>
            <a:pPr>
              <a:buFontTx/>
              <a:buNone/>
            </a:pPr>
            <a:r>
              <a:rPr lang="en-US" dirty="0" smtClean="0"/>
              <a:t>			21CFR 211.68 </a:t>
            </a:r>
          </a:p>
          <a:p>
            <a:endParaRPr lang="en-US" dirty="0"/>
          </a:p>
        </p:txBody>
      </p:sp>
      <p:sp>
        <p:nvSpPr>
          <p:cNvPr id="2" name="Title 1"/>
          <p:cNvSpPr>
            <a:spLocks noGrp="1"/>
          </p:cNvSpPr>
          <p:nvPr>
            <p:ph type="title"/>
          </p:nvPr>
        </p:nvSpPr>
        <p:spPr/>
        <p:txBody>
          <a:bodyPr>
            <a:normAutofit fontScale="90000"/>
          </a:bodyPr>
          <a:lstStyle/>
          <a:p>
            <a:r>
              <a:rPr lang="en-US" b="1" dirty="0" smtClean="0"/>
              <a:t>Why Perform Blood Bank Software Validation?</a:t>
            </a:r>
            <a:endParaRPr lang="en-US"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p:cNvSpPr>
            <a:spLocks noGrp="1" noChangeArrowheads="1"/>
          </p:cNvSpPr>
          <p:nvPr>
            <p:ph idx="1"/>
          </p:nvPr>
        </p:nvSpPr>
        <p:spPr/>
        <p:txBody>
          <a:bodyPr/>
          <a:lstStyle/>
          <a:p>
            <a:pPr>
              <a:buFontTx/>
              <a:buNone/>
            </a:pPr>
            <a:endParaRPr lang="en-US"/>
          </a:p>
          <a:p>
            <a:r>
              <a:rPr lang="en-US"/>
              <a:t>Documentation is your</a:t>
            </a:r>
          </a:p>
          <a:p>
            <a:pPr>
              <a:buFontTx/>
              <a:buNone/>
            </a:pPr>
            <a:endParaRPr lang="en-US"/>
          </a:p>
          <a:p>
            <a:pPr>
              <a:buFontTx/>
              <a:buNone/>
            </a:pPr>
            <a:r>
              <a:rPr lang="en-US"/>
              <a:t>		EVIDENCE</a:t>
            </a:r>
          </a:p>
          <a:p>
            <a:pPr>
              <a:buFontTx/>
              <a:buNone/>
            </a:pPr>
            <a:r>
              <a:rPr lang="en-US"/>
              <a:t>			</a:t>
            </a:r>
          </a:p>
          <a:p>
            <a:pPr>
              <a:buFontTx/>
              <a:buNone/>
            </a:pPr>
            <a:r>
              <a:rPr lang="en-US"/>
              <a:t>			That the system was validated</a:t>
            </a:r>
          </a:p>
          <a:p>
            <a:pPr>
              <a:buFontTx/>
              <a:buNone/>
            </a:pPr>
            <a:endParaRPr lang="en-US"/>
          </a:p>
          <a:p>
            <a:pPr>
              <a:buFontTx/>
              <a:buNone/>
            </a:pPr>
            <a:endParaRPr lang="en-US"/>
          </a:p>
          <a:p>
            <a:pPr lvl="2"/>
            <a:endParaRPr lang="en-US"/>
          </a:p>
          <a:p>
            <a:pPr lvl="2"/>
            <a:endParaRPr lang="en-US"/>
          </a:p>
          <a:p>
            <a:pPr lvl="2">
              <a:buFontTx/>
              <a:buNone/>
            </a:pPr>
            <a:endParaRPr lang="en-US"/>
          </a:p>
        </p:txBody>
      </p:sp>
      <p:sp>
        <p:nvSpPr>
          <p:cNvPr id="79874" name="Rectangle 2"/>
          <p:cNvSpPr>
            <a:spLocks noGrp="1" noChangeArrowheads="1"/>
          </p:cNvSpPr>
          <p:nvPr>
            <p:ph type="title"/>
          </p:nvPr>
        </p:nvSpPr>
        <p:spPr/>
        <p:txBody>
          <a:bodyPr/>
          <a:lstStyle/>
          <a:p>
            <a:r>
              <a:rPr lang="en-US"/>
              <a:t>Documentation</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3"/>
          <p:cNvSpPr>
            <a:spLocks noGrp="1" noChangeArrowheads="1"/>
          </p:cNvSpPr>
          <p:nvPr>
            <p:ph idx="1"/>
          </p:nvPr>
        </p:nvSpPr>
        <p:spPr/>
        <p:txBody>
          <a:bodyPr/>
          <a:lstStyle/>
          <a:p>
            <a:r>
              <a:rPr lang="en-US" dirty="0"/>
              <a:t>Types of “Evidence”</a:t>
            </a:r>
          </a:p>
          <a:p>
            <a:pPr>
              <a:buFontTx/>
              <a:buNone/>
            </a:pPr>
            <a:endParaRPr lang="en-US" dirty="0"/>
          </a:p>
          <a:p>
            <a:pPr lvl="1"/>
            <a:r>
              <a:rPr lang="en-US" dirty="0"/>
              <a:t>Screen prints</a:t>
            </a:r>
          </a:p>
          <a:p>
            <a:pPr lvl="1"/>
            <a:r>
              <a:rPr lang="en-US" dirty="0"/>
              <a:t>Printed </a:t>
            </a:r>
            <a:r>
              <a:rPr lang="en-US" dirty="0" smtClean="0"/>
              <a:t>reports</a:t>
            </a:r>
          </a:p>
          <a:p>
            <a:pPr lvl="1"/>
            <a:r>
              <a:rPr lang="en-US" dirty="0" smtClean="0"/>
              <a:t>Printed labels</a:t>
            </a:r>
            <a:endParaRPr lang="en-US" dirty="0"/>
          </a:p>
          <a:p>
            <a:pPr lvl="1"/>
            <a:r>
              <a:rPr lang="en-US" dirty="0"/>
              <a:t>Recording video</a:t>
            </a:r>
          </a:p>
        </p:txBody>
      </p:sp>
      <p:sp>
        <p:nvSpPr>
          <p:cNvPr id="81922" name="Rectangle 2"/>
          <p:cNvSpPr>
            <a:spLocks noGrp="1" noChangeArrowheads="1"/>
          </p:cNvSpPr>
          <p:nvPr>
            <p:ph type="title"/>
          </p:nvPr>
        </p:nvSpPr>
        <p:spPr/>
        <p:txBody>
          <a:bodyPr/>
          <a:lstStyle/>
          <a:p>
            <a:r>
              <a:rPr lang="en-US"/>
              <a:t>Documentation</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3"/>
          <p:cNvSpPr>
            <a:spLocks noGrp="1" noChangeArrowheads="1"/>
          </p:cNvSpPr>
          <p:nvPr>
            <p:ph idx="1"/>
          </p:nvPr>
        </p:nvSpPr>
        <p:spPr/>
        <p:txBody>
          <a:bodyPr/>
          <a:lstStyle/>
          <a:p>
            <a:r>
              <a:rPr lang="en-US" dirty="0"/>
              <a:t>Screen Prints</a:t>
            </a:r>
          </a:p>
          <a:p>
            <a:pPr lvl="1"/>
            <a:r>
              <a:rPr lang="en-US" dirty="0"/>
              <a:t>Warning messages</a:t>
            </a:r>
          </a:p>
          <a:p>
            <a:pPr lvl="1"/>
            <a:r>
              <a:rPr lang="en-US" dirty="0"/>
              <a:t>Features you are </a:t>
            </a:r>
            <a:r>
              <a:rPr lang="en-US" dirty="0" smtClean="0"/>
              <a:t>validating</a:t>
            </a:r>
            <a:endParaRPr lang="en-US" dirty="0"/>
          </a:p>
          <a:p>
            <a:r>
              <a:rPr lang="en-US" dirty="0"/>
              <a:t>Printed </a:t>
            </a:r>
            <a:r>
              <a:rPr lang="en-US" dirty="0" smtClean="0"/>
              <a:t>Reports and Labels</a:t>
            </a:r>
            <a:endParaRPr lang="en-US" dirty="0"/>
          </a:p>
          <a:p>
            <a:pPr lvl="1"/>
            <a:r>
              <a:rPr lang="en-US" dirty="0"/>
              <a:t>Proof that you have captured information to the appropriate </a:t>
            </a:r>
            <a:r>
              <a:rPr lang="en-US" dirty="0" smtClean="0"/>
              <a:t>report</a:t>
            </a:r>
          </a:p>
          <a:p>
            <a:pPr lvl="1"/>
            <a:r>
              <a:rPr lang="en-US" dirty="0" smtClean="0"/>
              <a:t>Label information is formatted and correct</a:t>
            </a:r>
          </a:p>
          <a:p>
            <a:pPr lvl="1">
              <a:buNone/>
            </a:pPr>
            <a:endParaRPr lang="en-US" dirty="0" smtClean="0"/>
          </a:p>
        </p:txBody>
      </p:sp>
      <p:sp>
        <p:nvSpPr>
          <p:cNvPr id="83970" name="Rectangle 2"/>
          <p:cNvSpPr>
            <a:spLocks noGrp="1" noChangeArrowheads="1"/>
          </p:cNvSpPr>
          <p:nvPr>
            <p:ph type="title"/>
          </p:nvPr>
        </p:nvSpPr>
        <p:spPr/>
        <p:txBody>
          <a:bodyPr/>
          <a:lstStyle/>
          <a:p>
            <a:r>
              <a:rPr lang="en-US"/>
              <a:t>Documentation</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3"/>
          <p:cNvSpPr>
            <a:spLocks noGrp="1" noChangeArrowheads="1"/>
          </p:cNvSpPr>
          <p:nvPr>
            <p:ph idx="1"/>
          </p:nvPr>
        </p:nvSpPr>
        <p:spPr/>
        <p:txBody>
          <a:bodyPr/>
          <a:lstStyle/>
          <a:p>
            <a:r>
              <a:rPr lang="en-US" dirty="0"/>
              <a:t>Recording Video</a:t>
            </a:r>
          </a:p>
          <a:p>
            <a:r>
              <a:rPr lang="en-US" dirty="0" err="1"/>
              <a:t>Camtasia</a:t>
            </a:r>
            <a:r>
              <a:rPr lang="en-US" dirty="0"/>
              <a:t> Studio and </a:t>
            </a:r>
            <a:r>
              <a:rPr lang="en-US" dirty="0" err="1"/>
              <a:t>SnagIt</a:t>
            </a:r>
            <a:r>
              <a:rPr lang="en-US" dirty="0"/>
              <a:t> (</a:t>
            </a:r>
            <a:r>
              <a:rPr lang="en-US" dirty="0" err="1"/>
              <a:t>TechSmith</a:t>
            </a:r>
            <a:r>
              <a:rPr lang="en-US" dirty="0"/>
              <a:t>)</a:t>
            </a:r>
          </a:p>
          <a:p>
            <a:pPr lvl="1"/>
            <a:r>
              <a:rPr lang="en-US" dirty="0"/>
              <a:t>Inexpensive</a:t>
            </a:r>
          </a:p>
          <a:p>
            <a:pPr lvl="1"/>
            <a:r>
              <a:rPr lang="en-US" dirty="0"/>
              <a:t>Records every keystroke</a:t>
            </a:r>
          </a:p>
          <a:p>
            <a:pPr lvl="1"/>
            <a:r>
              <a:rPr lang="en-US" dirty="0"/>
              <a:t>Save recordings to a </a:t>
            </a:r>
            <a:r>
              <a:rPr lang="en-US" dirty="0" smtClean="0"/>
              <a:t>DVD</a:t>
            </a:r>
            <a:endParaRPr lang="en-US" dirty="0"/>
          </a:p>
        </p:txBody>
      </p:sp>
      <p:sp>
        <p:nvSpPr>
          <p:cNvPr id="88066" name="Rectangle 2"/>
          <p:cNvSpPr>
            <a:spLocks noGrp="1" noChangeArrowheads="1"/>
          </p:cNvSpPr>
          <p:nvPr>
            <p:ph type="title"/>
          </p:nvPr>
        </p:nvSpPr>
        <p:spPr/>
        <p:txBody>
          <a:bodyPr/>
          <a:lstStyle/>
          <a:p>
            <a:r>
              <a:rPr lang="en-US"/>
              <a:t>Documentation</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3"/>
          <p:cNvSpPr>
            <a:spLocks noGrp="1" noChangeArrowheads="1"/>
          </p:cNvSpPr>
          <p:nvPr>
            <p:ph idx="1"/>
          </p:nvPr>
        </p:nvSpPr>
        <p:spPr/>
        <p:txBody>
          <a:bodyPr/>
          <a:lstStyle/>
          <a:p>
            <a:pPr>
              <a:lnSpc>
                <a:spcPct val="90000"/>
              </a:lnSpc>
            </a:pPr>
            <a:r>
              <a:rPr lang="en-US" sz="2800" dirty="0"/>
              <a:t>Validation is Done</a:t>
            </a:r>
          </a:p>
          <a:p>
            <a:pPr>
              <a:lnSpc>
                <a:spcPct val="90000"/>
              </a:lnSpc>
            </a:pPr>
            <a:r>
              <a:rPr lang="en-US" sz="2800" dirty="0"/>
              <a:t>Validation Binders</a:t>
            </a:r>
          </a:p>
          <a:p>
            <a:pPr lvl="1">
              <a:lnSpc>
                <a:spcPct val="90000"/>
              </a:lnSpc>
            </a:pPr>
            <a:r>
              <a:rPr lang="en-US" sz="2400" dirty="0"/>
              <a:t>Master Test Plan</a:t>
            </a:r>
          </a:p>
          <a:p>
            <a:pPr lvl="1">
              <a:lnSpc>
                <a:spcPct val="90000"/>
              </a:lnSpc>
            </a:pPr>
            <a:r>
              <a:rPr lang="en-US" sz="2400" dirty="0" smtClean="0"/>
              <a:t>Discrepancy Reports with resolution</a:t>
            </a:r>
            <a:endParaRPr lang="en-US" sz="2400" dirty="0"/>
          </a:p>
          <a:p>
            <a:pPr lvl="1">
              <a:lnSpc>
                <a:spcPct val="90000"/>
              </a:lnSpc>
            </a:pPr>
            <a:r>
              <a:rPr lang="en-US" sz="2400" dirty="0"/>
              <a:t>Summary Report</a:t>
            </a:r>
          </a:p>
          <a:p>
            <a:pPr lvl="1">
              <a:lnSpc>
                <a:spcPct val="90000"/>
              </a:lnSpc>
            </a:pPr>
            <a:r>
              <a:rPr lang="en-US" sz="2400" dirty="0"/>
              <a:t>Test </a:t>
            </a:r>
            <a:r>
              <a:rPr lang="en-US" sz="2400" dirty="0" smtClean="0"/>
              <a:t>Protocols and Scripts </a:t>
            </a:r>
            <a:r>
              <a:rPr lang="en-US" sz="2400" dirty="0"/>
              <a:t>organized by function</a:t>
            </a:r>
          </a:p>
          <a:p>
            <a:pPr lvl="1">
              <a:lnSpc>
                <a:spcPct val="90000"/>
              </a:lnSpc>
            </a:pPr>
            <a:r>
              <a:rPr lang="en-US" sz="2400" dirty="0"/>
              <a:t>With test script include</a:t>
            </a:r>
          </a:p>
          <a:p>
            <a:pPr lvl="2">
              <a:lnSpc>
                <a:spcPct val="90000"/>
              </a:lnSpc>
            </a:pPr>
            <a:r>
              <a:rPr lang="en-US" sz="2000" dirty="0"/>
              <a:t>Screen prints</a:t>
            </a:r>
          </a:p>
          <a:p>
            <a:pPr lvl="2">
              <a:lnSpc>
                <a:spcPct val="90000"/>
              </a:lnSpc>
            </a:pPr>
            <a:r>
              <a:rPr lang="en-US" sz="2000" dirty="0"/>
              <a:t>Printed </a:t>
            </a:r>
            <a:r>
              <a:rPr lang="en-US" sz="2000" dirty="0" smtClean="0"/>
              <a:t>Reports</a:t>
            </a:r>
            <a:endParaRPr lang="en-US" sz="2000" dirty="0"/>
          </a:p>
          <a:p>
            <a:pPr lvl="2">
              <a:lnSpc>
                <a:spcPct val="90000"/>
              </a:lnSpc>
            </a:pPr>
            <a:r>
              <a:rPr lang="en-US" sz="2000" dirty="0" smtClean="0"/>
              <a:t>Printed Labels</a:t>
            </a:r>
            <a:endParaRPr lang="en-US" sz="2000" dirty="0"/>
          </a:p>
          <a:p>
            <a:pPr lvl="2">
              <a:lnSpc>
                <a:spcPct val="90000"/>
              </a:lnSpc>
              <a:buNone/>
            </a:pPr>
            <a:endParaRPr lang="en-US" sz="2000" dirty="0"/>
          </a:p>
        </p:txBody>
      </p:sp>
      <p:sp>
        <p:nvSpPr>
          <p:cNvPr id="90114" name="Rectangle 2"/>
          <p:cNvSpPr>
            <a:spLocks noGrp="1" noChangeArrowheads="1"/>
          </p:cNvSpPr>
          <p:nvPr>
            <p:ph type="title"/>
          </p:nvPr>
        </p:nvSpPr>
        <p:spPr/>
        <p:txBody>
          <a:bodyPr/>
          <a:lstStyle/>
          <a:p>
            <a:r>
              <a:rPr lang="en-US"/>
              <a:t>Documentation</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Rectangle 3"/>
          <p:cNvSpPr>
            <a:spLocks noGrp="1" noChangeArrowheads="1"/>
          </p:cNvSpPr>
          <p:nvPr>
            <p:ph idx="1"/>
          </p:nvPr>
        </p:nvSpPr>
        <p:spPr/>
        <p:txBody>
          <a:bodyPr/>
          <a:lstStyle/>
          <a:p>
            <a:pPr>
              <a:buFontTx/>
              <a:buNone/>
            </a:pPr>
            <a:r>
              <a:rPr lang="en-US"/>
              <a:t>Documented evidence of validation records is addressed by the FDA in:</a:t>
            </a:r>
          </a:p>
          <a:p>
            <a:pPr>
              <a:buFontTx/>
              <a:buNone/>
            </a:pPr>
            <a:r>
              <a:rPr lang="en-US"/>
              <a:t>		21CFR 211.68(b)</a:t>
            </a:r>
          </a:p>
          <a:p>
            <a:pPr>
              <a:buFontTx/>
              <a:buNone/>
            </a:pPr>
            <a:r>
              <a:rPr lang="en-US"/>
              <a:t>		21CFR 211.100(b)</a:t>
            </a:r>
          </a:p>
          <a:p>
            <a:pPr>
              <a:buFontTx/>
              <a:buNone/>
            </a:pPr>
            <a:r>
              <a:rPr lang="en-US"/>
              <a:t>		21CFR 606.160(b)(5)(ii)</a:t>
            </a:r>
          </a:p>
        </p:txBody>
      </p:sp>
      <p:sp>
        <p:nvSpPr>
          <p:cNvPr id="96258" name="Rectangle 2"/>
          <p:cNvSpPr>
            <a:spLocks noGrp="1" noChangeArrowheads="1"/>
          </p:cNvSpPr>
          <p:nvPr>
            <p:ph type="title"/>
          </p:nvPr>
        </p:nvSpPr>
        <p:spPr/>
        <p:txBody>
          <a:bodyPr/>
          <a:lstStyle/>
          <a:p>
            <a:r>
              <a:rPr lang="en-US"/>
              <a:t>Documentation</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3"/>
          <p:cNvSpPr>
            <a:spLocks noGrp="1" noChangeArrowheads="1"/>
          </p:cNvSpPr>
          <p:nvPr>
            <p:ph idx="1"/>
          </p:nvPr>
        </p:nvSpPr>
        <p:spPr/>
        <p:txBody>
          <a:bodyPr>
            <a:normAutofit lnSpcReduction="10000"/>
          </a:bodyPr>
          <a:lstStyle/>
          <a:p>
            <a:pPr>
              <a:lnSpc>
                <a:spcPct val="90000"/>
              </a:lnSpc>
              <a:buFontTx/>
              <a:buNone/>
            </a:pPr>
            <a:r>
              <a:rPr lang="en-US" dirty="0" smtClean="0"/>
              <a:t>			 </a:t>
            </a:r>
            <a:r>
              <a:rPr lang="en-US" u="sng" dirty="0" smtClean="0"/>
              <a:t>“Making Music Together”</a:t>
            </a:r>
            <a:endParaRPr lang="en-US" sz="2400" dirty="0" smtClean="0"/>
          </a:p>
          <a:p>
            <a:pPr>
              <a:lnSpc>
                <a:spcPct val="90000"/>
              </a:lnSpc>
              <a:buFontTx/>
              <a:buNone/>
            </a:pPr>
            <a:endParaRPr lang="en-US" dirty="0" smtClean="0"/>
          </a:p>
          <a:p>
            <a:pPr lvl="1">
              <a:lnSpc>
                <a:spcPct val="90000"/>
              </a:lnSpc>
            </a:pPr>
            <a:endParaRPr lang="en-US" dirty="0" smtClean="0"/>
          </a:p>
          <a:p>
            <a:pPr lvl="1">
              <a:lnSpc>
                <a:spcPct val="90000"/>
              </a:lnSpc>
            </a:pPr>
            <a:r>
              <a:rPr lang="en-US" dirty="0" smtClean="0"/>
              <a:t>PROJECT MANAGEMENT</a:t>
            </a:r>
          </a:p>
          <a:p>
            <a:pPr lvl="2">
              <a:lnSpc>
                <a:spcPct val="90000"/>
              </a:lnSpc>
            </a:pPr>
            <a:r>
              <a:rPr lang="en-US" dirty="0" smtClean="0"/>
              <a:t>Plan Resources and Budget</a:t>
            </a:r>
          </a:p>
          <a:p>
            <a:pPr lvl="1">
              <a:lnSpc>
                <a:spcPct val="90000"/>
              </a:lnSpc>
            </a:pPr>
            <a:r>
              <a:rPr lang="en-US" dirty="0" smtClean="0"/>
              <a:t>Risk Analysis</a:t>
            </a:r>
          </a:p>
          <a:p>
            <a:pPr lvl="2">
              <a:lnSpc>
                <a:spcPct val="90000"/>
              </a:lnSpc>
            </a:pPr>
            <a:r>
              <a:rPr lang="en-US" dirty="0" smtClean="0"/>
              <a:t>Determines how much validation needs to be done</a:t>
            </a:r>
          </a:p>
          <a:p>
            <a:pPr lvl="1">
              <a:lnSpc>
                <a:spcPct val="90000"/>
              </a:lnSpc>
            </a:pPr>
            <a:r>
              <a:rPr lang="en-US" dirty="0" smtClean="0"/>
              <a:t>Validation Plan</a:t>
            </a:r>
          </a:p>
          <a:p>
            <a:pPr lvl="2">
              <a:lnSpc>
                <a:spcPct val="90000"/>
              </a:lnSpc>
            </a:pPr>
            <a:r>
              <a:rPr lang="en-US" dirty="0" smtClean="0"/>
              <a:t>Be detailed</a:t>
            </a:r>
          </a:p>
          <a:p>
            <a:pPr lvl="1">
              <a:lnSpc>
                <a:spcPct val="90000"/>
              </a:lnSpc>
            </a:pPr>
            <a:r>
              <a:rPr lang="en-US" dirty="0" smtClean="0"/>
              <a:t>CONTROL</a:t>
            </a:r>
          </a:p>
          <a:p>
            <a:pPr lvl="2">
              <a:lnSpc>
                <a:spcPct val="90000"/>
              </a:lnSpc>
            </a:pPr>
            <a:r>
              <a:rPr lang="en-US" dirty="0" smtClean="0"/>
              <a:t>Be in control</a:t>
            </a:r>
          </a:p>
          <a:p>
            <a:pPr lvl="1">
              <a:lnSpc>
                <a:spcPct val="90000"/>
              </a:lnSpc>
            </a:pPr>
            <a:r>
              <a:rPr lang="en-US" dirty="0" smtClean="0"/>
              <a:t>DOCUMENTATION</a:t>
            </a:r>
          </a:p>
          <a:p>
            <a:pPr lvl="2">
              <a:lnSpc>
                <a:spcPct val="90000"/>
              </a:lnSpc>
            </a:pPr>
            <a:r>
              <a:rPr lang="en-US" dirty="0" smtClean="0"/>
              <a:t>Be organized</a:t>
            </a:r>
          </a:p>
          <a:p>
            <a:pPr lvl="2">
              <a:lnSpc>
                <a:spcPct val="90000"/>
              </a:lnSpc>
              <a:buNone/>
            </a:pPr>
            <a:endParaRPr lang="en-US" dirty="0" smtClean="0"/>
          </a:p>
          <a:p>
            <a:pPr lvl="2">
              <a:lnSpc>
                <a:spcPct val="90000"/>
              </a:lnSpc>
              <a:buNone/>
            </a:pPr>
            <a:endParaRPr lang="en-US" dirty="0" smtClean="0"/>
          </a:p>
          <a:p>
            <a:pPr>
              <a:lnSpc>
                <a:spcPct val="90000"/>
              </a:lnSpc>
            </a:pPr>
            <a:endParaRPr lang="en-US" dirty="0"/>
          </a:p>
        </p:txBody>
      </p:sp>
      <p:sp>
        <p:nvSpPr>
          <p:cNvPr id="98306" name="Rectangle 2"/>
          <p:cNvSpPr>
            <a:spLocks noGrp="1" noChangeArrowheads="1"/>
          </p:cNvSpPr>
          <p:nvPr>
            <p:ph type="title"/>
          </p:nvPr>
        </p:nvSpPr>
        <p:spPr/>
        <p:txBody>
          <a:bodyPr/>
          <a:lstStyle/>
          <a:p>
            <a:r>
              <a:rPr lang="en-US" dirty="0"/>
              <a:t>IN SUMMARY</a:t>
            </a:r>
          </a:p>
        </p:txBody>
      </p:sp>
      <p:pic>
        <p:nvPicPr>
          <p:cNvPr id="10242" name="Picture 2" descr="C:\Documents and Settings\User\Local Settings\Temporary Internet Files\Content.IE5\7ESY3LPP\MC900368232[1].wmf"/>
          <p:cNvPicPr>
            <a:picLocks noChangeAspect="1" noChangeArrowheads="1"/>
          </p:cNvPicPr>
          <p:nvPr/>
        </p:nvPicPr>
        <p:blipFill>
          <a:blip r:embed="rId3" cstate="print"/>
          <a:srcRect/>
          <a:stretch>
            <a:fillRect/>
          </a:stretch>
        </p:blipFill>
        <p:spPr bwMode="auto">
          <a:xfrm>
            <a:off x="6705600" y="4267200"/>
            <a:ext cx="1697126" cy="1837030"/>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Grp="1" noChangeArrowheads="1"/>
          </p:cNvSpPr>
          <p:nvPr>
            <p:ph idx="1"/>
          </p:nvPr>
        </p:nvSpPr>
        <p:spPr/>
        <p:txBody>
          <a:bodyPr/>
          <a:lstStyle/>
          <a:p>
            <a:pPr>
              <a:lnSpc>
                <a:spcPct val="80000"/>
              </a:lnSpc>
              <a:buFontTx/>
              <a:buNone/>
            </a:pPr>
            <a:endParaRPr lang="en-US" sz="2400" dirty="0"/>
          </a:p>
          <a:p>
            <a:pPr>
              <a:lnSpc>
                <a:spcPct val="80000"/>
              </a:lnSpc>
            </a:pPr>
            <a:r>
              <a:rPr lang="en-US" sz="2400" dirty="0"/>
              <a:t>Standards for Blood Banks and Transfusion Services</a:t>
            </a:r>
            <a:r>
              <a:rPr lang="en-US" sz="2400"/>
              <a:t>, </a:t>
            </a:r>
            <a:r>
              <a:rPr lang="en-US" sz="2400" smtClean="0"/>
              <a:t>AABB, Current </a:t>
            </a:r>
            <a:r>
              <a:rPr lang="en-US" sz="2400" dirty="0"/>
              <a:t>Edition</a:t>
            </a:r>
          </a:p>
          <a:p>
            <a:pPr>
              <a:lnSpc>
                <a:spcPct val="80000"/>
              </a:lnSpc>
            </a:pPr>
            <a:r>
              <a:rPr lang="en-US" sz="2400" dirty="0"/>
              <a:t>Information Technology in Transfusion Medicine, AABB Press, 2002</a:t>
            </a:r>
          </a:p>
          <a:p>
            <a:pPr>
              <a:lnSpc>
                <a:spcPct val="80000"/>
              </a:lnSpc>
            </a:pPr>
            <a:r>
              <a:rPr lang="en-US" sz="2400" dirty="0"/>
              <a:t>ISBT-Guidelines for Validation and Maintaining the Validation State of Automated Systems in Blood Bank, </a:t>
            </a:r>
            <a:r>
              <a:rPr lang="en-US" sz="2400" dirty="0" err="1"/>
              <a:t>Vox</a:t>
            </a:r>
            <a:r>
              <a:rPr lang="en-US" sz="2400" dirty="0"/>
              <a:t> </a:t>
            </a:r>
            <a:r>
              <a:rPr lang="en-US" sz="2400" dirty="0" err="1"/>
              <a:t>Sanguinis</a:t>
            </a:r>
            <a:r>
              <a:rPr lang="en-US" sz="2400" dirty="0"/>
              <a:t>, Volume 85, August, 2003</a:t>
            </a:r>
          </a:p>
          <a:p>
            <a:pPr>
              <a:lnSpc>
                <a:spcPct val="80000"/>
              </a:lnSpc>
            </a:pPr>
            <a:r>
              <a:rPr lang="en-US" sz="2400" dirty="0"/>
              <a:t>General Principles of Software Validation, Final Guidance for Industry and FDA Staff, </a:t>
            </a:r>
            <a:r>
              <a:rPr lang="en-US" sz="2400" dirty="0" smtClean="0"/>
              <a:t>January </a:t>
            </a:r>
            <a:r>
              <a:rPr lang="en-US" sz="2400" dirty="0"/>
              <a:t>11, 2002</a:t>
            </a:r>
          </a:p>
          <a:p>
            <a:pPr>
              <a:lnSpc>
                <a:spcPct val="80000"/>
              </a:lnSpc>
            </a:pPr>
            <a:r>
              <a:rPr lang="en-US" sz="2400" dirty="0"/>
              <a:t>Guidance for Industry, Blood Establishment Computer System Validation in the User’s Facility, </a:t>
            </a:r>
            <a:r>
              <a:rPr lang="en-US" sz="2400" dirty="0" smtClean="0"/>
              <a:t>April, 2013</a:t>
            </a:r>
            <a:endParaRPr lang="en-US" sz="2400" dirty="0"/>
          </a:p>
          <a:p>
            <a:pPr>
              <a:lnSpc>
                <a:spcPct val="80000"/>
              </a:lnSpc>
            </a:pPr>
            <a:endParaRPr lang="en-US" sz="2400" dirty="0"/>
          </a:p>
        </p:txBody>
      </p:sp>
      <p:sp>
        <p:nvSpPr>
          <p:cNvPr id="104450" name="Rectangle 2"/>
          <p:cNvSpPr>
            <a:spLocks noGrp="1" noChangeArrowheads="1"/>
          </p:cNvSpPr>
          <p:nvPr>
            <p:ph type="title"/>
          </p:nvPr>
        </p:nvSpPr>
        <p:spPr/>
        <p:txBody>
          <a:bodyPr/>
          <a:lstStyle/>
          <a:p>
            <a:r>
              <a:rPr lang="en-US" dirty="0"/>
              <a:t>REFERENCES</a:t>
            </a:r>
          </a:p>
        </p:txBody>
      </p:sp>
      <p:pic>
        <p:nvPicPr>
          <p:cNvPr id="9218" name="Picture 2" descr="C:\Documents and Settings\User\Local Settings\Temporary Internet Files\Content.IE5\7FOGW6BA\MC900018267[1].wmf"/>
          <p:cNvPicPr>
            <a:picLocks noChangeAspect="1" noChangeArrowheads="1"/>
          </p:cNvPicPr>
          <p:nvPr/>
        </p:nvPicPr>
        <p:blipFill>
          <a:blip r:embed="rId3" cstate="print"/>
          <a:srcRect/>
          <a:stretch>
            <a:fillRect/>
          </a:stretch>
        </p:blipFill>
        <p:spPr bwMode="auto">
          <a:xfrm>
            <a:off x="7245960" y="457201"/>
            <a:ext cx="1141699" cy="1143000"/>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Rectangle 3"/>
          <p:cNvSpPr>
            <a:spLocks noGrp="1" noChangeArrowheads="1"/>
          </p:cNvSpPr>
          <p:nvPr>
            <p:ph idx="1"/>
          </p:nvPr>
        </p:nvSpPr>
        <p:spPr/>
        <p:txBody>
          <a:bodyPr/>
          <a:lstStyle/>
          <a:p>
            <a:r>
              <a:rPr lang="en-US" dirty="0"/>
              <a:t>Rose Campbell, MT(ASCP)SBB</a:t>
            </a:r>
          </a:p>
          <a:p>
            <a:pPr>
              <a:buFontTx/>
              <a:buNone/>
            </a:pPr>
            <a:r>
              <a:rPr lang="en-US" dirty="0"/>
              <a:t>   </a:t>
            </a:r>
            <a:r>
              <a:rPr lang="en-US" dirty="0" smtClean="0"/>
              <a:t>President &amp; CEO</a:t>
            </a:r>
          </a:p>
          <a:p>
            <a:pPr>
              <a:buFontTx/>
              <a:buNone/>
            </a:pPr>
            <a:r>
              <a:rPr lang="en-US" dirty="0" smtClean="0"/>
              <a:t>	</a:t>
            </a:r>
            <a:r>
              <a:rPr lang="en-US" dirty="0" smtClean="0">
                <a:hlinkClick r:id="rId3"/>
              </a:rPr>
              <a:t>rcampbell@rbctec.com</a:t>
            </a:r>
            <a:endParaRPr lang="en-US" dirty="0" smtClean="0"/>
          </a:p>
          <a:p>
            <a:pPr>
              <a:buFontTx/>
              <a:buNone/>
            </a:pPr>
            <a:r>
              <a:rPr lang="en-US" dirty="0" smtClean="0"/>
              <a:t>   215-673-0150</a:t>
            </a:r>
          </a:p>
          <a:p>
            <a:pPr>
              <a:buFontTx/>
              <a:buNone/>
            </a:pPr>
            <a:r>
              <a:rPr lang="en-US" dirty="0" smtClean="0"/>
              <a:t>	</a:t>
            </a:r>
          </a:p>
          <a:p>
            <a:pPr>
              <a:buFontTx/>
              <a:buNone/>
            </a:pPr>
            <a:r>
              <a:rPr lang="en-US" dirty="0" smtClean="0"/>
              <a:t>       </a:t>
            </a:r>
            <a:r>
              <a:rPr lang="en-US" u="sng" dirty="0" smtClean="0"/>
              <a:t>“Keeping the Score”</a:t>
            </a:r>
            <a:endParaRPr lang="en-US" u="sng" dirty="0"/>
          </a:p>
          <a:p>
            <a:pPr>
              <a:buFontTx/>
              <a:buNone/>
            </a:pPr>
            <a:r>
              <a:rPr lang="en-US" dirty="0"/>
              <a:t>   </a:t>
            </a:r>
          </a:p>
        </p:txBody>
      </p:sp>
      <p:sp>
        <p:nvSpPr>
          <p:cNvPr id="118786" name="Rectangle 2"/>
          <p:cNvSpPr>
            <a:spLocks noGrp="1" noChangeArrowheads="1"/>
          </p:cNvSpPr>
          <p:nvPr>
            <p:ph type="title"/>
          </p:nvPr>
        </p:nvSpPr>
        <p:spPr/>
        <p:txBody>
          <a:bodyPr/>
          <a:lstStyle/>
          <a:p>
            <a:r>
              <a:rPr lang="en-US" dirty="0"/>
              <a:t>RBC Technologies, LLC</a:t>
            </a:r>
          </a:p>
        </p:txBody>
      </p:sp>
      <p:pic>
        <p:nvPicPr>
          <p:cNvPr id="3075" name="Picture 3" descr="C:\Documents and Settings\User\Local Settings\Temporary Internet Files\Content.IE5\3HTMNZGV\MP900431325[2].jpg"/>
          <p:cNvPicPr>
            <a:picLocks noChangeAspect="1" noChangeArrowheads="1"/>
          </p:cNvPicPr>
          <p:nvPr/>
        </p:nvPicPr>
        <p:blipFill>
          <a:blip r:embed="rId4" cstate="print"/>
          <a:srcRect/>
          <a:stretch>
            <a:fillRect/>
          </a:stretch>
        </p:blipFill>
        <p:spPr bwMode="auto">
          <a:xfrm>
            <a:off x="5334000" y="3124200"/>
            <a:ext cx="2841872" cy="2895599"/>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nSpc>
                <a:spcPct val="90000"/>
              </a:lnSpc>
            </a:pPr>
            <a:r>
              <a:rPr lang="en-US" dirty="0" smtClean="0"/>
              <a:t>AABB  3.9  Computer Systems</a:t>
            </a:r>
          </a:p>
          <a:p>
            <a:pPr>
              <a:lnSpc>
                <a:spcPct val="90000"/>
              </a:lnSpc>
              <a:buFontTx/>
              <a:buNone/>
            </a:pPr>
            <a:r>
              <a:rPr lang="en-US" dirty="0" smtClean="0"/>
              <a:t>		The blood bank or transfusion service shall have processes to support the implementation and modification of software, hardware and databases relating to the requirements of these BB/TS Standards. These processes shall include: </a:t>
            </a:r>
          </a:p>
          <a:p>
            <a:pPr>
              <a:lnSpc>
                <a:spcPct val="90000"/>
              </a:lnSpc>
              <a:buFontTx/>
              <a:buNone/>
            </a:pPr>
            <a:r>
              <a:rPr lang="en-US" dirty="0" smtClean="0"/>
              <a:t>	Risk analysis, training, validation, implementation and evaluation of post-implementation performance. </a:t>
            </a:r>
          </a:p>
          <a:p>
            <a:endParaRPr lang="en-US" dirty="0"/>
          </a:p>
        </p:txBody>
      </p:sp>
      <p:sp>
        <p:nvSpPr>
          <p:cNvPr id="2" name="Title 1"/>
          <p:cNvSpPr>
            <a:spLocks noGrp="1"/>
          </p:cNvSpPr>
          <p:nvPr>
            <p:ph type="title"/>
          </p:nvPr>
        </p:nvSpPr>
        <p:spPr/>
        <p:txBody>
          <a:bodyPr/>
          <a:lstStyle/>
          <a:p>
            <a:r>
              <a:rPr lang="en-US" b="1" dirty="0" smtClean="0"/>
              <a:t>Requirements</a:t>
            </a:r>
            <a:endParaRPr lang="en-US"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lstStyle/>
          <a:p>
            <a:r>
              <a:rPr lang="en-US"/>
              <a:t>Project Management</a:t>
            </a:r>
          </a:p>
        </p:txBody>
      </p:sp>
      <p:sp>
        <p:nvSpPr>
          <p:cNvPr id="116739" name="Rectangle 3"/>
          <p:cNvSpPr>
            <a:spLocks noGrp="1" noChangeArrowheads="1"/>
          </p:cNvSpPr>
          <p:nvPr>
            <p:ph type="body" idx="1"/>
          </p:nvPr>
        </p:nvSpPr>
        <p:spPr/>
        <p:txBody>
          <a:bodyPr/>
          <a:lstStyle/>
          <a:p>
            <a:r>
              <a:rPr lang="en-US" dirty="0"/>
              <a:t>What is Project Management?</a:t>
            </a:r>
          </a:p>
          <a:p>
            <a:pPr>
              <a:buFontTx/>
              <a:buNone/>
            </a:pPr>
            <a:r>
              <a:rPr lang="en-US" dirty="0"/>
              <a:t>	Project Management is the discipline of planning, organizing and managing resources to bring about the successful completion of specific goals and objectives.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t>Project Management</a:t>
            </a:r>
          </a:p>
        </p:txBody>
      </p:sp>
      <p:sp>
        <p:nvSpPr>
          <p:cNvPr id="16387" name="Rectangle 3"/>
          <p:cNvSpPr>
            <a:spLocks noGrp="1" noChangeArrowheads="1"/>
          </p:cNvSpPr>
          <p:nvPr>
            <p:ph type="body" idx="1"/>
          </p:nvPr>
        </p:nvSpPr>
        <p:spPr/>
        <p:txBody>
          <a:bodyPr/>
          <a:lstStyle/>
          <a:p>
            <a:pPr>
              <a:buFontTx/>
              <a:buNone/>
            </a:pPr>
            <a:endParaRPr lang="en-US"/>
          </a:p>
          <a:p>
            <a:pPr lvl="1"/>
            <a:r>
              <a:rPr lang="en-US"/>
              <a:t>Useful tool</a:t>
            </a:r>
          </a:p>
          <a:p>
            <a:pPr lvl="1"/>
            <a:r>
              <a:rPr lang="en-US"/>
              <a:t>Provides understanding of exactly what the project will entail:</a:t>
            </a:r>
          </a:p>
          <a:p>
            <a:pPr lvl="2"/>
            <a:r>
              <a:rPr lang="en-US"/>
              <a:t>Time </a:t>
            </a:r>
          </a:p>
          <a:p>
            <a:pPr lvl="2"/>
            <a:r>
              <a:rPr lang="en-US"/>
              <a:t>Resources </a:t>
            </a:r>
          </a:p>
          <a:p>
            <a:pPr lvl="2"/>
            <a:r>
              <a:rPr lang="en-US"/>
              <a:t>Cost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t>Project Management</a:t>
            </a:r>
          </a:p>
        </p:txBody>
      </p:sp>
      <p:sp>
        <p:nvSpPr>
          <p:cNvPr id="22531" name="Rectangle 3"/>
          <p:cNvSpPr>
            <a:spLocks noGrp="1" noChangeArrowheads="1"/>
          </p:cNvSpPr>
          <p:nvPr>
            <p:ph type="body" idx="1"/>
          </p:nvPr>
        </p:nvSpPr>
        <p:spPr/>
        <p:txBody>
          <a:bodyPr/>
          <a:lstStyle/>
          <a:p>
            <a:r>
              <a:rPr lang="en-US" sz="2800" dirty="0"/>
              <a:t>Questions to be asked:</a:t>
            </a:r>
          </a:p>
          <a:p>
            <a:pPr lvl="1"/>
            <a:r>
              <a:rPr lang="en-US" sz="2400" dirty="0"/>
              <a:t>Will the validation project be performed </a:t>
            </a:r>
          </a:p>
          <a:p>
            <a:pPr lvl="1">
              <a:buFontTx/>
              <a:buNone/>
            </a:pPr>
            <a:r>
              <a:rPr lang="en-US" sz="2400" dirty="0"/>
              <a:t>	in-house by facility </a:t>
            </a:r>
            <a:r>
              <a:rPr lang="en-US" sz="2400" dirty="0" smtClean="0"/>
              <a:t>employees or outsourced to a third party vendor?</a:t>
            </a:r>
            <a:endParaRPr lang="en-US" sz="2400" dirty="0"/>
          </a:p>
          <a:p>
            <a:pPr lvl="1">
              <a:buFontTx/>
              <a:buNone/>
            </a:pPr>
            <a:r>
              <a:rPr lang="en-US" sz="2400" dirty="0"/>
              <a:t>	</a:t>
            </a:r>
          </a:p>
          <a:p>
            <a:pPr lvl="1">
              <a:buFontTx/>
              <a:buNone/>
            </a:pPr>
            <a:r>
              <a:rPr lang="en-US" sz="2400" dirty="0"/>
              <a:t>Blood Bank Software Validation Activities</a:t>
            </a:r>
          </a:p>
          <a:p>
            <a:pPr lvl="1">
              <a:buFontTx/>
              <a:buNone/>
            </a:pPr>
            <a:r>
              <a:rPr lang="en-US" sz="2400" dirty="0"/>
              <a:t>require approximately 640 hours to complete.</a:t>
            </a:r>
          </a:p>
          <a:p>
            <a:pPr lvl="1">
              <a:buFontTx/>
              <a:buNone/>
            </a:pPr>
            <a:r>
              <a:rPr lang="en-US" sz="2400" dirty="0"/>
              <a:t>Need commitment of </a:t>
            </a:r>
            <a:r>
              <a:rPr lang="en-US" sz="2400" u="sng" dirty="0"/>
              <a:t>technical</a:t>
            </a:r>
            <a:r>
              <a:rPr lang="en-US" sz="2400" dirty="0"/>
              <a:t> personnel that</a:t>
            </a:r>
          </a:p>
          <a:p>
            <a:pPr lvl="1">
              <a:buFontTx/>
              <a:buNone/>
            </a:pPr>
            <a:r>
              <a:rPr lang="en-US" sz="2400" dirty="0"/>
              <a:t>will be dedicated to the project.</a:t>
            </a:r>
          </a:p>
          <a:p>
            <a:pPr lvl="1">
              <a:buFontTx/>
              <a:buNone/>
            </a:pPr>
            <a:r>
              <a:rPr lang="en-US" sz="2400" dirty="0"/>
              <a:t>Need budgetary commitment from Administration.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t>Project Management</a:t>
            </a:r>
          </a:p>
        </p:txBody>
      </p:sp>
      <p:sp>
        <p:nvSpPr>
          <p:cNvPr id="28675" name="Rectangle 3"/>
          <p:cNvSpPr>
            <a:spLocks noGrp="1" noChangeArrowheads="1"/>
          </p:cNvSpPr>
          <p:nvPr>
            <p:ph type="body" idx="1"/>
          </p:nvPr>
        </p:nvSpPr>
        <p:spPr/>
        <p:txBody>
          <a:bodyPr/>
          <a:lstStyle/>
          <a:p>
            <a:r>
              <a:rPr lang="en-US"/>
              <a:t>From the conception of the project, the team’s clear understanding of your needs will result in:</a:t>
            </a:r>
          </a:p>
          <a:p>
            <a:pPr lvl="1"/>
            <a:r>
              <a:rPr lang="en-US"/>
              <a:t>Honest Timelines</a:t>
            </a:r>
          </a:p>
          <a:p>
            <a:pPr lvl="1"/>
            <a:r>
              <a:rPr lang="en-US"/>
              <a:t>Resource Estimation</a:t>
            </a:r>
          </a:p>
          <a:p>
            <a:pPr lvl="1"/>
            <a:r>
              <a:rPr lang="en-US"/>
              <a:t>Budget Information</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8.0&quot;&gt;&lt;object type=&quot;1&quot; unique_id=&quot;10001&quot;&gt;&lt;object type=&quot;2&quot; unique_id=&quot;10002&quot;&gt;&lt;object type=&quot;3&quot; unique_id=&quot;10003&quot;&gt;&lt;property id=&quot;20148&quot; value=&quot;5&quot;/&gt;&lt;property id=&quot;20300&quot; value=&quot;Slide 1 - &amp;quot;SoftBank and SoftDonor Software &amp;amp;#x09;&amp;amp;#x09;&amp;amp;#x09;Validation:  In Concert with our Customers&amp;quot;&quot;/&gt;&lt;property id=&quot;20307&quot; value=&quot;258&quot;/&gt;&lt;/object&gt;&lt;object type=&quot;3&quot; unique_id=&quot;10004&quot;&gt;&lt;property id=&quot;20148&quot; value=&quot;5&quot;/&gt;&lt;property id=&quot;20300&quot; value=&quot;Slide 2 - &amp;quot;Objectives&amp;quot;&quot;/&gt;&lt;property id=&quot;20307&quot; value=&quot;307&quot;/&gt;&lt;/object&gt;&lt;object type=&quot;3&quot; unique_id=&quot;10005&quot;&gt;&lt;property id=&quot;20148&quot; value=&quot;5&quot;/&gt;&lt;property id=&quot;20300&quot; value=&quot;Slide 3 - &amp;quot;         Five “Key Notes”  Project Management   Risk Analysis   Validation Plan  Control  Documentation&amp;quot;&quot;/&gt;&lt;property id=&quot;20307&quot; value=&quot;288&quot;/&gt;&lt;/object&gt;&lt;object type=&quot;3&quot; unique_id=&quot;10006&quot;&gt;&lt;property id=&quot;20148&quot; value=&quot;5&quot;/&gt;&lt;property id=&quot;20300&quot; value=&quot;Slide 4 - &amp;quot;Why Perform Blood Bank Software Validation?&amp;quot;&quot;/&gt;&lt;property id=&quot;20307&quot; value=&quot;261&quot;/&gt;&lt;/object&gt;&lt;object type=&quot;3&quot; unique_id=&quot;10007&quot;&gt;&lt;property id=&quot;20148&quot; value=&quot;5&quot;/&gt;&lt;property id=&quot;20300&quot; value=&quot;Slide 5 - &amp;quot;Requirements&amp;quot;&quot;/&gt;&lt;property id=&quot;20307&quot; value=&quot;262&quot;/&gt;&lt;/object&gt;&lt;object type=&quot;3&quot; unique_id=&quot;10008&quot;&gt;&lt;property id=&quot;20148&quot; value=&quot;5&quot;/&gt;&lt;property id=&quot;20300&quot; value=&quot;Slide 6 - &amp;quot;Project Management&amp;quot;&quot;/&gt;&lt;property id=&quot;20307&quot; value=&quot;308&quot;/&gt;&lt;/object&gt;&lt;object type=&quot;3&quot; unique_id=&quot;10009&quot;&gt;&lt;property id=&quot;20148&quot; value=&quot;5&quot;/&gt;&lt;property id=&quot;20300&quot; value=&quot;Slide 7 - &amp;quot;Project Management&amp;quot;&quot;/&gt;&lt;property id=&quot;20307&quot; value=&quot;309&quot;/&gt;&lt;/object&gt;&lt;object type=&quot;3&quot; unique_id=&quot;10010&quot;&gt;&lt;property id=&quot;20148&quot; value=&quot;5&quot;/&gt;&lt;property id=&quot;20300&quot; value=&quot;Slide 8 - &amp;quot;Project Management&amp;quot;&quot;/&gt;&lt;property id=&quot;20307&quot; value=&quot;310&quot;/&gt;&lt;/object&gt;&lt;object type=&quot;3&quot; unique_id=&quot;10011&quot;&gt;&lt;property id=&quot;20148&quot; value=&quot;5&quot;/&gt;&lt;property id=&quot;20300&quot; value=&quot;Slide 9 - &amp;quot;Project Management&amp;quot;&quot;/&gt;&lt;property id=&quot;20307&quot; value=&quot;311&quot;/&gt;&lt;/object&gt;&lt;object type=&quot;3&quot; unique_id=&quot;10012&quot;&gt;&lt;property id=&quot;20148&quot; value=&quot;5&quot;/&gt;&lt;property id=&quot;20300&quot; value=&quot;Slide 10 - &amp;quot;Risk Analysis&amp;quot;&quot;/&gt;&lt;property id=&quot;20307&quot; value=&quot;313&quot;/&gt;&lt;/object&gt;&lt;object type=&quot;3&quot; unique_id=&quot;10013&quot;&gt;&lt;property id=&quot;20148&quot; value=&quot;5&quot;/&gt;&lt;property id=&quot;20300&quot; value=&quot;Slide 11 - &amp;quot;Risk Analysis&amp;quot;&quot;/&gt;&lt;property id=&quot;20307&quot; value=&quot;314&quot;/&gt;&lt;/object&gt;&lt;object type=&quot;3&quot; unique_id=&quot;10014&quot;&gt;&lt;property id=&quot;20148&quot; value=&quot;5&quot;/&gt;&lt;property id=&quot;20300&quot; value=&quot;Slide 12 - &amp;quot;Risk Analysis&amp;quot;&quot;/&gt;&lt;property id=&quot;20307&quot; value=&quot;315&quot;/&gt;&lt;/object&gt;&lt;object type=&quot;3&quot; unique_id=&quot;10015&quot;&gt;&lt;property id=&quot;20148&quot; value=&quot;5&quot;/&gt;&lt;property id=&quot;20300&quot; value=&quot;Slide 13 - &amp;quot;Risk Analysis&amp;quot;&quot;/&gt;&lt;property id=&quot;20307&quot; value=&quot;316&quot;/&gt;&lt;/object&gt;&lt;object type=&quot;3&quot; unique_id=&quot;10016&quot;&gt;&lt;property id=&quot;20148&quot; value=&quot;5&quot;/&gt;&lt;property id=&quot;20300&quot; value=&quot;Slide 14 - &amp;quot;EXAMPLE OF RISK ANALYSIS&amp;quot;&quot;/&gt;&lt;property id=&quot;20307&quot; value=&quot;317&quot;/&gt;&lt;/object&gt;&lt;object type=&quot;3&quot; unique_id=&quot;10017&quot;&gt;&lt;property id=&quot;20148&quot; value=&quot;5&quot;/&gt;&lt;property id=&quot;20300&quot; value=&quot;Slide 15 - &amp;quot;Risk Analysis&amp;quot;&quot;/&gt;&lt;property id=&quot;20307&quot; value=&quot;318&quot;/&gt;&lt;/object&gt;&lt;object type=&quot;3&quot; unique_id=&quot;10018&quot;&gt;&lt;property id=&quot;20148&quot; value=&quot;5&quot;/&gt;&lt;property id=&quot;20300&quot; value=&quot;Slide 16 - &amp;quot;Validation&amp;quot;&quot;/&gt;&lt;property id=&quot;20307&quot; value=&quot;287&quot;/&gt;&lt;/object&gt;&lt;object type=&quot;3&quot; unique_id=&quot;10019&quot;&gt;&lt;property id=&quot;20148&quot; value=&quot;5&quot;/&gt;&lt;property id=&quot;20300&quot; value=&quot;Slide 17 - &amp;quot;Purpose of the Validation Plan&amp;quot;&quot;/&gt;&lt;property id=&quot;20307&quot; value=&quot;276&quot;/&gt;&lt;/object&gt;&lt;object type=&quot;3&quot; unique_id=&quot;10020&quot;&gt;&lt;property id=&quot;20148&quot; value=&quot;5&quot;/&gt;&lt;property id=&quot;20300&quot; value=&quot;Slide 18 - &amp;quot;Validation Plan&amp;quot;&quot;/&gt;&lt;property id=&quot;20307&quot; value=&quot;264&quot;/&gt;&lt;/object&gt;&lt;object type=&quot;3&quot; unique_id=&quot;10021&quot;&gt;&lt;property id=&quot;20148&quot; value=&quot;5&quot;/&gt;&lt;property id=&quot;20300&quot; value=&quot;Slide 19 - &amp;quot;Purpose&amp;quot;&quot;/&gt;&lt;property id=&quot;20307&quot; value=&quot;266&quot;/&gt;&lt;/object&gt;&lt;object type=&quot;3&quot; unique_id=&quot;10022&quot;&gt;&lt;property id=&quot;20148&quot; value=&quot;5&quot;/&gt;&lt;property id=&quot;20300&quot; value=&quot;Slide 20 - &amp;quot;Software Description&amp;quot;&quot;/&gt;&lt;property id=&quot;20307&quot; value=&quot;267&quot;/&gt;&lt;/object&gt;&lt;object type=&quot;3&quot; unique_id=&quot;10023&quot;&gt;&lt;property id=&quot;20148&quot; value=&quot;5&quot;/&gt;&lt;property id=&quot;20300&quot; value=&quot;Slide 21 - &amp;quot;Testing Material&amp;quot;&quot;/&gt;&lt;property id=&quot;20307&quot; value=&quot;312&quot;/&gt;&lt;/object&gt;&lt;object type=&quot;3&quot; unique_id=&quot;10024&quot;&gt;&lt;property id=&quot;20148&quot; value=&quot;5&quot;/&gt;&lt;property id=&quot;20300&quot; value=&quot;Slide 22 - &amp;quot;Testing Material, Continued &amp;quot;&quot;/&gt;&lt;property id=&quot;20307&quot; value=&quot;268&quot;/&gt;&lt;/object&gt;&lt;object type=&quot;3&quot; unique_id=&quot;10025&quot;&gt;&lt;property id=&quot;20148&quot; value=&quot;5&quot;/&gt;&lt;property id=&quot;20300&quot; value=&quot;Slide 23 - &amp;quot;Test Location &amp;amp; Requirements&amp;quot;&quot;/&gt;&lt;property id=&quot;20307&quot; value=&quot;269&quot;/&gt;&lt;/object&gt;&lt;object type=&quot;3&quot; unique_id=&quot;10026&quot;&gt;&lt;property id=&quot;20148&quot; value=&quot;5&quot;/&gt;&lt;property id=&quot;20300&quot; value=&quot;Slide 24 - &amp;quot;Equipment&amp;quot;&quot;/&gt;&lt;property id=&quot;20307&quot; value=&quot;270&quot;/&gt;&lt;/object&gt;&lt;object type=&quot;3&quot; unique_id=&quot;10027&quot;&gt;&lt;property id=&quot;20148&quot; value=&quot;5&quot;/&gt;&lt;property id=&quot;20300&quot; value=&quot;Slide 25 - &amp;quot;Scope&amp;quot;&quot;/&gt;&lt;property id=&quot;20307&quot; value=&quot;271&quot;/&gt;&lt;/object&gt;&lt;object type=&quot;3&quot; unique_id=&quot;10028&quot;&gt;&lt;property id=&quot;20148&quot; value=&quot;5&quot;/&gt;&lt;property id=&quot;20300&quot; value=&quot;Slide 26 - &amp;quot;Test Script Execution&amp;quot;&quot;/&gt;&lt;property id=&quot;20307&quot; value=&quot;272&quot;/&gt;&lt;/object&gt;&lt;object type=&quot;3&quot; unique_id=&quot;10029&quot;&gt;&lt;property id=&quot;20148&quot; value=&quot;5&quot;/&gt;&lt;property id=&quot;20300&quot; value=&quot;Slide 27 - &amp;quot;Evaluation Criteria&amp;quot;&quot;/&gt;&lt;property id=&quot;20307&quot; value=&quot;273&quot;/&gt;&lt;/object&gt;&lt;object type=&quot;3&quot; unique_id=&quot;10030&quot;&gt;&lt;property id=&quot;20148&quot; value=&quot;5&quot;/&gt;&lt;property id=&quot;20300&quot; value=&quot;Slide 28 - &amp;quot;Review &amp;amp; Approval&amp;quot;&quot;/&gt;&lt;property id=&quot;20307&quot; value=&quot;274&quot;/&gt;&lt;/object&gt;&lt;object type=&quot;3&quot; unique_id=&quot;10031&quot;&gt;&lt;property id=&quot;20148&quot; value=&quot;5&quot;/&gt;&lt;property id=&quot;20300&quot; value=&quot;Slide 29 - &amp;quot;Functions List for Addendum&amp;quot;&quot;/&gt;&lt;property id=&quot;20307&quot; value=&quot;275&quot;/&gt;&lt;/object&gt;&lt;object type=&quot;3&quot; unique_id=&quot;10032&quot;&gt;&lt;property id=&quot;20148&quot; value=&quot;5&quot;/&gt;&lt;property id=&quot;20300&quot; value=&quot;Slide 30 - &amp;quot;Discrepancy Report Form&amp;quot;&quot;/&gt;&lt;property id=&quot;20307&quot; value=&quot;277&quot;/&gt;&lt;/object&gt;&lt;object type=&quot;3&quot; unique_id=&quot;10033&quot;&gt;&lt;property id=&quot;20148&quot; value=&quot;5&quot;/&gt;&lt;property id=&quot;20300&quot; value=&quot;Slide 31 - &amp;quot;Summary Report Table&amp;quot;&quot;/&gt;&lt;property id=&quot;20307&quot; value=&quot;279&quot;/&gt;&lt;/object&gt;&lt;object type=&quot;3&quot; unique_id=&quot;10034&quot;&gt;&lt;property id=&quot;20148&quot; value=&quot;5&quot;/&gt;&lt;property id=&quot;20300&quot; value=&quot;Slide 32 - &amp;quot;Script Table&amp;quot;&quot;/&gt;&lt;property id=&quot;20307&quot; value=&quot;278&quot;/&gt;&lt;/object&gt;&lt;object type=&quot;3&quot; unique_id=&quot;10035&quot;&gt;&lt;property id=&quot;20148&quot; value=&quot;5&quot;/&gt;&lt;property id=&quot;20300&quot; value=&quot;Slide 33 - &amp;quot;Control&amp;quot;&quot;/&gt;&lt;property id=&quot;20307&quot; value=&quot;289&quot;/&gt;&lt;/object&gt;&lt;object type=&quot;3&quot; unique_id=&quot;10036&quot;&gt;&lt;property id=&quot;20148&quot; value=&quot;5&quot;/&gt;&lt;property id=&quot;20300&quot; value=&quot;Slide 34 - &amp;quot;Control&amp;quot;&quot;/&gt;&lt;property id=&quot;20307&quot; value=&quot;290&quot;/&gt;&lt;/object&gt;&lt;object type=&quot;3&quot; unique_id=&quot;10037&quot;&gt;&lt;property id=&quot;20148&quot; value=&quot;5&quot;/&gt;&lt;property id=&quot;20300&quot; value=&quot;Slide 35 - &amp;quot;Control&amp;quot;&quot;/&gt;&lt;property id=&quot;20307&quot; value=&quot;292&quot;/&gt;&lt;/object&gt;&lt;object type=&quot;3&quot; unique_id=&quot;10038&quot;&gt;&lt;property id=&quot;20148&quot; value=&quot;5&quot;/&gt;&lt;property id=&quot;20300&quot; value=&quot;Slide 36 - &amp;quot;Control&amp;quot;&quot;/&gt;&lt;property id=&quot;20307&quot; value=&quot;293&quot;/&gt;&lt;/object&gt;&lt;object type=&quot;3&quot; unique_id=&quot;10039&quot;&gt;&lt;property id=&quot;20148&quot; value=&quot;5&quot;/&gt;&lt;property id=&quot;20300&quot; value=&quot;Slide 37 - &amp;quot;Control&amp;quot;&quot;/&gt;&lt;property id=&quot;20307&quot; value=&quot;294&quot;/&gt;&lt;/object&gt;&lt;object type=&quot;3&quot; unique_id=&quot;10040&quot;&gt;&lt;property id=&quot;20148&quot; value=&quot;5&quot;/&gt;&lt;property id=&quot;20300&quot; value=&quot;Slide 38 - &amp;quot;Control&amp;quot;&quot;/&gt;&lt;property id=&quot;20307&quot; value=&quot;295&quot;/&gt;&lt;/object&gt;&lt;object type=&quot;3&quot; unique_id=&quot;10041&quot;&gt;&lt;property id=&quot;20148&quot; value=&quot;5&quot;/&gt;&lt;property id=&quot;20300&quot; value=&quot;Slide 39 - &amp;quot;Control&amp;quot;&quot;/&gt;&lt;property id=&quot;20307&quot; value=&quot;296&quot;/&gt;&lt;/object&gt;&lt;object type=&quot;3&quot; unique_id=&quot;10042&quot;&gt;&lt;property id=&quot;20148&quot; value=&quot;5&quot;/&gt;&lt;property id=&quot;20300&quot; value=&quot;Slide 40 - &amp;quot;Documentation&amp;quot;&quot;/&gt;&lt;property id=&quot;20307&quot; value=&quot;297&quot;/&gt;&lt;/object&gt;&lt;object type=&quot;3&quot; unique_id=&quot;10043&quot;&gt;&lt;property id=&quot;20148&quot; value=&quot;5&quot;/&gt;&lt;property id=&quot;20300&quot; value=&quot;Slide 41 - &amp;quot;Documentation&amp;quot;&quot;/&gt;&lt;property id=&quot;20307&quot; value=&quot;298&quot;/&gt;&lt;/object&gt;&lt;object type=&quot;3&quot; unique_id=&quot;10044&quot;&gt;&lt;property id=&quot;20148&quot; value=&quot;5&quot;/&gt;&lt;property id=&quot;20300&quot; value=&quot;Slide 42 - &amp;quot;Documentation&amp;quot;&quot;/&gt;&lt;property id=&quot;20307&quot; value=&quot;299&quot;/&gt;&lt;/object&gt;&lt;object type=&quot;3&quot; unique_id=&quot;10045&quot;&gt;&lt;property id=&quot;20148&quot; value=&quot;5&quot;/&gt;&lt;property id=&quot;20300&quot; value=&quot;Slide 43 - &amp;quot;Documentation&amp;quot;&quot;/&gt;&lt;property id=&quot;20307&quot; value=&quot;300&quot;/&gt;&lt;/object&gt;&lt;object type=&quot;3&quot; unique_id=&quot;10046&quot;&gt;&lt;property id=&quot;20148&quot; value=&quot;5&quot;/&gt;&lt;property id=&quot;20300&quot; value=&quot;Slide 44 - &amp;quot;Documentation&amp;quot;&quot;/&gt;&lt;property id=&quot;20307&quot; value=&quot;301&quot;/&gt;&lt;/object&gt;&lt;object type=&quot;3&quot; unique_id=&quot;10047&quot;&gt;&lt;property id=&quot;20148&quot; value=&quot;5&quot;/&gt;&lt;property id=&quot;20300&quot; value=&quot;Slide 45 - &amp;quot;Documentation&amp;quot;&quot;/&gt;&lt;property id=&quot;20307&quot; value=&quot;302&quot;/&gt;&lt;/object&gt;&lt;object type=&quot;3&quot; unique_id=&quot;10048&quot;&gt;&lt;property id=&quot;20148&quot; value=&quot;5&quot;/&gt;&lt;property id=&quot;20300&quot; value=&quot;Slide 46 - &amp;quot;IN SUMMARY&amp;quot;&quot;/&gt;&lt;property id=&quot;20307&quot; value=&quot;304&quot;/&gt;&lt;/object&gt;&lt;object type=&quot;3&quot; unique_id=&quot;10049&quot;&gt;&lt;property id=&quot;20148&quot; value=&quot;5&quot;/&gt;&lt;property id=&quot;20300&quot; value=&quot;Slide 47 - &amp;quot;REFERENCES&amp;quot;&quot;/&gt;&lt;property id=&quot;20307&quot; value=&quot;305&quot;/&gt;&lt;/object&gt;&lt;object type=&quot;3&quot; unique_id=&quot;10050&quot;&gt;&lt;property id=&quot;20148&quot; value=&quot;5&quot;/&gt;&lt;property id=&quot;20300&quot; value=&quot;Slide 48 - &amp;quot;RBC Technologies, LLC&amp;quot;&quot;/&gt;&lt;property id=&quot;20307&quot; value=&quot;306&quot;/&gt;&lt;/object&gt;&lt;/object&gt;&lt;object type=&quot;8&quot; unique_id=&quot;10100&quot;&gt;&lt;/object&gt;&lt;/object&gt;&lt;/database&gt;"/>
  <p:tag name="MMPROD_NEXTUNIQUEID" val="10010"/>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624</TotalTime>
  <Words>1593</Words>
  <Application>Microsoft Office PowerPoint</Application>
  <PresentationFormat>On-screen Show (4:3)</PresentationFormat>
  <Paragraphs>359</Paragraphs>
  <Slides>48</Slides>
  <Notes>29</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Concourse</vt:lpstr>
      <vt:lpstr>SoftBank and SoftDonor Software    Validation:  In Concert with our Customers</vt:lpstr>
      <vt:lpstr>Objectives</vt:lpstr>
      <vt:lpstr>         Five “Key Notes”  Project Management   Risk Analysis   Validation Plan  Control  Documentation</vt:lpstr>
      <vt:lpstr>Why Perform Blood Bank Software Validation?</vt:lpstr>
      <vt:lpstr>Requirements</vt:lpstr>
      <vt:lpstr>Project Management</vt:lpstr>
      <vt:lpstr>Project Management</vt:lpstr>
      <vt:lpstr>Project Management</vt:lpstr>
      <vt:lpstr>Project Management</vt:lpstr>
      <vt:lpstr>Risk Analysis</vt:lpstr>
      <vt:lpstr>Risk Analysis</vt:lpstr>
      <vt:lpstr>Risk Analysis</vt:lpstr>
      <vt:lpstr>Risk Analysis</vt:lpstr>
      <vt:lpstr>EXAMPLE OF RISK ANALYSIS</vt:lpstr>
      <vt:lpstr>Risk Analysis</vt:lpstr>
      <vt:lpstr>Validation</vt:lpstr>
      <vt:lpstr>Purpose of the Validation Plan</vt:lpstr>
      <vt:lpstr>Validation Plan</vt:lpstr>
      <vt:lpstr>Purpose</vt:lpstr>
      <vt:lpstr>Software Description</vt:lpstr>
      <vt:lpstr>Testing Material</vt:lpstr>
      <vt:lpstr>Testing Material, Continued </vt:lpstr>
      <vt:lpstr>Test Location &amp; Requirements</vt:lpstr>
      <vt:lpstr>Equipment</vt:lpstr>
      <vt:lpstr>Scope</vt:lpstr>
      <vt:lpstr>Test Script Execution</vt:lpstr>
      <vt:lpstr>Evaluation Criteria</vt:lpstr>
      <vt:lpstr>Review &amp; Approval</vt:lpstr>
      <vt:lpstr>Functions List for Addendum</vt:lpstr>
      <vt:lpstr>Discrepancy Report Form</vt:lpstr>
      <vt:lpstr>Summary Report Table</vt:lpstr>
      <vt:lpstr>Script Table</vt:lpstr>
      <vt:lpstr>Control</vt:lpstr>
      <vt:lpstr>Control</vt:lpstr>
      <vt:lpstr>Control</vt:lpstr>
      <vt:lpstr>Control</vt:lpstr>
      <vt:lpstr>Control</vt:lpstr>
      <vt:lpstr>Control</vt:lpstr>
      <vt:lpstr>Control</vt:lpstr>
      <vt:lpstr>Documentation</vt:lpstr>
      <vt:lpstr>Documentation</vt:lpstr>
      <vt:lpstr>Documentation</vt:lpstr>
      <vt:lpstr>Documentation</vt:lpstr>
      <vt:lpstr>Documentation</vt:lpstr>
      <vt:lpstr>Documentation</vt:lpstr>
      <vt:lpstr>IN SUMMARY</vt:lpstr>
      <vt:lpstr>REFERENCES</vt:lpstr>
      <vt:lpstr>RBC Technologies, LLC</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SoftBank and SoftDonor Software Validation: In Concert with our Customers</dc:title>
  <dc:creator>User</dc:creator>
  <cp:lastModifiedBy>mpettis</cp:lastModifiedBy>
  <cp:revision>67</cp:revision>
  <dcterms:created xsi:type="dcterms:W3CDTF">2014-04-08T16:08:23Z</dcterms:created>
  <dcterms:modified xsi:type="dcterms:W3CDTF">2014-04-15T22:51:08Z</dcterms:modified>
</cp:coreProperties>
</file>