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8"/>
  </p:notesMasterIdLst>
  <p:handoutMasterIdLst>
    <p:handoutMasterId r:id="rId39"/>
  </p:handoutMasterIdLst>
  <p:sldIdLst>
    <p:sldId id="256" r:id="rId2"/>
    <p:sldId id="266" r:id="rId3"/>
    <p:sldId id="306" r:id="rId4"/>
    <p:sldId id="269" r:id="rId5"/>
    <p:sldId id="270" r:id="rId6"/>
    <p:sldId id="271" r:id="rId7"/>
    <p:sldId id="277" r:id="rId8"/>
    <p:sldId id="314" r:id="rId9"/>
    <p:sldId id="274" r:id="rId10"/>
    <p:sldId id="275" r:id="rId11"/>
    <p:sldId id="267" r:id="rId12"/>
    <p:sldId id="268" r:id="rId13"/>
    <p:sldId id="308" r:id="rId14"/>
    <p:sldId id="307" r:id="rId15"/>
    <p:sldId id="309" r:id="rId16"/>
    <p:sldId id="297" r:id="rId17"/>
    <p:sldId id="298" r:id="rId18"/>
    <p:sldId id="300" r:id="rId19"/>
    <p:sldId id="299" r:id="rId20"/>
    <p:sldId id="282" r:id="rId21"/>
    <p:sldId id="311" r:id="rId22"/>
    <p:sldId id="283" r:id="rId23"/>
    <p:sldId id="284" r:id="rId24"/>
    <p:sldId id="285" r:id="rId25"/>
    <p:sldId id="286" r:id="rId26"/>
    <p:sldId id="287" r:id="rId27"/>
    <p:sldId id="288" r:id="rId28"/>
    <p:sldId id="289" r:id="rId29"/>
    <p:sldId id="290" r:id="rId30"/>
    <p:sldId id="310" r:id="rId31"/>
    <p:sldId id="301" r:id="rId32"/>
    <p:sldId id="293" r:id="rId33"/>
    <p:sldId id="294" r:id="rId34"/>
    <p:sldId id="295" r:id="rId35"/>
    <p:sldId id="305" r:id="rId36"/>
    <p:sldId id="312" r:id="rId37"/>
  </p:sldIdLst>
  <p:sldSz cx="9144000" cy="6858000" type="screen4x3"/>
  <p:notesSz cx="6858000" cy="91440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CCA8"/>
    <a:srgbClr val="473A35"/>
    <a:srgbClr val="DCD4B6"/>
    <a:srgbClr val="8D36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80"/>
    <p:restoredTop sz="86410" autoAdjust="0"/>
  </p:normalViewPr>
  <p:slideViewPr>
    <p:cSldViewPr>
      <p:cViewPr varScale="1">
        <p:scale>
          <a:sx n="72" d="100"/>
          <a:sy n="72" d="100"/>
        </p:scale>
        <p:origin x="552" y="72"/>
      </p:cViewPr>
      <p:guideLst>
        <p:guide orient="horz" pos="2160"/>
        <p:guide pos="2880"/>
      </p:guideLst>
    </p:cSldViewPr>
  </p:slideViewPr>
  <p:outlineViewPr>
    <p:cViewPr>
      <p:scale>
        <a:sx n="33" d="100"/>
        <a:sy n="33" d="100"/>
      </p:scale>
      <p:origin x="0" y="-263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4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3433B07-CB99-47DB-867B-694917C30F8D}" type="datetimeFigureOut">
              <a:rPr lang="en-US" smtClean="0"/>
              <a:pPr/>
              <a:t>5/2/2016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ACA38D-BBC3-45F6-9BB4-A3212366B75F}" type="slidenum">
              <a:rPr lang="en-US" smtClean="0"/>
              <a:pPr/>
              <a:t>‹#›</a:t>
            </a:fld>
            <a:endParaRPr lang="en-US" dirty="0"/>
          </a:p>
        </p:txBody>
      </p:sp>
    </p:spTree>
    <p:extLst>
      <p:ext uri="{BB962C8B-B14F-4D97-AF65-F5344CB8AC3E}">
        <p14:creationId xmlns:p14="http://schemas.microsoft.com/office/powerpoint/2010/main" val="11969145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AAF192-5A5C-4C0C-861C-58EDE7128B89}" type="datetimeFigureOut">
              <a:rPr lang="en-US" smtClean="0"/>
              <a:pPr/>
              <a:t>5/2/2016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32B8CD-ABC2-4CA7-8E2C-CB01D75D140D}" type="slidenum">
              <a:rPr lang="en-US" smtClean="0"/>
              <a:pPr/>
              <a:t>‹#›</a:t>
            </a:fld>
            <a:endParaRPr lang="en-US" dirty="0"/>
          </a:p>
        </p:txBody>
      </p:sp>
    </p:spTree>
    <p:extLst>
      <p:ext uri="{BB962C8B-B14F-4D97-AF65-F5344CB8AC3E}">
        <p14:creationId xmlns:p14="http://schemas.microsoft.com/office/powerpoint/2010/main" val="1573201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an intro question</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3</a:t>
            </a:fld>
            <a:endParaRPr lang="en-US" dirty="0"/>
          </a:p>
        </p:txBody>
      </p:sp>
    </p:spTree>
    <p:extLst>
      <p:ext uri="{BB962C8B-B14F-4D97-AF65-F5344CB8AC3E}">
        <p14:creationId xmlns:p14="http://schemas.microsoft.com/office/powerpoint/2010/main" val="11847843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r>
              <a:rPr lang="en-US" i="0" dirty="0" smtClean="0"/>
              <a:t>In this example, the variable</a:t>
            </a:r>
            <a:r>
              <a:rPr lang="en-US" i="0" baseline="0" dirty="0" smtClean="0"/>
              <a:t> A has been defined to ask what is the patient’s age in years at the time of the CREAT value (please take my word for it- this is the kind of reply you may get from our programmers!).  The calculation goes on to say, substituting for the variable A, is the patient less than 1 year old at the time the CREAT test was valued?  If so, then report the numeric value of the test TST and add the canned message CM1 to it.  Otherwise, is the patient 1 or less than 18 years old?  If so, report the numeric value of the test TST and add the canned message CM2 to it.  Otherwise, report the numeric value of the test TST.</a:t>
            </a:r>
            <a:endParaRPr lang="en-US" i="0" dirty="0"/>
          </a:p>
        </p:txBody>
      </p:sp>
    </p:spTree>
    <p:extLst>
      <p:ext uri="{BB962C8B-B14F-4D97-AF65-F5344CB8AC3E}">
        <p14:creationId xmlns:p14="http://schemas.microsoft.com/office/powerpoint/2010/main" val="3975904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 is C-</a:t>
            </a:r>
            <a:r>
              <a:rPr lang="en-US" baseline="0" dirty="0" smtClean="0"/>
              <a:t> When written in RBS Rules</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13</a:t>
            </a:fld>
            <a:endParaRPr lang="en-US"/>
          </a:p>
        </p:txBody>
      </p:sp>
    </p:spTree>
    <p:extLst>
      <p:ext uri="{BB962C8B-B14F-4D97-AF65-F5344CB8AC3E}">
        <p14:creationId xmlns:p14="http://schemas.microsoft.com/office/powerpoint/2010/main" val="4101923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an</a:t>
            </a:r>
            <a:r>
              <a:rPr lang="en-US" baseline="0" dirty="0" smtClean="0"/>
              <a:t> RBS posting rule, use this SYNTAX to use the results of tests not on the order (i.e. a PSA done within the last year or a </a:t>
            </a:r>
            <a:r>
              <a:rPr lang="en-US" baseline="0" dirty="0" err="1" smtClean="0"/>
              <a:t>creatinine</a:t>
            </a:r>
            <a:r>
              <a:rPr lang="en-US" baseline="0" dirty="0" smtClean="0"/>
              <a:t> done in the last 3 days).  The SYNTAX is @, test ID, open bracket, number of days or negative number to indicate hours, close bracket.  This SYNTAX would include the current order.  To exclude the current order, add braces and a number to indicate which order within the timeframe included in the brackets. </a:t>
            </a:r>
          </a:p>
        </p:txBody>
      </p:sp>
      <p:sp>
        <p:nvSpPr>
          <p:cNvPr id="4" name="Slide Number Placeholder 3"/>
          <p:cNvSpPr>
            <a:spLocks noGrp="1"/>
          </p:cNvSpPr>
          <p:nvPr>
            <p:ph type="sldNum" sz="quarter" idx="10"/>
          </p:nvPr>
        </p:nvSpPr>
        <p:spPr/>
        <p:txBody>
          <a:bodyPr/>
          <a:lstStyle/>
          <a:p>
            <a:fld id="{7732B8CD-ABC2-4CA7-8E2C-CB01D75D140D}" type="slidenum">
              <a:rPr lang="en-US" smtClean="0"/>
              <a:pPr/>
              <a:t>14</a:t>
            </a:fld>
            <a:endParaRPr lang="en-US"/>
          </a:p>
        </p:txBody>
      </p:sp>
    </p:spTree>
    <p:extLst>
      <p:ext uri="{BB962C8B-B14F-4D97-AF65-F5344CB8AC3E}">
        <p14:creationId xmlns:p14="http://schemas.microsoft.com/office/powerpoint/2010/main" val="13520701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example is</a:t>
            </a:r>
            <a:r>
              <a:rPr lang="en-US" baseline="0" dirty="0" smtClean="0"/>
              <a:t> pronounced- If the alphanumeric value of the test ACOAG on any order in the last two days- including the current order- is HEPARIN- just like that, then report the numeric value of the test PTI plus the canned message @HEP.  Otherwise, if the alphanumeric value of the test ACOAG on this order alone is COUMADIN- just like that- then report the numeric value of the test PTI plus the canned message @COUM.  Otherwise, report the numeric value of the test @PTI.</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15</a:t>
            </a:fld>
            <a:endParaRPr lang="en-US"/>
          </a:p>
        </p:txBody>
      </p:sp>
    </p:spTree>
    <p:extLst>
      <p:ext uri="{BB962C8B-B14F-4D97-AF65-F5344CB8AC3E}">
        <p14:creationId xmlns:p14="http://schemas.microsoft.com/office/powerpoint/2010/main" val="42244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change a calculation</a:t>
            </a:r>
            <a:r>
              <a:rPr lang="en-US" baseline="0" dirty="0" smtClean="0"/>
              <a:t> without preserving the historic calculation AND without telling the system which calculation to use when- the system will use the current calculation.  This may result in a recalculation which may result in an RMOD.</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16</a:t>
            </a:fld>
            <a:endParaRPr lang="en-US"/>
          </a:p>
        </p:txBody>
      </p:sp>
    </p:spTree>
    <p:extLst>
      <p:ext uri="{BB962C8B-B14F-4D97-AF65-F5344CB8AC3E}">
        <p14:creationId xmlns:p14="http://schemas.microsoft.com/office/powerpoint/2010/main" val="3626023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2 ways</a:t>
            </a:r>
            <a:r>
              <a:rPr lang="en-US" baseline="0" dirty="0" smtClean="0"/>
              <a:t> to preserve the old calc while pointing the system at the correct calc.  The first GETDBF is a little older and was in use before the second way (MESEXDATE) came into being.  Both work the same way.  Both can be used in later lines of 4.0 and in 4.5 while only GETDBF can be used in earlier lines of 4.0.</a:t>
            </a:r>
          </a:p>
          <a:p>
            <a:endParaRPr lang="en-US" baseline="0" dirty="0" smtClean="0"/>
          </a:p>
          <a:p>
            <a:r>
              <a:rPr lang="en-US" baseline="0" dirty="0" smtClean="0"/>
              <a:t>When using GETDBF, you are telling the system to look for the collection date either of the order (ACCDATE) or the specimen (ASCDATE).  Its SYNTAX is GETDBF, open parenthesis, quotation mark, either ACCDATE or ASCDATE, quotation mark, close parenthesis</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17</a:t>
            </a:fld>
            <a:endParaRPr lang="en-US"/>
          </a:p>
        </p:txBody>
      </p:sp>
    </p:spTree>
    <p:extLst>
      <p:ext uri="{BB962C8B-B14F-4D97-AF65-F5344CB8AC3E}">
        <p14:creationId xmlns:p14="http://schemas.microsoft.com/office/powerpoint/2010/main" val="2209871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To</a:t>
            </a:r>
            <a:r>
              <a:rPr lang="en-US" baseline="0" dirty="0" smtClean="0"/>
              <a:t> use GETDBF, you tell the system what to do if the collection date was before the date you change the calculation and what to do if the collection date was after the date you changed the calculation.  Note only one is needed, the other is understood.</a:t>
            </a:r>
          </a:p>
          <a:p>
            <a:endParaRPr lang="en-US" baseline="0" dirty="0" smtClean="0"/>
          </a:p>
          <a:p>
            <a:r>
              <a:rPr lang="en-US" baseline="0" dirty="0" smtClean="0"/>
              <a:t>The first example is pronounced- if the order collection date is before September 5, 2006, then report the alphanumeric value of the test </a:t>
            </a:r>
            <a:r>
              <a:rPr lang="en-US" baseline="0" dirty="0" err="1" smtClean="0"/>
              <a:t>TEST</a:t>
            </a:r>
            <a:r>
              <a:rPr lang="en-US" baseline="0" dirty="0" smtClean="0"/>
              <a:t>. Otherwise </a:t>
            </a:r>
            <a:r>
              <a:rPr lang="en-US" baseline="0" dirty="0" err="1" smtClean="0"/>
              <a:t>perfom</a:t>
            </a:r>
            <a:r>
              <a:rPr lang="en-US" baseline="0" dirty="0" smtClean="0"/>
              <a:t> this new calculation.  Note- you would substitute the new calculation in place of </a:t>
            </a:r>
            <a:r>
              <a:rPr lang="en-US" sz="1200" dirty="0" smtClean="0">
                <a:solidFill>
                  <a:srgbClr val="C00000"/>
                </a:solidFill>
              </a:rPr>
              <a:t>"</a:t>
            </a:r>
            <a:r>
              <a:rPr lang="en-US" sz="1200" b="1" dirty="0" smtClean="0">
                <a:solidFill>
                  <a:srgbClr val="C00000"/>
                </a:solidFill>
              </a:rPr>
              <a:t>New Calculation" .  </a:t>
            </a:r>
            <a:r>
              <a:rPr lang="en-US" sz="1200" b="0" dirty="0" smtClean="0">
                <a:solidFill>
                  <a:srgbClr val="C00000"/>
                </a:solidFill>
              </a:rPr>
              <a:t>This tells the system</a:t>
            </a:r>
            <a:r>
              <a:rPr lang="en-US" sz="1200" b="0" baseline="0" dirty="0" smtClean="0">
                <a:solidFill>
                  <a:srgbClr val="C00000"/>
                </a:solidFill>
              </a:rPr>
              <a:t> to keep the historic value of the test when attempting to recalculate after the date of the new calculation.</a:t>
            </a:r>
          </a:p>
          <a:p>
            <a:endParaRPr lang="en-US" sz="1200" b="0" baseline="0" dirty="0" smtClean="0">
              <a:solidFill>
                <a:srgbClr val="C00000"/>
              </a:solidFill>
            </a:endParaRPr>
          </a:p>
          <a:p>
            <a:r>
              <a:rPr lang="en-US" sz="1200" b="0" baseline="0" dirty="0" smtClean="0">
                <a:solidFill>
                  <a:srgbClr val="C00000"/>
                </a:solidFill>
              </a:rPr>
              <a:t>Alternatively, you could use the second example substituting the old calculation for </a:t>
            </a:r>
            <a:r>
              <a:rPr lang="en-US" sz="1200" dirty="0" smtClean="0">
                <a:solidFill>
                  <a:srgbClr val="C00000"/>
                </a:solidFill>
              </a:rPr>
              <a:t>"Old Calculation“</a:t>
            </a:r>
            <a:r>
              <a:rPr lang="en-US" sz="1200" baseline="0" dirty="0" smtClean="0">
                <a:solidFill>
                  <a:srgbClr val="C00000"/>
                </a:solidFill>
              </a:rPr>
              <a:t> and the new calculation for “New Calculation”.  This tells the system to use the old calculation to recalculate results with collection dates before Aug 30, 2007 and use the new calculation to calculate results with collection dates Aug 30, 2007 and beyond.</a:t>
            </a:r>
          </a:p>
          <a:p>
            <a:endParaRPr lang="en-US" sz="1200" b="0" baseline="0" dirty="0" smtClean="0">
              <a:solidFill>
                <a:srgbClr val="C00000"/>
              </a:solidFill>
            </a:endParaRPr>
          </a:p>
          <a:p>
            <a:r>
              <a:rPr lang="en-US" sz="1200" b="0" baseline="0" dirty="0" smtClean="0">
                <a:solidFill>
                  <a:srgbClr val="C00000"/>
                </a:solidFill>
              </a:rPr>
              <a:t>You could also invert either of these examples to say “if the order/specimen were collected AFTER a particular date”.  So- the first example could also be written as:</a:t>
            </a:r>
          </a:p>
          <a:p>
            <a:endParaRPr lang="en-US" sz="1200" b="0" baseline="0" dirty="0" smtClean="0">
              <a:solidFill>
                <a:srgbClr val="C00000"/>
              </a:solidFill>
            </a:endParaRPr>
          </a:p>
          <a:p>
            <a:pPr marL="0" marR="0" lvl="1" indent="0" algn="ctr" defTabSz="914400" rtl="0" eaLnBrk="1" fontAlgn="auto" latinLnBrk="0" hangingPunct="1">
              <a:lnSpc>
                <a:spcPct val="100000"/>
              </a:lnSpc>
              <a:spcBef>
                <a:spcPts val="0"/>
              </a:spcBef>
              <a:spcAft>
                <a:spcPts val="0"/>
              </a:spcAft>
              <a:buClrTx/>
              <a:buSzTx/>
              <a:buFontTx/>
              <a:buNone/>
              <a:tabLst/>
              <a:defRPr/>
            </a:pPr>
            <a:r>
              <a:rPr lang="en-US" sz="3000" b="1" dirty="0" smtClean="0">
                <a:solidFill>
                  <a:srgbClr val="C00000"/>
                </a:solidFill>
              </a:rPr>
              <a:t>GETDBF("ACCDATE")&gt;=20060905?</a:t>
            </a:r>
            <a:r>
              <a:rPr lang="en-US" sz="3000" dirty="0" smtClean="0">
                <a:solidFill>
                  <a:srgbClr val="C00000"/>
                </a:solidFill>
              </a:rPr>
              <a:t> "</a:t>
            </a:r>
            <a:r>
              <a:rPr lang="en-US" sz="3000" b="1" dirty="0" smtClean="0">
                <a:solidFill>
                  <a:srgbClr val="C00000"/>
                </a:solidFill>
              </a:rPr>
              <a:t>New Calculation“:$@TEST</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3000" b="0" dirty="0" smtClean="0">
                <a:solidFill>
                  <a:srgbClr val="C00000"/>
                </a:solidFill>
              </a:rPr>
              <a:t>You</a:t>
            </a:r>
            <a:r>
              <a:rPr lang="en-US" sz="3000" b="0" baseline="0" dirty="0" smtClean="0">
                <a:solidFill>
                  <a:srgbClr val="C00000"/>
                </a:solidFill>
              </a:rPr>
              <a:t> would have to guard against multiple changes in the calculation (for example and INR calculation) to make sure the system knows which calculation goes with which collection date.  In the above example, if you changed </a:t>
            </a:r>
            <a:r>
              <a:rPr lang="en-US" sz="3000" b="0" baseline="0" smtClean="0">
                <a:solidFill>
                  <a:srgbClr val="C00000"/>
                </a:solidFill>
              </a:rPr>
              <a:t>the calculation</a:t>
            </a:r>
            <a:endParaRPr lang="en-US" sz="3000" b="0" smtClean="0">
              <a:solidFill>
                <a:srgbClr val="C00000"/>
              </a:solidFill>
            </a:endParaRPr>
          </a:p>
          <a:p>
            <a:pPr algn="ctr"/>
            <a:endParaRPr lang="en-US" b="0"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18</a:t>
            </a:fld>
            <a:endParaRPr lang="en-US"/>
          </a:p>
        </p:txBody>
      </p:sp>
    </p:spTree>
    <p:extLst>
      <p:ext uri="{BB962C8B-B14F-4D97-AF65-F5344CB8AC3E}">
        <p14:creationId xmlns:p14="http://schemas.microsoft.com/office/powerpoint/2010/main" val="562365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function MESEXPDATE</a:t>
            </a:r>
            <a:r>
              <a:rPr lang="en-US" baseline="0" dirty="0" smtClean="0"/>
              <a:t> works along similar lines except the calculation is defined as a canned message and the function directs the system to choose the correct canned message based on the expiration date of the canned message </a:t>
            </a:r>
            <a:r>
              <a:rPr lang="en-US" baseline="0" dirty="0" err="1" smtClean="0"/>
              <a:t>vs</a:t>
            </a:r>
            <a:r>
              <a:rPr lang="en-US" baseline="0" dirty="0" smtClean="0"/>
              <a:t> the collection date.</a:t>
            </a:r>
          </a:p>
          <a:p>
            <a:endParaRPr lang="en-US" baseline="0" dirty="0" smtClean="0"/>
          </a:p>
          <a:p>
            <a:r>
              <a:rPr lang="en-US" baseline="0" dirty="0" smtClean="0"/>
              <a:t>To use MESEXPDATE, first define the calculation in a canned message.  Then put MESEXPDATE function in the calculation field of the test definition.  The SYNTAX for this function is MESEXPDATE, open parenthesis, quotation mark, canned message ID, quotation mark, comma, GETDBF, open parenthesis, quotation mark, ACCDATE or ASCDATE, quotation mark, close parenthesis, close parenthesis, semicolon, less than, less than, canned message ID, greater than, greater than</a:t>
            </a:r>
          </a:p>
          <a:p>
            <a:endParaRPr lang="en-US" baseline="0" dirty="0" smtClean="0"/>
          </a:p>
          <a:p>
            <a:r>
              <a:rPr lang="en-US" baseline="0" dirty="0" smtClean="0"/>
              <a:t>Then, when a new calculation is necessary, expire the old canned message and create a new canned message using the same canned message ID without an expiration date to house the new calculation (the system will see these as two different canned messages and allow the reuse of the ID).  No change is needed to the calculation in the test definition.</a:t>
            </a:r>
          </a:p>
          <a:p>
            <a:endParaRPr lang="en-US" baseline="0" dirty="0" smtClean="0"/>
          </a:p>
          <a:p>
            <a:r>
              <a:rPr lang="en-US" baseline="0" dirty="0" smtClean="0"/>
              <a:t>In the example, we see three different canned messages containing three different calculations.  All three have the same canned message ID but are different because of the expiration dates.  Using the MESEXPDATE function, the system will compare the collection date to the expiration date of the canned message ID then choose the calculation that was current at the time of the collection date.</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19</a:t>
            </a:fld>
            <a:endParaRPr lang="en-US"/>
          </a:p>
        </p:txBody>
      </p:sp>
    </p:spTree>
    <p:extLst>
      <p:ext uri="{BB962C8B-B14F-4D97-AF65-F5344CB8AC3E}">
        <p14:creationId xmlns:p14="http://schemas.microsoft.com/office/powerpoint/2010/main" val="3979757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 to Looping- what</a:t>
            </a:r>
            <a:r>
              <a:rPr lang="en-US" baseline="0" dirty="0" smtClean="0"/>
              <a:t> it is and how to combat it.</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20</a:t>
            </a:fld>
            <a:endParaRPr lang="en-US"/>
          </a:p>
        </p:txBody>
      </p:sp>
    </p:spTree>
    <p:extLst>
      <p:ext uri="{BB962C8B-B14F-4D97-AF65-F5344CB8AC3E}">
        <p14:creationId xmlns:p14="http://schemas.microsoft.com/office/powerpoint/2010/main" val="27307382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the four</a:t>
            </a:r>
            <a:r>
              <a:rPr lang="en-US" baseline="0" dirty="0" smtClean="0"/>
              <a:t> types of looping.  </a:t>
            </a:r>
          </a:p>
          <a:p>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21</a:t>
            </a:fld>
            <a:endParaRPr lang="en-US"/>
          </a:p>
        </p:txBody>
      </p:sp>
    </p:spTree>
    <p:extLst>
      <p:ext uri="{BB962C8B-B14F-4D97-AF65-F5344CB8AC3E}">
        <p14:creationId xmlns:p14="http://schemas.microsoft.com/office/powerpoint/2010/main" val="1371029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t>Many predefined commands.  We are only looking at a few in this hour.  The rest can be found in the Lab System Design 2 book or in the online Help.</a:t>
            </a:r>
          </a:p>
          <a:p>
            <a:endParaRPr lang="en-US" sz="1800" dirty="0" smtClean="0"/>
          </a:p>
          <a:p>
            <a:r>
              <a:rPr lang="en-US" sz="1800" dirty="0" smtClean="0"/>
              <a:t>The SYNTAX is how a command is written.  When written according to the correct SYNTAX, the system knows you want it to do something specific.  On subsequent slides, the SYNTAX is written in red and bolded.</a:t>
            </a:r>
            <a:endParaRPr lang="en-US" sz="1800"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4</a:t>
            </a:fld>
            <a:endParaRPr lang="en-US" dirty="0"/>
          </a:p>
        </p:txBody>
      </p:sp>
    </p:spTree>
    <p:extLst>
      <p:ext uri="{BB962C8B-B14F-4D97-AF65-F5344CB8AC3E}">
        <p14:creationId xmlns:p14="http://schemas.microsoft.com/office/powerpoint/2010/main" val="12822137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Cyclic dependencies occur when the calculation</a:t>
            </a:r>
            <a:r>
              <a:rPr lang="en-US" baseline="0" dirty="0" smtClean="0"/>
              <a:t> in the test definition uses the defined test.  In the example, the value of the HGB test is equal to the numeric value of the test HGB divided by 3.  For example HGB=9.  9/3 gives you an HGB of 3.  Thus HGB=3. 3/3=1.  Thus HGB =1.  1/3 is 1/3 and so forth and so on.  The system will allow you to save such a calculation because it is constructed correctly.  However, when you try to order the test, you will get the warning you see here.</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22</a:t>
            </a:fld>
            <a:endParaRPr lang="en-US" dirty="0"/>
          </a:p>
        </p:txBody>
      </p:sp>
    </p:spTree>
    <p:extLst>
      <p:ext uri="{BB962C8B-B14F-4D97-AF65-F5344CB8AC3E}">
        <p14:creationId xmlns:p14="http://schemas.microsoft.com/office/powerpoint/2010/main" val="2354890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dirty="0" smtClean="0"/>
              <a:t>To combat cyclic dependencies, you can use 1 of</a:t>
            </a:r>
            <a:r>
              <a:rPr lang="en-US" baseline="0" dirty="0" smtClean="0"/>
              <a:t> the 2 methods seen here.</a:t>
            </a:r>
          </a:p>
          <a:p>
            <a:endParaRPr lang="en-US" baseline="0" dirty="0"/>
          </a:p>
          <a:p>
            <a:r>
              <a:rPr lang="en-US" baseline="0" dirty="0" smtClean="0"/>
              <a:t>1.  Build a new test which will house the </a:t>
            </a:r>
            <a:r>
              <a:rPr lang="en-US" baseline="0" dirty="0" err="1" smtClean="0"/>
              <a:t>unmanipulated</a:t>
            </a:r>
            <a:r>
              <a:rPr lang="en-US" baseline="0" dirty="0" smtClean="0"/>
              <a:t> value (in this example HGBI).  Then use the original test(HGB)  as the reportable, referencing the new test (HGBI) in the calculation.  Since the </a:t>
            </a:r>
            <a:r>
              <a:rPr lang="en-US" baseline="0" dirty="0" err="1" smtClean="0"/>
              <a:t>unmanipulated</a:t>
            </a:r>
            <a:r>
              <a:rPr lang="en-US" baseline="0" dirty="0" smtClean="0"/>
              <a:t> result remains </a:t>
            </a:r>
            <a:r>
              <a:rPr lang="en-US" baseline="0" dirty="0" err="1" smtClean="0"/>
              <a:t>unmanipulated</a:t>
            </a:r>
            <a:r>
              <a:rPr lang="en-US" baseline="0" dirty="0" smtClean="0"/>
              <a:t>, the reported result does not change.</a:t>
            </a:r>
          </a:p>
          <a:p>
            <a:endParaRPr lang="en-US" baseline="0" dirty="0" smtClean="0"/>
          </a:p>
          <a:p>
            <a:r>
              <a:rPr lang="en-US" baseline="0" dirty="0" smtClean="0"/>
              <a:t>2.  Add the canned message @L.  This works as long as and because there is no canned message with the canned message ID @L.  The system sees the @L, doesn’t know what to do with it and stops trying to do anything.  Therefore, the result remains the same.</a:t>
            </a:r>
          </a:p>
        </p:txBody>
      </p:sp>
    </p:spTree>
    <p:extLst>
      <p:ext uri="{BB962C8B-B14F-4D97-AF65-F5344CB8AC3E}">
        <p14:creationId xmlns:p14="http://schemas.microsoft.com/office/powerpoint/2010/main" val="31794916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Alphanumeric tests</a:t>
            </a:r>
            <a:r>
              <a:rPr lang="en-US" baseline="0" dirty="0" smtClean="0"/>
              <a:t> do not obey any defined precision.  Therefore, results &lt;1 will have six decimal places.  So if a test which is defined as an alphanumeric has a calc which gives a numeric value less than 1, the system will change the result to have 6 decimal places.</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24</a:t>
            </a:fld>
            <a:endParaRPr lang="en-US" dirty="0"/>
          </a:p>
        </p:txBody>
      </p:sp>
    </p:spTree>
    <p:extLst>
      <p:ext uri="{BB962C8B-B14F-4D97-AF65-F5344CB8AC3E}">
        <p14:creationId xmlns:p14="http://schemas.microsoft.com/office/powerpoint/2010/main" val="10980819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 ways to combat.</a:t>
            </a:r>
            <a:r>
              <a:rPr lang="en-US" baseline="0" dirty="0" smtClean="0"/>
              <a:t>  The first is pretty obvious.  The second works for the reasons previously explained.</a:t>
            </a:r>
            <a:endParaRPr lang="en-US" dirty="0" smtClean="0"/>
          </a:p>
        </p:txBody>
      </p:sp>
      <p:sp>
        <p:nvSpPr>
          <p:cNvPr id="4" name="Slide Number Placeholder 3"/>
          <p:cNvSpPr>
            <a:spLocks noGrp="1"/>
          </p:cNvSpPr>
          <p:nvPr>
            <p:ph type="sldNum" sz="quarter" idx="10"/>
          </p:nvPr>
        </p:nvSpPr>
        <p:spPr/>
        <p:txBody>
          <a:bodyPr/>
          <a:lstStyle/>
          <a:p>
            <a:fld id="{7732B8CD-ABC2-4CA7-8E2C-CB01D75D140D}" type="slidenum">
              <a:rPr lang="en-US" smtClean="0"/>
              <a:pPr/>
              <a:t>25</a:t>
            </a:fld>
            <a:endParaRPr lang="en-US" dirty="0"/>
          </a:p>
        </p:txBody>
      </p:sp>
    </p:spTree>
    <p:extLst>
      <p:ext uri="{BB962C8B-B14F-4D97-AF65-F5344CB8AC3E}">
        <p14:creationId xmlns:p14="http://schemas.microsoft.com/office/powerpoint/2010/main" val="16229436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kind of looping occurs when numeric results are changed to alphanumeric characters.  In the example, if the numeric value of TST is 6, the system will report the result as POSITIVE.  So far, so good.  But when the system recalculates the result (because the order is put into edit), the result POSITIVE is not greater than 5 and so the result becomes NEGATIVE.</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26</a:t>
            </a:fld>
            <a:endParaRPr lang="en-US" dirty="0"/>
          </a:p>
        </p:txBody>
      </p:sp>
    </p:spTree>
    <p:extLst>
      <p:ext uri="{BB962C8B-B14F-4D97-AF65-F5344CB8AC3E}">
        <p14:creationId xmlns:p14="http://schemas.microsoft.com/office/powerpoint/2010/main" val="7412083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 ways of controlling</a:t>
            </a:r>
            <a:r>
              <a:rPr lang="en-US" baseline="0" dirty="0" smtClean="0"/>
              <a:t>- same as previously discussed.</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27</a:t>
            </a:fld>
            <a:endParaRPr lang="en-US" dirty="0"/>
          </a:p>
        </p:txBody>
      </p:sp>
    </p:spTree>
    <p:extLst>
      <p:ext uri="{BB962C8B-B14F-4D97-AF65-F5344CB8AC3E}">
        <p14:creationId xmlns:p14="http://schemas.microsoft.com/office/powerpoint/2010/main" val="39732416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last form of looping occurs</a:t>
            </a:r>
            <a:r>
              <a:rPr lang="en-US" baseline="0" dirty="0" smtClean="0"/>
              <a:t> because the system continuously attempts to add a canned message.  In the example, when the system recalculates, it will see the alphanumeric result of the test ACOAG is still COUMADIN or HEPARIN and will add on the appropriate canned message again.</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28</a:t>
            </a:fld>
            <a:endParaRPr lang="en-US" dirty="0"/>
          </a:p>
        </p:txBody>
      </p:sp>
    </p:spTree>
    <p:extLst>
      <p:ext uri="{BB962C8B-B14F-4D97-AF65-F5344CB8AC3E}">
        <p14:creationId xmlns:p14="http://schemas.microsoft.com/office/powerpoint/2010/main" val="15244661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can be controlled by using</a:t>
            </a:r>
            <a:r>
              <a:rPr lang="en-US" baseline="0" dirty="0" smtClean="0"/>
              <a:t> the MATCH function to look for the presence of @ in the test result.  The calculation, written to include the MATCH function is pronounced- does the alphanumeric value of the test PTI include an @ (notice the use of two asterisks)?  If so, report the alphanumeric value of the test PTI.  Otherwise, does the alphanumeric value of the test ACOAG equal COUMADIN- just like that?  If so, report the alphanumeric value of the test PTI and add the canned message @COUM.  Otherwise, does the alphanumeric value of the test ACOAG equal HEPARIN- just like that?  If so, report the alphanumeric value of the test PTI plus the canned message @HEPA.  Otherwise report the alphanumeric value of the test PTI.</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29</a:t>
            </a:fld>
            <a:endParaRPr lang="en-US" dirty="0"/>
          </a:p>
        </p:txBody>
      </p:sp>
    </p:spTree>
    <p:extLst>
      <p:ext uri="{BB962C8B-B14F-4D97-AF65-F5344CB8AC3E}">
        <p14:creationId xmlns:p14="http://schemas.microsoft.com/office/powerpoint/2010/main" val="39915265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correct answers</a:t>
            </a:r>
            <a:r>
              <a:rPr lang="en-US" baseline="0" dirty="0" smtClean="0"/>
              <a:t> are B and C</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30</a:t>
            </a:fld>
            <a:endParaRPr lang="en-US" dirty="0"/>
          </a:p>
        </p:txBody>
      </p:sp>
    </p:spTree>
    <p:extLst>
      <p:ext uri="{BB962C8B-B14F-4D97-AF65-F5344CB8AC3E}">
        <p14:creationId xmlns:p14="http://schemas.microsoft.com/office/powerpoint/2010/main" val="5973664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a:t>
            </a:r>
            <a:r>
              <a:rPr lang="en-US" baseline="0" dirty="0" smtClean="0"/>
              <a:t> put it all together and look at some complex examples</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31</a:t>
            </a:fld>
            <a:endParaRPr lang="en-US" dirty="0"/>
          </a:p>
        </p:txBody>
      </p:sp>
    </p:spTree>
    <p:extLst>
      <p:ext uri="{BB962C8B-B14F-4D97-AF65-F5344CB8AC3E}">
        <p14:creationId xmlns:p14="http://schemas.microsoft.com/office/powerpoint/2010/main" val="1091879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1800" dirty="0" smtClean="0"/>
              <a:t>The first function we’ll look at is POW or exponential notation.</a:t>
            </a:r>
          </a:p>
          <a:p>
            <a:endParaRPr lang="en-US" sz="1800" dirty="0" smtClean="0"/>
          </a:p>
          <a:p>
            <a:r>
              <a:rPr lang="en-US" sz="1800" dirty="0" smtClean="0"/>
              <a:t>It is written as POW, open parenthesis, the base number, comma, the exponent, closed parenthesis.</a:t>
            </a:r>
          </a:p>
          <a:p>
            <a:endParaRPr lang="en-US" sz="1800" dirty="0" smtClean="0"/>
          </a:p>
          <a:p>
            <a:r>
              <a:rPr lang="en-US" sz="1800" dirty="0" smtClean="0"/>
              <a:t>An example is 5 to the power of 2.  When written as a function- POW, open parenthesis, 5, comma, 2, closed parenthesis.  The value of this function is 5 times itself twice which is 5 times 5 which is 25.</a:t>
            </a:r>
          </a:p>
          <a:p>
            <a:endParaRPr lang="en-US" sz="1800" dirty="0" smtClean="0"/>
          </a:p>
          <a:p>
            <a:r>
              <a:rPr lang="en-US" sz="1800" dirty="0" smtClean="0"/>
              <a:t>                    a                                b</a:t>
            </a:r>
          </a:p>
          <a:p>
            <a:r>
              <a:rPr lang="en-US" sz="1800" b="1" dirty="0" smtClean="0">
                <a:solidFill>
                  <a:srgbClr val="990000"/>
                </a:solidFill>
              </a:rPr>
              <a:t>POW(</a:t>
            </a:r>
            <a:r>
              <a:rPr lang="en-US" sz="1800" b="1" dirty="0" smtClean="0"/>
              <a:t>.45*@WT</a:t>
            </a:r>
            <a:r>
              <a:rPr lang="en-US" sz="1800" b="1" dirty="0" smtClean="0">
                <a:solidFill>
                  <a:srgbClr val="990000"/>
                </a:solidFill>
              </a:rPr>
              <a:t>,</a:t>
            </a:r>
            <a:r>
              <a:rPr lang="en-US" sz="1800" b="1" dirty="0" smtClean="0"/>
              <a:t>.425</a:t>
            </a:r>
            <a:r>
              <a:rPr lang="en-US" sz="1800" b="1" dirty="0" smtClean="0">
                <a:solidFill>
                  <a:srgbClr val="990000"/>
                </a:solidFill>
              </a:rPr>
              <a:t>)</a:t>
            </a:r>
            <a:r>
              <a:rPr lang="en-US" sz="1800" b="1" dirty="0" smtClean="0"/>
              <a:t>*</a:t>
            </a:r>
            <a:r>
              <a:rPr lang="en-US" sz="1800" b="1" dirty="0" smtClean="0">
                <a:solidFill>
                  <a:srgbClr val="990000"/>
                </a:solidFill>
              </a:rPr>
              <a:t>POW(</a:t>
            </a:r>
            <a:r>
              <a:rPr lang="en-US" sz="1800" b="1" dirty="0" smtClean="0"/>
              <a:t>2.54*@HT</a:t>
            </a:r>
            <a:r>
              <a:rPr lang="en-US" sz="1800" b="1" dirty="0" smtClean="0">
                <a:solidFill>
                  <a:srgbClr val="990000"/>
                </a:solidFill>
              </a:rPr>
              <a:t>,</a:t>
            </a:r>
            <a:r>
              <a:rPr lang="en-US" sz="1800" b="1" dirty="0" smtClean="0"/>
              <a:t>.725</a:t>
            </a:r>
            <a:r>
              <a:rPr lang="en-US" sz="1800" b="1" dirty="0" smtClean="0">
                <a:solidFill>
                  <a:srgbClr val="990000"/>
                </a:solidFill>
              </a:rPr>
              <a:t>)</a:t>
            </a:r>
            <a:endParaRPr lang="en-US" sz="1800" dirty="0" smtClean="0"/>
          </a:p>
          <a:p>
            <a:endParaRPr lang="en-US" sz="1800" dirty="0" smtClean="0"/>
          </a:p>
          <a:p>
            <a:r>
              <a:rPr lang="en-US" sz="1800" dirty="0" smtClean="0"/>
              <a:t>The second example is pronounced .45 times the numeric value of the test WT to the power of  .425.</a:t>
            </a:r>
            <a:r>
              <a:rPr lang="en-US" sz="1800" baseline="0" dirty="0" smtClean="0"/>
              <a:t>  Take that number and substitute if for a.  Then take 2.54 times the numeric value of the test HT to the power of .725 and substitute that result for b.  Then take the number substituted for a and multiply it by the number substituted for b.</a:t>
            </a:r>
            <a:endParaRPr lang="en-US" sz="1800"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5</a:t>
            </a:fld>
            <a:endParaRPr lang="en-US" dirty="0"/>
          </a:p>
        </p:txBody>
      </p:sp>
    </p:spTree>
    <p:extLst>
      <p:ext uri="{BB962C8B-B14F-4D97-AF65-F5344CB8AC3E}">
        <p14:creationId xmlns:p14="http://schemas.microsoft.com/office/powerpoint/2010/main" val="11395201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Using Variables and the Functions</a:t>
            </a:r>
            <a:r>
              <a:rPr lang="en-US" baseline="0" dirty="0" smtClean="0"/>
              <a:t> GETDBF and POW to create a GFR calc.</a:t>
            </a:r>
          </a:p>
          <a:p>
            <a:endParaRPr lang="en-US" baseline="0" dirty="0" smtClean="0"/>
          </a:p>
          <a:p>
            <a:r>
              <a:rPr lang="en-US" baseline="0" dirty="0" smtClean="0"/>
              <a:t>This is pronounced- Variable F is defined as: if the database field SEX contains F, use 0.742 otherwise use 1.</a:t>
            </a:r>
          </a:p>
          <a:p>
            <a:r>
              <a:rPr lang="en-US" baseline="0" dirty="0" smtClean="0"/>
              <a:t>Variable B is defined as: if the database field RACE contains B, use 1.21 otherwise use 1.</a:t>
            </a:r>
          </a:p>
          <a:p>
            <a:r>
              <a:rPr lang="en-US" baseline="0" dirty="0" smtClean="0"/>
              <a:t>Variable X is defined as: 186 times (the numeric value of the test CREAT raised to the power of 1.154) times (the patient’s age in years at the time the CREAT test was collected to the power of -0.203) times (0.742 if the database field SEX contains F or by 1 for any other character) times 1.21 if the database field RACE contains B or by 1 for any other character.</a:t>
            </a:r>
          </a:p>
          <a:p>
            <a:endParaRPr lang="en-US" baseline="0" dirty="0" smtClean="0"/>
          </a:p>
          <a:p>
            <a:r>
              <a:rPr lang="en-US" baseline="0" dirty="0" smtClean="0"/>
              <a:t>After all the variables are defined, the actual calc says if the variable X is </a:t>
            </a:r>
            <a:r>
              <a:rPr lang="en-US" baseline="0" dirty="0" err="1" smtClean="0"/>
              <a:t>greather</a:t>
            </a:r>
            <a:r>
              <a:rPr lang="en-US" baseline="0" dirty="0" smtClean="0"/>
              <a:t> than 60, then report &gt;60, otherwise report the value of variable X.</a:t>
            </a:r>
          </a:p>
          <a:p>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32</a:t>
            </a:fld>
            <a:endParaRPr lang="en-US" dirty="0"/>
          </a:p>
        </p:txBody>
      </p:sp>
    </p:spTree>
    <p:extLst>
      <p:ext uri="{BB962C8B-B14F-4D97-AF65-F5344CB8AC3E}">
        <p14:creationId xmlns:p14="http://schemas.microsoft.com/office/powerpoint/2010/main" val="25652423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calculation is very similar to the previous with just a few differences:</a:t>
            </a:r>
          </a:p>
          <a:p>
            <a:pPr marL="228600" indent="-228600">
              <a:buAutoNum type="arabicPeriod"/>
            </a:pPr>
            <a:r>
              <a:rPr lang="en-US" dirty="0" smtClean="0"/>
              <a:t>Variable A is used to represent the patient’s age in years</a:t>
            </a:r>
            <a:r>
              <a:rPr lang="en-US" baseline="0" dirty="0" smtClean="0"/>
              <a:t> when the CREAT test was collected. </a:t>
            </a:r>
          </a:p>
          <a:p>
            <a:pPr marL="228600" indent="-228600">
              <a:buAutoNum type="arabicPeriod"/>
            </a:pPr>
            <a:r>
              <a:rPr lang="en-US" baseline="0" dirty="0" smtClean="0"/>
              <a:t>Variable A is then used in Variable B to come up with exactly the same meaning as Variable X in the previous example</a:t>
            </a:r>
          </a:p>
          <a:p>
            <a:pPr marL="228600" indent="-228600">
              <a:buAutoNum type="arabicPeriod"/>
            </a:pPr>
            <a:r>
              <a:rPr lang="en-US" baseline="0" dirty="0" smtClean="0"/>
              <a:t>Variable X is defined as: If Variable V is greater than 60, then report &gt;60, otherwise report the value of Variable V.</a:t>
            </a:r>
          </a:p>
          <a:p>
            <a:pPr marL="228600" indent="-228600">
              <a:buAutoNum type="arabicPeriod"/>
            </a:pPr>
            <a:r>
              <a:rPr lang="en-US" baseline="0" dirty="0" smtClean="0"/>
              <a:t>After all the variables are defined, the calculation uses Variable A to add canned messages based on the patient’s age at the time the CREAT was collected to the value of Variable X.</a:t>
            </a:r>
          </a:p>
        </p:txBody>
      </p:sp>
      <p:sp>
        <p:nvSpPr>
          <p:cNvPr id="4" name="Slide Number Placeholder 3"/>
          <p:cNvSpPr>
            <a:spLocks noGrp="1"/>
          </p:cNvSpPr>
          <p:nvPr>
            <p:ph type="sldNum" sz="quarter" idx="10"/>
          </p:nvPr>
        </p:nvSpPr>
        <p:spPr/>
        <p:txBody>
          <a:bodyPr/>
          <a:lstStyle/>
          <a:p>
            <a:fld id="{7732B8CD-ABC2-4CA7-8E2C-CB01D75D140D}" type="slidenum">
              <a:rPr lang="en-US" smtClean="0"/>
              <a:pPr/>
              <a:t>33</a:t>
            </a:fld>
            <a:endParaRPr lang="en-US" dirty="0"/>
          </a:p>
        </p:txBody>
      </p:sp>
    </p:spTree>
    <p:extLst>
      <p:ext uri="{BB962C8B-B14F-4D97-AF65-F5344CB8AC3E}">
        <p14:creationId xmlns:p14="http://schemas.microsoft.com/office/powerpoint/2010/main" val="1506268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next function is ANY.  This function looks to see if a test is on an</a:t>
            </a:r>
            <a:r>
              <a:rPr lang="en-US" baseline="0" dirty="0" smtClean="0"/>
              <a:t> order OR if the test has any result.  The function is written as ANY, open parenthesis, @, the test ID, closed parenthesis.  You can also tell the system the same thing by using #, @, </a:t>
            </a:r>
            <a:r>
              <a:rPr lang="en-US" baseline="0" dirty="0" err="1" smtClean="0"/>
              <a:t>TestID</a:t>
            </a:r>
            <a:r>
              <a:rPr lang="en-US" baseline="0" dirty="0" smtClean="0"/>
              <a:t>.</a:t>
            </a:r>
          </a:p>
          <a:p>
            <a:endParaRPr lang="en-US" baseline="0" dirty="0" smtClean="0"/>
          </a:p>
          <a:p>
            <a:r>
              <a:rPr lang="en-US" baseline="0" dirty="0" smtClean="0"/>
              <a:t>The example is pronounced- Is the test AUER on the order?  If so, report the numeric result of the test BLAST and add the canned message @LEUK.  Otherwise, report the numeric value of the test BLAST.  </a:t>
            </a:r>
          </a:p>
          <a:p>
            <a:endParaRPr lang="en-US" baseline="0" dirty="0" smtClean="0"/>
          </a:p>
          <a:p>
            <a:r>
              <a:rPr lang="en-US" baseline="0" dirty="0" smtClean="0"/>
              <a:t>The same info can be conveyed using #@AUER.  </a:t>
            </a:r>
          </a:p>
        </p:txBody>
      </p:sp>
      <p:sp>
        <p:nvSpPr>
          <p:cNvPr id="4" name="Slide Number Placeholder 3"/>
          <p:cNvSpPr>
            <a:spLocks noGrp="1"/>
          </p:cNvSpPr>
          <p:nvPr>
            <p:ph type="sldNum" sz="quarter" idx="10"/>
          </p:nvPr>
        </p:nvSpPr>
        <p:spPr/>
        <p:txBody>
          <a:bodyPr/>
          <a:lstStyle/>
          <a:p>
            <a:fld id="{7732B8CD-ABC2-4CA7-8E2C-CB01D75D140D}" type="slidenum">
              <a:rPr lang="en-US" smtClean="0"/>
              <a:pPr/>
              <a:t>6</a:t>
            </a:fld>
            <a:endParaRPr lang="en-US"/>
          </a:p>
        </p:txBody>
      </p:sp>
    </p:spTree>
    <p:extLst>
      <p:ext uri="{BB962C8B-B14F-4D97-AF65-F5344CB8AC3E}">
        <p14:creationId xmlns:p14="http://schemas.microsoft.com/office/powerpoint/2010/main" val="3895299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next</a:t>
            </a:r>
            <a:r>
              <a:rPr lang="en-US" baseline="0" dirty="0" smtClean="0"/>
              <a:t> function is the very frequently used function call MATCH.  Its SYNTAX is MATCH, open parenthesis, quotation mark, what you’re looking for, quotation mark, comma, where you’re looking for the info which is the alphanumeric value of a particular test which is annotated as $@</a:t>
            </a:r>
            <a:r>
              <a:rPr lang="en-US" baseline="0" dirty="0" err="1" smtClean="0"/>
              <a:t>TestID</a:t>
            </a:r>
            <a:r>
              <a:rPr lang="en-US" baseline="0" dirty="0" smtClean="0"/>
              <a:t>, closed parenthesis.  Note you can use an * as a wild card.</a:t>
            </a:r>
          </a:p>
          <a:p>
            <a:endParaRPr lang="en-US" baseline="0" dirty="0" smtClean="0"/>
          </a:p>
          <a:p>
            <a:r>
              <a:rPr lang="en-US" baseline="0" dirty="0" smtClean="0"/>
              <a:t>The example is pronounced Match capital P at the beginning of the alphanumeric value of the test MDIFP?  If so, report the numeric value of the test SEGM.  Otherwise report the numeric value of the test SEGA.</a:t>
            </a:r>
          </a:p>
          <a:p>
            <a:endParaRPr lang="en-US" baseline="0" dirty="0" smtClean="0"/>
          </a:p>
          <a:p>
            <a:r>
              <a:rPr lang="en-US" baseline="0" dirty="0" smtClean="0"/>
              <a:t>Note the asterisk AFTER the P- says does it start with P?  So Performed would be true, but so would Positive- so you would want to control all such possibilities.  You could also put the asterisk first (i.e. *d) which would say does the result end with e?  So Performed would be true while PERFORMED (upper case) would not.  You could also use two asterisks (i.e. *</a:t>
            </a:r>
            <a:r>
              <a:rPr lang="en-US" baseline="0" dirty="0" err="1" smtClean="0"/>
              <a:t>erf</a:t>
            </a:r>
            <a:r>
              <a:rPr lang="en-US" baseline="0" dirty="0" smtClean="0"/>
              <a:t>*) which would say is </a:t>
            </a:r>
            <a:r>
              <a:rPr lang="en-US" baseline="0" dirty="0" err="1" smtClean="0"/>
              <a:t>erf</a:t>
            </a:r>
            <a:r>
              <a:rPr lang="en-US" baseline="0" dirty="0" smtClean="0"/>
              <a:t> in the middle of the result.  In this case, Performed and Superfluous would be true (</a:t>
            </a:r>
            <a:r>
              <a:rPr lang="en-US" baseline="0" dirty="0" err="1" smtClean="0"/>
              <a:t>erf</a:t>
            </a:r>
            <a:r>
              <a:rPr lang="en-US" baseline="0" dirty="0" smtClean="0"/>
              <a:t> lower case) while PERFORMED would not (all caps).  Again, you would want to guard against failures due to case AND some other silly result being misinterpreted.  Using a keypad comes in handy here.</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7</a:t>
            </a:fld>
            <a:endParaRPr lang="en-US"/>
          </a:p>
        </p:txBody>
      </p:sp>
    </p:spTree>
    <p:extLst>
      <p:ext uri="{BB962C8B-B14F-4D97-AF65-F5344CB8AC3E}">
        <p14:creationId xmlns:p14="http://schemas.microsoft.com/office/powerpoint/2010/main" val="3650677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more complex use of MATCH.</a:t>
            </a:r>
            <a:r>
              <a:rPr lang="en-US" baseline="0" dirty="0" smtClean="0"/>
              <a:t>  This calculation is pronounced- Does the alphanumeric result of the test NA start with &lt; OR does the alphanumeric result of the test CL start with &lt; OR does the alphanumeric value of the test CO2 start with &lt; OR &gt;?  If any of those statements is true, then report the canned message @GAP.  Otherwise, add the numeric value of the test CL to the numeric value of the test CO2 and subtract that sum from the numeric value of the test NA.</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8</a:t>
            </a:fld>
            <a:endParaRPr lang="en-US"/>
          </a:p>
        </p:txBody>
      </p:sp>
    </p:spTree>
    <p:extLst>
      <p:ext uri="{BB962C8B-B14F-4D97-AF65-F5344CB8AC3E}">
        <p14:creationId xmlns:p14="http://schemas.microsoft.com/office/powerpoint/2010/main" val="2534686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next function is GETDBF which I call get database</a:t>
            </a:r>
            <a:r>
              <a:rPr lang="en-US" baseline="0" dirty="0" smtClean="0"/>
              <a:t> field.  Its SYNTAX is GETDBF, open parenthesis, quotation mark, the ID the system calls the particular database field you are looking for, quotation mark, closed parenthesis.  -&gt; may also be used (I mention this only in case you ever get something back from our programmers with -&gt; in it, you will be familiar with it).  Alternatively, DBFLD means the same thing but shouldn’t be used in 4.0 and above.</a:t>
            </a:r>
          </a:p>
          <a:p>
            <a:endParaRPr lang="en-US" baseline="0" dirty="0" smtClean="0"/>
          </a:p>
          <a:p>
            <a:r>
              <a:rPr lang="en-US" baseline="0" dirty="0" smtClean="0"/>
              <a:t>Some of the available database fields are listed here.  More can be found in the Lab System Design 2 book as well as the online help screens.  Or by emailing peggy@sofcomputer.com and I will email you a complete list.  Note- not every database field is available to be used in calculations.</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9</a:t>
            </a:fld>
            <a:endParaRPr lang="en-US"/>
          </a:p>
        </p:txBody>
      </p:sp>
    </p:spTree>
    <p:extLst>
      <p:ext uri="{BB962C8B-B14F-4D97-AF65-F5344CB8AC3E}">
        <p14:creationId xmlns:p14="http://schemas.microsoft.com/office/powerpoint/2010/main" val="3892343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example is looking for the contents of the database field known</a:t>
            </a:r>
            <a:r>
              <a:rPr lang="en-US" baseline="0" dirty="0" smtClean="0"/>
              <a:t> to the system as SEX.  It is pronounced- Are the contents of the database field SEX equal (note the ==) to F?  If so, report the numeric value of the test TESTO plus the canned message @CM.  Otherwise, report the numeric value of the test TESTO.  Notice this requires you know two things- what the system calls the database field and what the contents of that field may be.  For example, the database field called RACE- does it contain B, C, etc. or 1 2 3?</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10</a:t>
            </a:fld>
            <a:endParaRPr lang="en-US"/>
          </a:p>
        </p:txBody>
      </p:sp>
    </p:spTree>
    <p:extLst>
      <p:ext uri="{BB962C8B-B14F-4D97-AF65-F5344CB8AC3E}">
        <p14:creationId xmlns:p14="http://schemas.microsoft.com/office/powerpoint/2010/main" val="2293296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On</a:t>
            </a:r>
            <a:r>
              <a:rPr lang="en-US" baseline="0" dirty="0" smtClean="0"/>
              <a:t> to Variables.  A variable is a way to define some shortcut that indicates some information to the system.  For example, if I wanted to define a shortcut for saying “the numeric value of the test…”, I could define the letter A to mean “the numeric value of the test…”</a:t>
            </a:r>
          </a:p>
          <a:p>
            <a:endParaRPr lang="en-US" baseline="0" dirty="0" smtClean="0"/>
          </a:p>
          <a:p>
            <a:r>
              <a:rPr lang="en-US" baseline="0" dirty="0" smtClean="0"/>
              <a:t>The SYNTAX for defining a variable is dollar sign, some single character of your choosing, colon, equal sign, the definition, semi- colon</a:t>
            </a:r>
          </a:p>
          <a:p>
            <a:endParaRPr lang="en-US" baseline="0" dirty="0" smtClean="0"/>
          </a:p>
          <a:p>
            <a:r>
              <a:rPr lang="en-US" baseline="0" dirty="0" smtClean="0"/>
              <a:t>In the example, the variable has been defined using the letter N.  The definition of the variable is the first line:</a:t>
            </a:r>
          </a:p>
          <a:p>
            <a:pPr algn="ctr"/>
            <a:r>
              <a:rPr lang="en-US" b="1" dirty="0" smtClean="0">
                <a:solidFill>
                  <a:srgbClr val="990000"/>
                </a:solidFill>
              </a:rPr>
              <a:t>$N:=</a:t>
            </a:r>
            <a:r>
              <a:rPr lang="en-US" b="1" dirty="0" smtClean="0"/>
              <a:t>@FISH+10</a:t>
            </a:r>
            <a:r>
              <a:rPr lang="en-US" b="1" dirty="0" smtClean="0">
                <a:solidFill>
                  <a:srgbClr val="990000"/>
                </a:solidFill>
              </a:rPr>
              <a:t>;</a:t>
            </a:r>
          </a:p>
          <a:p>
            <a:pPr algn="l"/>
            <a:r>
              <a:rPr lang="en-US" b="0" baseline="0" dirty="0" smtClean="0">
                <a:solidFill>
                  <a:srgbClr val="990000"/>
                </a:solidFill>
              </a:rPr>
              <a:t>So that every time you see $N, you know it stands for the numeric value of the test FISH + 10</a:t>
            </a:r>
          </a:p>
          <a:p>
            <a:pPr algn="l"/>
            <a:endParaRPr lang="en-US" b="0" baseline="0" dirty="0" smtClean="0">
              <a:solidFill>
                <a:srgbClr val="990000"/>
              </a:solidFill>
            </a:endParaRPr>
          </a:p>
          <a:p>
            <a:pPr algn="l"/>
            <a:r>
              <a:rPr lang="en-US" b="0" baseline="0" dirty="0" smtClean="0">
                <a:solidFill>
                  <a:srgbClr val="990000"/>
                </a:solidFill>
              </a:rPr>
              <a:t>The you use this variable in your calculation.  Note in the example $N is used twice.  Each time, you should read $N as the numeric value of the test FISH + 10.  </a:t>
            </a:r>
          </a:p>
          <a:p>
            <a:pPr algn="l"/>
            <a:endParaRPr lang="en-US" b="0" baseline="0" dirty="0" smtClean="0">
              <a:solidFill>
                <a:srgbClr val="990000"/>
              </a:solidFill>
            </a:endParaRPr>
          </a:p>
          <a:p>
            <a:pPr algn="l"/>
            <a:r>
              <a:rPr lang="en-US" b="0" baseline="0" dirty="0" smtClean="0">
                <a:solidFill>
                  <a:srgbClr val="990000"/>
                </a:solidFill>
              </a:rPr>
              <a:t>And so the calculation part is pronounced- is the numeric value of the test FISH greater than 30?  If so, report out the numeric value of the test FISH.  Otherwise, is the numeric value of the test FISH less than 10?  If so, substituting for the variable N- take the numeric value of the test FISH and add 10.  Multiply that sum by 2.  Report that product plus the canned message @LIE.  Otherwise, again substituting for the variable N, take the numeric value of the test FISH and add 10.  Report that sum plus the canned message @LIE.</a:t>
            </a:r>
          </a:p>
          <a:p>
            <a:pPr algn="l"/>
            <a:endParaRPr lang="en-US" b="0" baseline="0" dirty="0" smtClean="0">
              <a:solidFill>
                <a:srgbClr val="990000"/>
              </a:solidFill>
            </a:endParaRPr>
          </a:p>
          <a:p>
            <a:pPr algn="l"/>
            <a:r>
              <a:rPr lang="en-US" b="0" baseline="0" dirty="0" err="1" smtClean="0">
                <a:solidFill>
                  <a:srgbClr val="990000"/>
                </a:solidFill>
              </a:rPr>
              <a:t>Fisherpeople</a:t>
            </a:r>
            <a:r>
              <a:rPr lang="en-US" b="0" baseline="0" dirty="0" smtClean="0">
                <a:solidFill>
                  <a:srgbClr val="990000"/>
                </a:solidFill>
              </a:rPr>
              <a:t> in the crowd may recognize the humor in this calculation.  It is basically saying if you caught 30 or more fish, tell everyone how many you caught.  Otherwise, if you caught less than 10 fish, then double the number of fish you caught, add 10 more and tell everyone that’s how many fish you caught (with some little white lie thrown in).  If you caught 10 or more fish, but less than 30, then take the number of fish you caught, add 10, throw in a little white lie and tell people that’s how many fish you caught.</a:t>
            </a:r>
          </a:p>
          <a:p>
            <a:pPr algn="l"/>
            <a:endParaRPr lang="en-US" b="0" baseline="0" dirty="0" smtClean="0">
              <a:solidFill>
                <a:srgbClr val="990000"/>
              </a:solidFill>
            </a:endParaRPr>
          </a:p>
          <a:p>
            <a:pPr algn="l"/>
            <a:r>
              <a:rPr lang="en-US" b="0" baseline="0" dirty="0" smtClean="0">
                <a:solidFill>
                  <a:srgbClr val="990000"/>
                </a:solidFill>
              </a:rPr>
              <a:t>Notice the variable is a single letter code.  More than one variable can be defined.  This variable is particular to this calc only.  $N could stand for something else in the next calc. </a:t>
            </a:r>
            <a:endParaRPr lang="en-US" dirty="0"/>
          </a:p>
        </p:txBody>
      </p:sp>
      <p:sp>
        <p:nvSpPr>
          <p:cNvPr id="4" name="Slide Number Placeholder 3"/>
          <p:cNvSpPr>
            <a:spLocks noGrp="1"/>
          </p:cNvSpPr>
          <p:nvPr>
            <p:ph type="sldNum" sz="quarter" idx="10"/>
          </p:nvPr>
        </p:nvSpPr>
        <p:spPr/>
        <p:txBody>
          <a:bodyPr/>
          <a:lstStyle/>
          <a:p>
            <a:fld id="{7732B8CD-ABC2-4CA7-8E2C-CB01D75D140D}" type="slidenum">
              <a:rPr lang="en-US" smtClean="0"/>
              <a:pPr/>
              <a:t>11</a:t>
            </a:fld>
            <a:endParaRPr lang="en-US"/>
          </a:p>
        </p:txBody>
      </p:sp>
    </p:spTree>
    <p:extLst>
      <p:ext uri="{BB962C8B-B14F-4D97-AF65-F5344CB8AC3E}">
        <p14:creationId xmlns:p14="http://schemas.microsoft.com/office/powerpoint/2010/main" val="20931580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64656"/>
            <a:ext cx="7772400" cy="2387600"/>
          </a:xfrm>
        </p:spPr>
        <p:txBody>
          <a:bodyPr anchor="b"/>
          <a:lstStyle>
            <a:lvl1pPr algn="ctr">
              <a:defRPr sz="6000">
                <a:solidFill>
                  <a:srgbClr val="FF0000"/>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4430383"/>
            <a:ext cx="6858000" cy="1655762"/>
          </a:xfrm>
        </p:spPr>
        <p:txBody>
          <a:bodyPr/>
          <a:lstStyle>
            <a:lvl1pPr marL="0" indent="0" algn="ctr">
              <a:buNone/>
              <a:defRPr sz="2400">
                <a:solidFill>
                  <a:srgbClr val="FF0000"/>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b="45160"/>
          <a:stretch/>
        </p:blipFill>
        <p:spPr>
          <a:xfrm>
            <a:off x="0" y="13055"/>
            <a:ext cx="9144000" cy="1761958"/>
          </a:xfrm>
          <a:prstGeom prst="rect">
            <a:avLst/>
          </a:prstGeom>
        </p:spPr>
      </p:pic>
    </p:spTree>
    <p:extLst>
      <p:ext uri="{BB962C8B-B14F-4D97-AF65-F5344CB8AC3E}">
        <p14:creationId xmlns:p14="http://schemas.microsoft.com/office/powerpoint/2010/main" val="3108347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600200" y="6324600"/>
            <a:ext cx="1752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125B4605-EB76-41AB-BB29-65050EE013F0}" type="slidenum">
              <a:rPr lang="en-US" smtClean="0"/>
              <a:pPr/>
              <a:t>‹#›</a:t>
            </a:fld>
            <a:endParaRPr lang="en-US" dirty="0"/>
          </a:p>
        </p:txBody>
      </p:sp>
      <p:sp>
        <p:nvSpPr>
          <p:cNvPr id="9" name="Content Placeholder 2"/>
          <p:cNvSpPr>
            <a:spLocks noGrp="1"/>
          </p:cNvSpPr>
          <p:nvPr>
            <p:ph idx="1"/>
          </p:nvPr>
        </p:nvSpPr>
        <p:spPr>
          <a:xfrm>
            <a:off x="1600200" y="1426464"/>
            <a:ext cx="7086600" cy="4699699"/>
          </a:xfrm>
        </p:spPr>
        <p:txBody>
          <a:bodyPr/>
          <a:lstStyle>
            <a:lvl1pPr>
              <a:defRPr>
                <a:latin typeface="Adobe Garamond Pro" pitchFamily="18" charset="0"/>
              </a:defRPr>
            </a:lvl1pPr>
            <a:lvl2pPr>
              <a:defRPr>
                <a:latin typeface="Adobe Garamond Pro" pitchFamily="18" charset="0"/>
              </a:defRPr>
            </a:lvl2pPr>
            <a:lvl3pPr>
              <a:defRPr>
                <a:latin typeface="Adobe Garamond Pro" pitchFamily="18" charset="0"/>
              </a:defRPr>
            </a:lvl3pPr>
            <a:lvl4pPr>
              <a:defRPr>
                <a:latin typeface="Adobe Garamond Pro" pitchFamily="18" charset="0"/>
              </a:defRPr>
            </a:lvl4pPr>
            <a:lvl5pPr>
              <a:defRPr>
                <a:latin typeface="Adobe Garamond Pro"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4" name="Straight Connector 13"/>
          <p:cNvCxnSpPr/>
          <p:nvPr userDrawn="1"/>
        </p:nvCxnSpPr>
        <p:spPr>
          <a:xfrm>
            <a:off x="1447800" y="1143000"/>
            <a:ext cx="7162800" cy="0"/>
          </a:xfrm>
          <a:prstGeom prst="line">
            <a:avLst/>
          </a:prstGeom>
          <a:ln w="38100">
            <a:solidFill>
              <a:schemeClr val="accent6">
                <a:lumMod val="50000"/>
              </a:schemeClr>
            </a:solidFill>
          </a:ln>
        </p:spPr>
        <p:style>
          <a:lnRef idx="1">
            <a:schemeClr val="dk1"/>
          </a:lnRef>
          <a:fillRef idx="0">
            <a:schemeClr val="dk1"/>
          </a:fillRef>
          <a:effectRef idx="0">
            <a:schemeClr val="dk1"/>
          </a:effectRef>
          <a:fontRef idx="minor">
            <a:schemeClr val="tx1"/>
          </a:fontRef>
        </p:style>
      </p:cxnSp>
      <p:sp>
        <p:nvSpPr>
          <p:cNvPr id="10" name="Title 9"/>
          <p:cNvSpPr>
            <a:spLocks noGrp="1"/>
          </p:cNvSpPr>
          <p:nvPr>
            <p:ph type="title"/>
          </p:nvPr>
        </p:nvSpPr>
        <p:spPr>
          <a:xfrm>
            <a:off x="1600200" y="0"/>
            <a:ext cx="6934200" cy="1143000"/>
          </a:xfrm>
        </p:spPr>
        <p:txBody>
          <a:bodyPr/>
          <a:lstStyle>
            <a:lvl1pPr>
              <a:defRPr>
                <a:solidFill>
                  <a:srgbClr val="473A35"/>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70939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600200" y="6324600"/>
            <a:ext cx="1752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125B4605-EB76-41AB-BB29-65050EE013F0}" type="slidenum">
              <a:rPr lang="en-US" smtClean="0"/>
              <a:pPr/>
              <a:t>‹#›</a:t>
            </a:fld>
            <a:endParaRPr lang="en-US" dirty="0"/>
          </a:p>
        </p:txBody>
      </p:sp>
      <p:sp>
        <p:nvSpPr>
          <p:cNvPr id="9" name="Content Placeholder 2"/>
          <p:cNvSpPr>
            <a:spLocks noGrp="1"/>
          </p:cNvSpPr>
          <p:nvPr>
            <p:ph idx="1"/>
          </p:nvPr>
        </p:nvSpPr>
        <p:spPr>
          <a:xfrm>
            <a:off x="1600200" y="1426464"/>
            <a:ext cx="7086600" cy="4699699"/>
          </a:xfrm>
        </p:spPr>
        <p:txBody>
          <a:bodyPr/>
          <a:lstStyle>
            <a:lvl1pPr>
              <a:defRPr>
                <a:latin typeface="Adobe Garamond Pro" pitchFamily="18" charset="0"/>
              </a:defRPr>
            </a:lvl1pPr>
            <a:lvl2pPr>
              <a:defRPr>
                <a:latin typeface="Adobe Garamond Pro" pitchFamily="18" charset="0"/>
              </a:defRPr>
            </a:lvl2pPr>
            <a:lvl3pPr>
              <a:defRPr>
                <a:latin typeface="Adobe Garamond Pro" pitchFamily="18" charset="0"/>
              </a:defRPr>
            </a:lvl3pPr>
            <a:lvl4pPr>
              <a:defRPr>
                <a:latin typeface="Adobe Garamond Pro" pitchFamily="18" charset="0"/>
              </a:defRPr>
            </a:lvl4pPr>
            <a:lvl5pPr>
              <a:defRPr>
                <a:latin typeface="Adobe Garamond Pro"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4" name="Straight Connector 13"/>
          <p:cNvCxnSpPr/>
          <p:nvPr userDrawn="1"/>
        </p:nvCxnSpPr>
        <p:spPr>
          <a:xfrm>
            <a:off x="1447800" y="1143000"/>
            <a:ext cx="7162800" cy="0"/>
          </a:xfrm>
          <a:prstGeom prst="line">
            <a:avLst/>
          </a:prstGeom>
          <a:ln w="38100">
            <a:solidFill>
              <a:schemeClr val="accent6">
                <a:lumMod val="50000"/>
              </a:schemeClr>
            </a:solidFill>
          </a:ln>
        </p:spPr>
        <p:style>
          <a:lnRef idx="1">
            <a:schemeClr val="dk1"/>
          </a:lnRef>
          <a:fillRef idx="0">
            <a:schemeClr val="dk1"/>
          </a:fillRef>
          <a:effectRef idx="0">
            <a:schemeClr val="dk1"/>
          </a:effectRef>
          <a:fontRef idx="minor">
            <a:schemeClr val="tx1"/>
          </a:fontRef>
        </p:style>
      </p:cxnSp>
      <p:sp>
        <p:nvSpPr>
          <p:cNvPr id="10" name="Title 9"/>
          <p:cNvSpPr>
            <a:spLocks noGrp="1"/>
          </p:cNvSpPr>
          <p:nvPr>
            <p:ph type="title"/>
          </p:nvPr>
        </p:nvSpPr>
        <p:spPr>
          <a:xfrm>
            <a:off x="1600200" y="0"/>
            <a:ext cx="7010400" cy="1143000"/>
          </a:xfrm>
        </p:spPr>
        <p:txBody>
          <a:bodyPr/>
          <a:lstStyle>
            <a:lvl1pPr>
              <a:defRPr>
                <a:solidFill>
                  <a:srgbClr val="473A35"/>
                </a:solidFill>
              </a:defRPr>
            </a:lvl1pPr>
          </a:lstStyle>
          <a:p>
            <a:r>
              <a:rPr lang="en-US" smtClean="0"/>
              <a:t>Click to edit Master title style</a:t>
            </a:r>
            <a:endParaRPr lang="en-US"/>
          </a:p>
        </p:txBody>
      </p:sp>
    </p:spTree>
    <p:extLst>
      <p:ext uri="{BB962C8B-B14F-4D97-AF65-F5344CB8AC3E}">
        <p14:creationId xmlns:p14="http://schemas.microsoft.com/office/powerpoint/2010/main" val="36605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457200" y="6324600"/>
            <a:ext cx="2895600" cy="365125"/>
          </a:xfrm>
          <a:prstGeom prst="rect">
            <a:avLst/>
          </a:prstGeom>
        </p:spPr>
        <p:txBody>
          <a:bodyPr/>
          <a:lstStyle/>
          <a:p>
            <a:endParaRPr lang="en-US" dirty="0"/>
          </a:p>
        </p:txBody>
      </p:sp>
      <p:sp>
        <p:nvSpPr>
          <p:cNvPr id="4" name="Slide Number Placeholder 3"/>
          <p:cNvSpPr>
            <a:spLocks noGrp="1"/>
          </p:cNvSpPr>
          <p:nvPr>
            <p:ph type="sldNum" sz="quarter" idx="11"/>
          </p:nvPr>
        </p:nvSpPr>
        <p:spPr/>
        <p:txBody>
          <a:bodyPr/>
          <a:lstStyle/>
          <a:p>
            <a:fld id="{125B4605-EB76-41AB-BB29-65050EE013F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CA86277-E9A7-4D05-B542-A95BF4BC0E77}" type="datetimeFigureOut">
              <a:rPr lang="en-US" smtClean="0"/>
              <a:pPr/>
              <a:t>5/2/2016</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3744893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8650" y="1990165"/>
            <a:ext cx="7886700" cy="4120179"/>
          </a:xfrm>
        </p:spPr>
        <p:txBody>
          <a:bodyPr anchor="b"/>
          <a:lstStyle>
            <a:lvl1pPr>
              <a:defRPr sz="6000">
                <a:solidFill>
                  <a:srgbClr val="FF0000"/>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b="44085"/>
          <a:stretch/>
        </p:blipFill>
        <p:spPr>
          <a:xfrm>
            <a:off x="0" y="0"/>
            <a:ext cx="9144000" cy="1796527"/>
          </a:xfrm>
          <a:prstGeom prst="rect">
            <a:avLst/>
          </a:prstGeom>
        </p:spPr>
      </p:pic>
    </p:spTree>
    <p:extLst>
      <p:ext uri="{BB962C8B-B14F-4D97-AF65-F5344CB8AC3E}">
        <p14:creationId xmlns:p14="http://schemas.microsoft.com/office/powerpoint/2010/main" val="202880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82879" y="1602889"/>
            <a:ext cx="4331971" cy="4574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49" y="1602890"/>
            <a:ext cx="4364243" cy="4574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a:xfrm>
            <a:off x="6457950" y="6356351"/>
            <a:ext cx="2535442" cy="365125"/>
          </a:xfrm>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3222039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2122" y="272256"/>
            <a:ext cx="7917628" cy="1242219"/>
          </a:xfrm>
        </p:spPr>
        <p:txBody>
          <a:bodyPr vert="horz" lIns="91440" tIns="45720" rIns="91440" bIns="45720" rtlCol="0" anchor="ctr">
            <a:normAutofit/>
          </a:bodyPr>
          <a:lstStyle>
            <a:lvl1pPr>
              <a:lnSpc>
                <a:spcPct val="100000"/>
              </a:lnSpc>
              <a:defRPr lang="en-US" dirty="0"/>
            </a:lvl1pPr>
          </a:lstStyle>
          <a:p>
            <a:pPr lvl="0"/>
            <a:r>
              <a:rPr lang="en-US" smtClean="0"/>
              <a:t>Click to edit Master title style</a:t>
            </a:r>
            <a:endParaRPr lang="en-US" dirty="0"/>
          </a:p>
        </p:txBody>
      </p:sp>
      <p:sp>
        <p:nvSpPr>
          <p:cNvPr id="3" name="Text Placeholder 2"/>
          <p:cNvSpPr>
            <a:spLocks noGrp="1"/>
          </p:cNvSpPr>
          <p:nvPr>
            <p:ph type="body" idx="1"/>
          </p:nvPr>
        </p:nvSpPr>
        <p:spPr>
          <a:xfrm>
            <a:off x="172122" y="1681163"/>
            <a:ext cx="432606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2122" y="2505075"/>
            <a:ext cx="432606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42889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4288939"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a:xfrm>
            <a:off x="6457949" y="6356351"/>
            <a:ext cx="2460139" cy="365125"/>
          </a:xfrm>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3192365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91765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57950" y="6356351"/>
            <a:ext cx="2513928" cy="365125"/>
          </a:xfrm>
        </p:spPr>
        <p:txBody>
          <a:bodyPr/>
          <a:lstStyle/>
          <a:p>
            <a:fld id="{125B4605-EB76-41AB-BB29-65050EE013F0}" type="slidenum">
              <a:rPr lang="en-US" smtClean="0"/>
              <a:pPr/>
              <a:t>‹#›</a:t>
            </a:fld>
            <a:endParaRPr lang="en-US" dirty="0"/>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b="41100"/>
          <a:stretch/>
        </p:blipFill>
        <p:spPr>
          <a:xfrm>
            <a:off x="7143078" y="6311196"/>
            <a:ext cx="1828800" cy="410280"/>
          </a:xfrm>
          <a:prstGeom prst="rect">
            <a:avLst/>
          </a:prstGeom>
        </p:spPr>
      </p:pic>
    </p:spTree>
    <p:extLst>
      <p:ext uri="{BB962C8B-B14F-4D97-AF65-F5344CB8AC3E}">
        <p14:creationId xmlns:p14="http://schemas.microsoft.com/office/powerpoint/2010/main" val="1630248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457200" y="6324600"/>
            <a:ext cx="2895600" cy="365125"/>
          </a:xfrm>
          <a:prstGeom prst="rect">
            <a:avLst/>
          </a:prstGeom>
        </p:spPr>
        <p:txBody>
          <a:bodyPr/>
          <a:lstStyle/>
          <a:p>
            <a:endParaRPr lang="en-US" dirty="0"/>
          </a:p>
        </p:txBody>
      </p:sp>
      <p:sp>
        <p:nvSpPr>
          <p:cNvPr id="5" name="Slide Number Placeholder 4"/>
          <p:cNvSpPr>
            <a:spLocks noGrp="1"/>
          </p:cNvSpPr>
          <p:nvPr>
            <p:ph type="sldNum" sz="quarter" idx="11"/>
          </p:nvPr>
        </p:nvSpPr>
        <p:spPr/>
        <p:txBody>
          <a:bodyPr/>
          <a:lstStyle/>
          <a:p>
            <a:fld id="{125B4605-EB76-41AB-BB29-65050EE013F0}" type="slidenum">
              <a:rPr lang="en-US" smtClean="0"/>
              <a:pPr/>
              <a:t>‹#›</a:t>
            </a:fld>
            <a:endParaRPr lang="en-US" dirty="0"/>
          </a:p>
        </p:txBody>
      </p:sp>
    </p:spTree>
    <p:extLst>
      <p:ext uri="{BB962C8B-B14F-4D97-AF65-F5344CB8AC3E}">
        <p14:creationId xmlns:p14="http://schemas.microsoft.com/office/powerpoint/2010/main" val="352222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Adobe Garamond Pro" pitchFamily="18" charset="0"/>
              </a:defRPr>
            </a:lvl1pPr>
            <a:lvl2pPr>
              <a:defRPr>
                <a:latin typeface="Adobe Garamond Pro" pitchFamily="18" charset="0"/>
              </a:defRPr>
            </a:lvl2pPr>
            <a:lvl3pPr>
              <a:defRPr>
                <a:latin typeface="Adobe Garamond Pro" pitchFamily="18" charset="0"/>
              </a:defRPr>
            </a:lvl3pPr>
            <a:lvl4pPr>
              <a:defRPr>
                <a:latin typeface="Adobe Garamond Pro" pitchFamily="18" charset="0"/>
              </a:defRPr>
            </a:lvl4pPr>
            <a:lvl5pPr>
              <a:defRPr>
                <a:latin typeface="Adobe Garamond Pro"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457200" y="632460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25B4605-EB76-41AB-BB29-65050EE013F0}" type="slidenum">
              <a:rPr lang="en-US" smtClean="0"/>
              <a:pPr/>
              <a:t>‹#›</a:t>
            </a:fld>
            <a:endParaRPr lang="en-US" dirty="0"/>
          </a:p>
        </p:txBody>
      </p:sp>
      <p:sp>
        <p:nvSpPr>
          <p:cNvPr id="9" name="Title Placeholder 1"/>
          <p:cNvSpPr>
            <a:spLocks noGrp="1"/>
          </p:cNvSpPr>
          <p:nvPr>
            <p:ph type="title"/>
          </p:nvPr>
        </p:nvSpPr>
        <p:spPr>
          <a:xfrm>
            <a:off x="457200" y="137160"/>
            <a:ext cx="7239000" cy="1143000"/>
          </a:xfrm>
          <a:prstGeom prst="rect">
            <a:avLst/>
          </a:prstGeom>
          <a:ln>
            <a:noFill/>
          </a:ln>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1624670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79" y="365126"/>
            <a:ext cx="7831569" cy="107065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82880" y="1592132"/>
            <a:ext cx="8767482" cy="458483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5B4605-EB76-41AB-BB29-65050EE013F0}" type="slidenum">
              <a:rPr lang="en-US" smtClean="0"/>
              <a:pPr/>
              <a:t>‹#›</a:t>
            </a:fld>
            <a:endParaRPr lang="en-US" dirty="0"/>
          </a:p>
        </p:txBody>
      </p:sp>
      <p:pic>
        <p:nvPicPr>
          <p:cNvPr id="7" name="Picture 6"/>
          <p:cNvPicPr>
            <a:picLocks noChangeAspect="1"/>
          </p:cNvPicPr>
          <p:nvPr/>
        </p:nvPicPr>
        <p:blipFill rotWithShape="1">
          <a:blip r:embed="rId14" cstate="print">
            <a:extLst>
              <a:ext uri="{28A0092B-C50C-407E-A947-70E740481C1C}">
                <a14:useLocalDpi xmlns:a14="http://schemas.microsoft.com/office/drawing/2010/main" val="0"/>
              </a:ext>
            </a:extLst>
          </a:blip>
          <a:srcRect b="28167"/>
          <a:stretch/>
        </p:blipFill>
        <p:spPr>
          <a:xfrm>
            <a:off x="8014449" y="365126"/>
            <a:ext cx="941966" cy="1070657"/>
          </a:xfrm>
          <a:prstGeom prst="rect">
            <a:avLst/>
          </a:prstGeom>
        </p:spPr>
      </p:pic>
      <p:cxnSp>
        <p:nvCxnSpPr>
          <p:cNvPr id="9" name="Straight Connector 8"/>
          <p:cNvCxnSpPr/>
          <p:nvPr/>
        </p:nvCxnSpPr>
        <p:spPr>
          <a:xfrm>
            <a:off x="155319" y="1468057"/>
            <a:ext cx="8778240" cy="0"/>
          </a:xfrm>
          <a:prstGeom prst="line">
            <a:avLst/>
          </a:prstGeom>
          <a:ln w="28575">
            <a:solidFill>
              <a:srgbClr val="EC1F27"/>
            </a:solidFill>
          </a:ln>
          <a:effectLst>
            <a:outerShdw blurRad="50800" dist="38100" dir="5400000" algn="t" rotWithShape="0">
              <a:prstClr val="black">
                <a:alpha val="40000"/>
              </a:prstClr>
            </a:outerShdw>
            <a:reflection blurRad="6350" stA="50000" endA="275" endPos="40000" dist="101600" dir="5400000" sy="-100000" algn="bl" rotWithShape="0"/>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956166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50" r:id="rId9"/>
    <p:sldLayoutId id="2147483658" r:id="rId10"/>
    <p:sldLayoutId id="2147483659" r:id="rId11"/>
    <p:sldLayoutId id="2147483657" r:id="rId12"/>
  </p:sldLayoutIdLst>
  <p:txStyles>
    <p:titleStyle>
      <a:lvl1pPr algn="l" defTabSz="914400" rtl="0" eaLnBrk="1" latinLnBrk="0" hangingPunct="1">
        <a:lnSpc>
          <a:spcPct val="90000"/>
        </a:lnSpc>
        <a:spcBef>
          <a:spcPct val="0"/>
        </a:spcBef>
        <a:buNone/>
        <a:defRPr sz="4400" kern="1200">
          <a:solidFill>
            <a:schemeClr val="tx1"/>
          </a:solidFill>
          <a:latin typeface="Lithos Pro Regular" panose="04020505030E02020A04" pitchFamily="82" charset="0"/>
          <a:ea typeface="+mj-ea"/>
          <a:cs typeface="+mj-cs"/>
        </a:defRPr>
      </a:lvl1pPr>
    </p:titleStyle>
    <p:bodyStyle>
      <a:lvl1pPr marL="228600" indent="-228600" algn="l" defTabSz="914400" rtl="0" eaLnBrk="1" latinLnBrk="0" hangingPunct="1">
        <a:lnSpc>
          <a:spcPct val="90000"/>
        </a:lnSpc>
        <a:spcBef>
          <a:spcPts val="1000"/>
        </a:spcBef>
        <a:buFontTx/>
        <a:buBlip>
          <a:blip r:embed="rId15"/>
        </a:buBlip>
        <a:defRPr sz="2800" kern="1200">
          <a:solidFill>
            <a:schemeClr val="tx1"/>
          </a:solidFill>
          <a:latin typeface="Lithos Pro Regular" panose="04020505030E02020A04" pitchFamily="8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Lithos Pro Regular" panose="04020505030E02020A04" pitchFamily="8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Lithos Pro Regular" panose="04020505030E02020A04" pitchFamily="8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ithos Pro Regular" panose="04020505030E02020A04" pitchFamily="8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Lithos Pro Regular" panose="04020505030E02020A04" pitchFamily="8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Advanced Calculations</a:t>
            </a:r>
            <a:endParaRPr lang="en-US" b="1" dirty="0"/>
          </a:p>
        </p:txBody>
      </p:sp>
      <p:sp>
        <p:nvSpPr>
          <p:cNvPr id="3" name="Subtitle 2"/>
          <p:cNvSpPr>
            <a:spLocks noGrp="1"/>
          </p:cNvSpPr>
          <p:nvPr>
            <p:ph type="subTitle" idx="1"/>
          </p:nvPr>
        </p:nvSpPr>
        <p:spPr/>
        <p:txBody>
          <a:bodyPr>
            <a:normAutofit/>
          </a:bodyPr>
          <a:lstStyle/>
          <a:p>
            <a:r>
              <a:rPr lang="en-US" b="1" dirty="0" smtClean="0"/>
              <a:t>Presented by</a:t>
            </a:r>
          </a:p>
          <a:p>
            <a:r>
              <a:rPr lang="en-US" b="1" dirty="0" smtClean="0"/>
              <a:t>Peggy Steele and  Jane Blackmar</a:t>
            </a:r>
          </a:p>
          <a:p>
            <a:r>
              <a:rPr lang="en-US" b="1" dirty="0" smtClean="0"/>
              <a:t>Lab Implementation</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b="1" dirty="0" smtClean="0"/>
              <a:t>GETDBF</a:t>
            </a:r>
          </a:p>
        </p:txBody>
      </p:sp>
      <p:sp>
        <p:nvSpPr>
          <p:cNvPr id="66563" name="Rectangle 3"/>
          <p:cNvSpPr>
            <a:spLocks noGrp="1"/>
          </p:cNvSpPr>
          <p:nvPr>
            <p:ph idx="1"/>
          </p:nvPr>
        </p:nvSpPr>
        <p:spPr/>
        <p:txBody>
          <a:bodyPr/>
          <a:lstStyle/>
          <a:p>
            <a:pPr>
              <a:buFont typeface="Arial" pitchFamily="34" charset="0"/>
              <a:buNone/>
            </a:pPr>
            <a:endParaRPr lang="en-US" dirty="0" smtClean="0"/>
          </a:p>
          <a:p>
            <a:pPr>
              <a:buFont typeface="Arial" pitchFamily="34" charset="0"/>
              <a:buNone/>
            </a:pPr>
            <a:endParaRPr lang="en-US" dirty="0" smtClean="0"/>
          </a:p>
          <a:p>
            <a:pPr algn="ctr">
              <a:buFont typeface="Arial" pitchFamily="34" charset="0"/>
              <a:buNone/>
            </a:pPr>
            <a:r>
              <a:rPr lang="en-US" sz="3600" b="1" dirty="0" smtClean="0">
                <a:solidFill>
                  <a:srgbClr val="990000"/>
                </a:solidFill>
              </a:rPr>
              <a:t>GETDBF("</a:t>
            </a:r>
            <a:r>
              <a:rPr lang="en-US" sz="3600" b="1" dirty="0" smtClean="0"/>
              <a:t>SEX</a:t>
            </a:r>
            <a:r>
              <a:rPr lang="en-US" sz="3600" b="1" dirty="0" smtClean="0">
                <a:solidFill>
                  <a:srgbClr val="990000"/>
                </a:solidFill>
              </a:rPr>
              <a:t>")</a:t>
            </a:r>
            <a:r>
              <a:rPr lang="en-US" sz="3600" b="1" dirty="0" smtClean="0"/>
              <a:t>=="F"? </a:t>
            </a:r>
          </a:p>
          <a:p>
            <a:pPr algn="ctr">
              <a:buFont typeface="Arial" pitchFamily="34" charset="0"/>
              <a:buNone/>
            </a:pPr>
            <a:r>
              <a:rPr lang="en-US" sz="3600" b="1" dirty="0" smtClean="0"/>
              <a:t>@TESTO+" @CM":@TESTO </a:t>
            </a:r>
          </a:p>
          <a:p>
            <a:pPr algn="ctr">
              <a:buFont typeface="Arial" pitchFamily="34" charset="0"/>
              <a:buNone/>
            </a:pPr>
            <a:endParaRPr lang="en-US" sz="2800" dirty="0" smtClean="0"/>
          </a:p>
          <a:p>
            <a:pPr algn="ctr">
              <a:buFont typeface="Arial" pitchFamily="34" charset="0"/>
              <a:buNone/>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r>
              <a:rPr lang="en-US" sz="4800" b="1" dirty="0" smtClean="0"/>
              <a:t>Variables</a:t>
            </a:r>
          </a:p>
        </p:txBody>
      </p:sp>
      <p:sp>
        <p:nvSpPr>
          <p:cNvPr id="58371" name="Rectangle 3"/>
          <p:cNvSpPr>
            <a:spLocks noGrp="1"/>
          </p:cNvSpPr>
          <p:nvPr>
            <p:ph idx="1"/>
          </p:nvPr>
        </p:nvSpPr>
        <p:spPr/>
        <p:txBody>
          <a:bodyPr>
            <a:normAutofit/>
          </a:bodyPr>
          <a:lstStyle/>
          <a:p>
            <a:pPr>
              <a:buFont typeface="Arial" pitchFamily="34" charset="0"/>
              <a:buNone/>
            </a:pPr>
            <a:r>
              <a:rPr lang="en-US" dirty="0" smtClean="0">
                <a:solidFill>
                  <a:srgbClr val="990000"/>
                </a:solidFill>
              </a:rPr>
              <a:t>	</a:t>
            </a:r>
            <a:r>
              <a:rPr lang="en-US" b="1" dirty="0" smtClean="0">
                <a:solidFill>
                  <a:srgbClr val="990000"/>
                </a:solidFill>
              </a:rPr>
              <a:t>$N:=</a:t>
            </a:r>
            <a:r>
              <a:rPr lang="en-US" b="1" dirty="0" smtClean="0"/>
              <a:t>@FISH+10</a:t>
            </a:r>
            <a:r>
              <a:rPr lang="en-US" b="1" dirty="0" smtClean="0">
                <a:solidFill>
                  <a:srgbClr val="990000"/>
                </a:solidFill>
              </a:rPr>
              <a:t>;</a:t>
            </a:r>
          </a:p>
          <a:p>
            <a:pPr>
              <a:buFont typeface="Arial" pitchFamily="34" charset="0"/>
              <a:buNone/>
            </a:pPr>
            <a:r>
              <a:rPr lang="en-US" b="1" dirty="0" smtClean="0"/>
              <a:t>	</a:t>
            </a:r>
            <a:r>
              <a:rPr lang="en-US" sz="2800" b="1" dirty="0" smtClean="0"/>
              <a:t>@FISH&gt;30?@FISH:</a:t>
            </a:r>
          </a:p>
          <a:p>
            <a:pPr>
              <a:buFont typeface="Arial" pitchFamily="34" charset="0"/>
              <a:buNone/>
            </a:pPr>
            <a:r>
              <a:rPr lang="en-US" sz="2800" b="1" dirty="0" smtClean="0"/>
              <a:t>	(@FISH&lt;10? </a:t>
            </a:r>
            <a:r>
              <a:rPr lang="en-US" sz="2800" b="1" dirty="0" smtClean="0">
                <a:solidFill>
                  <a:srgbClr val="990000"/>
                </a:solidFill>
              </a:rPr>
              <a:t>$N</a:t>
            </a:r>
            <a:r>
              <a:rPr lang="en-US" sz="2800" b="1" dirty="0" smtClean="0"/>
              <a:t>*2+" @LIE": </a:t>
            </a:r>
            <a:r>
              <a:rPr lang="en-US" sz="2800" b="1" dirty="0" smtClean="0">
                <a:solidFill>
                  <a:srgbClr val="990000"/>
                </a:solidFill>
              </a:rPr>
              <a:t>$N</a:t>
            </a:r>
            <a:r>
              <a:rPr lang="en-US" sz="2800" b="1" dirty="0" smtClean="0"/>
              <a:t>+ " @LIE“)</a:t>
            </a:r>
          </a:p>
          <a:p>
            <a:pPr>
              <a:buFont typeface="Arial" pitchFamily="34" charset="0"/>
              <a:buNone/>
            </a:pPr>
            <a:endParaRPr lang="en-US" b="1" dirty="0" smtClean="0"/>
          </a:p>
          <a:p>
            <a:r>
              <a:rPr lang="en-US" b="1" dirty="0" smtClean="0">
                <a:solidFill>
                  <a:srgbClr val="091135"/>
                </a:solidFill>
              </a:rPr>
              <a:t>One letter code to represent a calculation</a:t>
            </a:r>
          </a:p>
          <a:p>
            <a:r>
              <a:rPr lang="en-US" b="1" dirty="0" smtClean="0">
                <a:solidFill>
                  <a:srgbClr val="091135"/>
                </a:solidFill>
              </a:rPr>
              <a:t>Useful in long calculations or when the same expression is used multiple times</a:t>
            </a:r>
          </a:p>
          <a:p>
            <a:pPr>
              <a:buFont typeface="Arial" pitchFamily="34" charset="0"/>
              <a:buNone/>
            </a:pPr>
            <a:endParaRPr lang="en-US" dirty="0" smtClean="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p:txBody>
          <a:bodyPr/>
          <a:lstStyle/>
          <a:p>
            <a:r>
              <a:rPr lang="en-US" sz="4800" b="1" dirty="0" smtClean="0"/>
              <a:t>Variables</a:t>
            </a:r>
          </a:p>
        </p:txBody>
      </p:sp>
      <p:sp>
        <p:nvSpPr>
          <p:cNvPr id="59395" name="Rectangle 3"/>
          <p:cNvSpPr>
            <a:spLocks noGrp="1"/>
          </p:cNvSpPr>
          <p:nvPr>
            <p:ph idx="1"/>
          </p:nvPr>
        </p:nvSpPr>
        <p:spPr/>
        <p:txBody>
          <a:bodyPr anchor="ctr">
            <a:normAutofit/>
          </a:bodyPr>
          <a:lstStyle/>
          <a:p>
            <a:pPr algn="ctr">
              <a:buNone/>
            </a:pPr>
            <a:r>
              <a:rPr lang="en-US" b="1" dirty="0" smtClean="0">
                <a:solidFill>
                  <a:srgbClr val="990000"/>
                </a:solidFill>
              </a:rPr>
              <a:t>$A:=</a:t>
            </a:r>
            <a:r>
              <a:rPr lang="en-US" b="1" dirty="0" smtClean="0">
                <a:solidFill>
                  <a:schemeClr val="tx1"/>
                </a:solidFill>
              </a:rPr>
              <a:t>@CREAT-&gt;"AGE"/</a:t>
            </a:r>
            <a:r>
              <a:rPr lang="en-US" b="1" dirty="0" smtClean="0"/>
              <a:t>365.25</a:t>
            </a:r>
            <a:r>
              <a:rPr lang="en-US" b="1" dirty="0" smtClean="0">
                <a:solidFill>
                  <a:srgbClr val="C00000"/>
                </a:solidFill>
              </a:rPr>
              <a:t>;</a:t>
            </a:r>
          </a:p>
          <a:p>
            <a:pPr algn="ctr">
              <a:buNone/>
            </a:pPr>
            <a:r>
              <a:rPr lang="en-US" sz="2800" b="1" dirty="0" smtClean="0">
                <a:solidFill>
                  <a:srgbClr val="C00000"/>
                </a:solidFill>
              </a:rPr>
              <a:t>$A</a:t>
            </a:r>
            <a:r>
              <a:rPr lang="en-US" sz="2800" b="1" dirty="0" smtClean="0"/>
              <a:t>&lt;1? @TST + </a:t>
            </a:r>
            <a:r>
              <a:rPr lang="en-US" sz="2800" b="1" dirty="0" smtClean="0">
                <a:solidFill>
                  <a:schemeClr val="tx1"/>
                </a:solidFill>
              </a:rPr>
              <a:t>"</a:t>
            </a:r>
            <a:r>
              <a:rPr lang="en-US" sz="2800" b="1" dirty="0" smtClean="0"/>
              <a:t> @CM1</a:t>
            </a:r>
            <a:r>
              <a:rPr lang="en-US" sz="2800" b="1" dirty="0" smtClean="0">
                <a:solidFill>
                  <a:schemeClr val="tx1"/>
                </a:solidFill>
              </a:rPr>
              <a:t>"</a:t>
            </a:r>
            <a:r>
              <a:rPr lang="en-US" sz="2800" b="1" dirty="0" smtClean="0"/>
              <a:t>:</a:t>
            </a:r>
          </a:p>
          <a:p>
            <a:pPr algn="ctr">
              <a:buNone/>
            </a:pPr>
            <a:r>
              <a:rPr lang="en-US" sz="2800" b="1" dirty="0" smtClean="0"/>
              <a:t>(</a:t>
            </a:r>
            <a:r>
              <a:rPr lang="en-US" sz="2800" b="1" dirty="0" smtClean="0">
                <a:solidFill>
                  <a:srgbClr val="C00000"/>
                </a:solidFill>
              </a:rPr>
              <a:t>$A</a:t>
            </a:r>
            <a:r>
              <a:rPr lang="en-US" sz="2800" b="1" dirty="0" smtClean="0"/>
              <a:t>&gt;=1 &amp;&amp; </a:t>
            </a:r>
            <a:r>
              <a:rPr lang="en-US" sz="2800" b="1" dirty="0" smtClean="0">
                <a:solidFill>
                  <a:srgbClr val="C00000"/>
                </a:solidFill>
              </a:rPr>
              <a:t>$A</a:t>
            </a:r>
            <a:r>
              <a:rPr lang="en-US" sz="2800" b="1" dirty="0" smtClean="0"/>
              <a:t>&lt;18? @TST + </a:t>
            </a:r>
            <a:r>
              <a:rPr lang="en-US" sz="2800" b="1" dirty="0" smtClean="0">
                <a:solidFill>
                  <a:schemeClr val="tx1"/>
                </a:solidFill>
              </a:rPr>
              <a:t>"</a:t>
            </a:r>
            <a:r>
              <a:rPr lang="en-US" sz="2800" b="1" dirty="0" smtClean="0"/>
              <a:t> @CM2</a:t>
            </a:r>
            <a:r>
              <a:rPr lang="en-US" sz="2800" b="1" dirty="0" smtClean="0">
                <a:solidFill>
                  <a:schemeClr val="tx1"/>
                </a:solidFill>
              </a:rPr>
              <a:t>"</a:t>
            </a:r>
            <a:r>
              <a:rPr lang="en-US" sz="2800" b="1" dirty="0" smtClean="0"/>
              <a:t>: @TST)</a:t>
            </a:r>
          </a:p>
          <a:p>
            <a:pPr>
              <a:buNone/>
            </a:pPr>
            <a:endParaRPr lang="en-US" dirty="0" smtClean="0"/>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152400" y="152400"/>
            <a:ext cx="7543800" cy="1143000"/>
          </a:xfrm>
        </p:spPr>
        <p:txBody>
          <a:bodyPr>
            <a:noAutofit/>
          </a:bodyPr>
          <a:lstStyle/>
          <a:p>
            <a:r>
              <a:rPr lang="en-US" sz="3600" dirty="0" smtClean="0"/>
              <a:t>When can Calculations look at previous results from different orders?</a:t>
            </a:r>
            <a:endParaRPr lang="en-US" sz="3600" dirty="0"/>
          </a:p>
        </p:txBody>
      </p:sp>
      <p:sp>
        <p:nvSpPr>
          <p:cNvPr id="3" name="TPAnswers"/>
          <p:cNvSpPr>
            <a:spLocks noGrp="1"/>
          </p:cNvSpPr>
          <p:nvPr>
            <p:ph type="body" idx="1"/>
            <p:custDataLst>
              <p:tags r:id="rId2"/>
            </p:custDataLst>
          </p:nvPr>
        </p:nvSpPr>
        <p:spPr>
          <a:xfrm>
            <a:off x="304800" y="1874837"/>
            <a:ext cx="7620000" cy="4525963"/>
          </a:xfrm>
        </p:spPr>
        <p:txBody>
          <a:bodyPr/>
          <a:lstStyle/>
          <a:p>
            <a:pPr marL="514350" indent="-514350">
              <a:buFont typeface="Arial" pitchFamily="34" charset="0"/>
              <a:buAutoNum type="alphaUcPeriod"/>
            </a:pPr>
            <a:r>
              <a:rPr lang="en-US" sz="2800" dirty="0" smtClean="0"/>
              <a:t>When written in Canned Messages</a:t>
            </a:r>
          </a:p>
          <a:p>
            <a:pPr marL="514350" indent="-514350">
              <a:buFont typeface="Arial" pitchFamily="34" charset="0"/>
              <a:buAutoNum type="alphaUcPeriod"/>
            </a:pPr>
            <a:r>
              <a:rPr lang="en-US" sz="2800" dirty="0" smtClean="0"/>
              <a:t>When written in Test Setup</a:t>
            </a:r>
          </a:p>
          <a:p>
            <a:pPr marL="514350" indent="-514350">
              <a:buFont typeface="Arial" pitchFamily="34" charset="0"/>
              <a:buAutoNum type="alphaUcPeriod"/>
            </a:pPr>
            <a:r>
              <a:rPr lang="en-US" sz="2800" dirty="0" smtClean="0"/>
              <a:t>When written in RBS Rules</a:t>
            </a:r>
          </a:p>
          <a:p>
            <a:pPr marL="514350" indent="-514350">
              <a:buFont typeface="Arial" pitchFamily="34" charset="0"/>
              <a:buAutoNum type="alphaUcPeriod"/>
            </a:pPr>
            <a:r>
              <a:rPr lang="en-US" sz="2800" dirty="0" smtClean="0"/>
              <a:t>Never</a:t>
            </a:r>
            <a:endParaRPr lang="en-US"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Time Frames</a:t>
            </a:r>
            <a:endParaRPr lang="en-US" dirty="0"/>
          </a:p>
        </p:txBody>
      </p:sp>
      <p:sp>
        <p:nvSpPr>
          <p:cNvPr id="2" name="Content Placeholder 1"/>
          <p:cNvSpPr>
            <a:spLocks noGrp="1"/>
          </p:cNvSpPr>
          <p:nvPr>
            <p:ph idx="1"/>
          </p:nvPr>
        </p:nvSpPr>
        <p:spPr>
          <a:xfrm>
            <a:off x="457200" y="1600200"/>
            <a:ext cx="8229600" cy="4953000"/>
          </a:xfrm>
        </p:spPr>
        <p:txBody>
          <a:bodyPr>
            <a:normAutofit/>
          </a:bodyPr>
          <a:lstStyle/>
          <a:p>
            <a:r>
              <a:rPr lang="en-US" dirty="0" smtClean="0"/>
              <a:t>Calculations can only look back in time if written in a Post Result RBS rule. </a:t>
            </a:r>
          </a:p>
          <a:p>
            <a:pPr lvl="1"/>
            <a:r>
              <a:rPr lang="en-US" dirty="0" smtClean="0"/>
              <a:t>Syntax</a:t>
            </a:r>
          </a:p>
          <a:p>
            <a:pPr lvl="2"/>
            <a:r>
              <a:rPr lang="en-US" dirty="0" smtClean="0">
                <a:solidFill>
                  <a:srgbClr val="C00000"/>
                </a:solidFill>
              </a:rPr>
              <a:t>@TEST[2] </a:t>
            </a:r>
          </a:p>
          <a:p>
            <a:pPr lvl="3"/>
            <a:r>
              <a:rPr lang="en-US" dirty="0" smtClean="0"/>
              <a:t>Search back 2 days for numeric result of TEST (includes current order)</a:t>
            </a:r>
          </a:p>
          <a:p>
            <a:pPr lvl="2"/>
            <a:r>
              <a:rPr lang="en-US" dirty="0" smtClean="0">
                <a:solidFill>
                  <a:srgbClr val="C00000"/>
                </a:solidFill>
              </a:rPr>
              <a:t>@TEST[-2]</a:t>
            </a:r>
          </a:p>
          <a:p>
            <a:pPr lvl="3"/>
            <a:r>
              <a:rPr lang="en-US" dirty="0" smtClean="0"/>
              <a:t>Search back 2 hours for numeric result of TEST (includes current order)</a:t>
            </a:r>
          </a:p>
          <a:p>
            <a:pPr lvl="2"/>
            <a:r>
              <a:rPr lang="en-US" dirty="0" smtClean="0">
                <a:solidFill>
                  <a:srgbClr val="C00000"/>
                </a:solidFill>
              </a:rPr>
              <a:t>@TEST{1}[2]</a:t>
            </a:r>
          </a:p>
          <a:p>
            <a:pPr lvl="3"/>
            <a:r>
              <a:rPr lang="en-US" dirty="0" smtClean="0"/>
              <a:t>Search back 2 days for numeric result of TEST but skip current order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Time Frames</a:t>
            </a:r>
            <a:endParaRPr lang="en-US" dirty="0"/>
          </a:p>
        </p:txBody>
      </p:sp>
      <p:sp>
        <p:nvSpPr>
          <p:cNvPr id="2" name="Content Placeholder 1"/>
          <p:cNvSpPr>
            <a:spLocks noGrp="1"/>
          </p:cNvSpPr>
          <p:nvPr>
            <p:ph idx="1"/>
          </p:nvPr>
        </p:nvSpPr>
        <p:spPr/>
        <p:txBody>
          <a:bodyPr anchor="ctr">
            <a:normAutofit/>
          </a:bodyPr>
          <a:lstStyle/>
          <a:p>
            <a:pPr algn="ctr">
              <a:buNone/>
            </a:pPr>
            <a:r>
              <a:rPr lang="en-US" dirty="0" smtClean="0">
                <a:solidFill>
                  <a:srgbClr val="C00000"/>
                </a:solidFill>
              </a:rPr>
              <a:t>$@ACOAG[2]</a:t>
            </a:r>
            <a:r>
              <a:rPr lang="en-US" dirty="0" smtClean="0"/>
              <a:t>=="HEPARIN"? </a:t>
            </a:r>
          </a:p>
          <a:p>
            <a:pPr algn="ctr">
              <a:buNone/>
            </a:pPr>
            <a:r>
              <a:rPr lang="en-US" dirty="0" smtClean="0"/>
              <a:t>@PTI+" @HEP":</a:t>
            </a:r>
          </a:p>
          <a:p>
            <a:pPr algn="ctr">
              <a:buNone/>
            </a:pPr>
            <a:r>
              <a:rPr lang="en-US" dirty="0" smtClean="0"/>
              <a:t>(</a:t>
            </a:r>
            <a:r>
              <a:rPr lang="en-US" dirty="0" smtClean="0">
                <a:solidFill>
                  <a:srgbClr val="C00000"/>
                </a:solidFill>
              </a:rPr>
              <a:t>$@ACOAG[0]</a:t>
            </a:r>
            <a:r>
              <a:rPr lang="en-US" dirty="0" smtClean="0"/>
              <a:t>=="COUMADIN"? </a:t>
            </a:r>
          </a:p>
          <a:p>
            <a:pPr algn="ctr">
              <a:buNone/>
            </a:pPr>
            <a:r>
              <a:rPr lang="en-US" dirty="0" smtClean="0"/>
              <a:t>@PTI+" @COUM": @PTI)</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Preserving Historical Data</a:t>
            </a:r>
            <a:endParaRPr lang="en-US" dirty="0"/>
          </a:p>
        </p:txBody>
      </p:sp>
      <p:sp>
        <p:nvSpPr>
          <p:cNvPr id="72707" name="Rectangle 3"/>
          <p:cNvSpPr>
            <a:spLocks noGrp="1"/>
          </p:cNvSpPr>
          <p:nvPr>
            <p:ph idx="1"/>
          </p:nvPr>
        </p:nvSpPr>
        <p:spPr/>
        <p:txBody>
          <a:bodyPr>
            <a:normAutofit/>
          </a:bodyPr>
          <a:lstStyle/>
          <a:p>
            <a:r>
              <a:rPr lang="en-US" b="1" dirty="0" smtClean="0">
                <a:solidFill>
                  <a:srgbClr val="091135"/>
                </a:solidFill>
              </a:rPr>
              <a:t>Every time you go into Edit Mode, calculated results will </a:t>
            </a:r>
            <a:r>
              <a:rPr lang="en-US" b="1" dirty="0" smtClean="0">
                <a:solidFill>
                  <a:srgbClr val="C00000"/>
                </a:solidFill>
              </a:rPr>
              <a:t>RECALCULATE!</a:t>
            </a:r>
          </a:p>
          <a:p>
            <a:endParaRPr lang="en-US" dirty="0" smtClean="0">
              <a:solidFill>
                <a:schemeClr val="tx1"/>
              </a:solidFill>
            </a:endParaRPr>
          </a:p>
          <a:p>
            <a:r>
              <a:rPr lang="en-US" b="1" dirty="0" smtClean="0">
                <a:solidFill>
                  <a:schemeClr val="tx1"/>
                </a:solidFill>
              </a:rPr>
              <a:t>Verified results that Recalculate, will generate an RMOD (corrected result)!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Preserving Historical Data</a:t>
            </a:r>
            <a:endParaRPr lang="en-US" dirty="0"/>
          </a:p>
        </p:txBody>
      </p:sp>
      <p:sp>
        <p:nvSpPr>
          <p:cNvPr id="72707" name="Rectangle 3"/>
          <p:cNvSpPr>
            <a:spLocks noGrp="1"/>
          </p:cNvSpPr>
          <p:nvPr>
            <p:ph idx="1"/>
          </p:nvPr>
        </p:nvSpPr>
        <p:spPr/>
        <p:txBody>
          <a:bodyPr>
            <a:normAutofit/>
          </a:bodyPr>
          <a:lstStyle/>
          <a:p>
            <a:r>
              <a:rPr lang="en-US" b="1" dirty="0" smtClean="0">
                <a:solidFill>
                  <a:srgbClr val="091135"/>
                </a:solidFill>
              </a:rPr>
              <a:t>2 ways to keep historical data safe!</a:t>
            </a:r>
          </a:p>
          <a:p>
            <a:pPr lvl="1"/>
            <a:r>
              <a:rPr lang="en-US" b="1" dirty="0" smtClean="0">
                <a:solidFill>
                  <a:srgbClr val="990000"/>
                </a:solidFill>
              </a:rPr>
              <a:t>GETDBF</a:t>
            </a:r>
          </a:p>
          <a:p>
            <a:pPr lvl="2"/>
            <a:r>
              <a:rPr lang="en-US" b="1" dirty="0" smtClean="0"/>
              <a:t>GETDBF("ACCDATE")</a:t>
            </a:r>
          </a:p>
          <a:p>
            <a:pPr lvl="1"/>
            <a:r>
              <a:rPr lang="en-US" b="1" dirty="0" smtClean="0">
                <a:solidFill>
                  <a:srgbClr val="990000"/>
                </a:solidFill>
              </a:rPr>
              <a:t>MESEXPDATE</a:t>
            </a:r>
          </a:p>
          <a:p>
            <a:pPr lvl="1"/>
            <a:endParaRPr lang="en-US" b="1" dirty="0" smtClean="0">
              <a:solidFill>
                <a:srgbClr val="990000"/>
              </a:solidFill>
            </a:endParaRPr>
          </a:p>
        </p:txBody>
      </p:sp>
      <p:pic>
        <p:nvPicPr>
          <p:cNvPr id="5" name="Picture 3"/>
          <p:cNvPicPr>
            <a:picLocks noChangeAspect="1" noChangeArrowheads="1"/>
          </p:cNvPicPr>
          <p:nvPr/>
        </p:nvPicPr>
        <p:blipFill>
          <a:blip r:embed="rId3" cstate="print"/>
          <a:srcRect/>
          <a:stretch>
            <a:fillRect/>
          </a:stretch>
        </p:blipFill>
        <p:spPr bwMode="auto">
          <a:xfrm>
            <a:off x="679141" y="3733800"/>
            <a:ext cx="7978063"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GETDBF</a:t>
            </a:r>
            <a:endParaRPr lang="en-US" dirty="0"/>
          </a:p>
        </p:txBody>
      </p:sp>
      <p:sp>
        <p:nvSpPr>
          <p:cNvPr id="2" name="Content Placeholder 1"/>
          <p:cNvSpPr>
            <a:spLocks noGrp="1"/>
          </p:cNvSpPr>
          <p:nvPr>
            <p:ph idx="1"/>
          </p:nvPr>
        </p:nvSpPr>
        <p:spPr/>
        <p:txBody>
          <a:bodyPr/>
          <a:lstStyle/>
          <a:p>
            <a:pPr lvl="1"/>
            <a:endParaRPr lang="en-US" b="1" dirty="0" smtClean="0"/>
          </a:p>
          <a:p>
            <a:pPr lvl="1"/>
            <a:r>
              <a:rPr lang="en-US" sz="3000" b="1" dirty="0" smtClean="0">
                <a:solidFill>
                  <a:srgbClr val="C00000"/>
                </a:solidFill>
              </a:rPr>
              <a:t>GETDBF("ACCDATE")&lt;20060905?</a:t>
            </a:r>
          </a:p>
          <a:p>
            <a:pPr lvl="2">
              <a:buNone/>
            </a:pPr>
            <a:r>
              <a:rPr lang="en-US" sz="3000" b="1" dirty="0" smtClean="0">
                <a:solidFill>
                  <a:srgbClr val="C00000"/>
                </a:solidFill>
              </a:rPr>
              <a:t>  </a:t>
            </a:r>
            <a:r>
              <a:rPr lang="en-US" sz="3000" dirty="0" smtClean="0">
                <a:solidFill>
                  <a:srgbClr val="C00000"/>
                </a:solidFill>
              </a:rPr>
              <a:t>$@TEST :"</a:t>
            </a:r>
            <a:r>
              <a:rPr lang="en-US" sz="3000" b="1" dirty="0" smtClean="0">
                <a:solidFill>
                  <a:srgbClr val="C00000"/>
                </a:solidFill>
              </a:rPr>
              <a:t>New Calculation"</a:t>
            </a:r>
          </a:p>
          <a:p>
            <a:pPr lvl="1"/>
            <a:endParaRPr lang="en-US" sz="3000" b="1" dirty="0" smtClean="0">
              <a:solidFill>
                <a:srgbClr val="C00000"/>
              </a:solidFill>
            </a:endParaRPr>
          </a:p>
          <a:p>
            <a:pPr lvl="1"/>
            <a:r>
              <a:rPr lang="en-US" sz="3000" b="1" dirty="0" smtClean="0">
                <a:solidFill>
                  <a:srgbClr val="C00000"/>
                </a:solidFill>
              </a:rPr>
              <a:t>GETDBF("ACCDATE")&lt;20070830? 	</a:t>
            </a:r>
          </a:p>
          <a:p>
            <a:pPr lvl="2">
              <a:buNone/>
            </a:pPr>
            <a:r>
              <a:rPr lang="en-US" sz="3000" dirty="0" smtClean="0">
                <a:solidFill>
                  <a:srgbClr val="C00000"/>
                </a:solidFill>
              </a:rPr>
              <a:t>"Old Calculation":</a:t>
            </a:r>
            <a:r>
              <a:rPr lang="en-US" sz="3000" b="1" dirty="0" smtClean="0">
                <a:solidFill>
                  <a:srgbClr val="C00000"/>
                </a:solidFill>
              </a:rPr>
              <a:t>"New Calculation"</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MESEXPDATE</a:t>
            </a:r>
            <a:endParaRPr lang="en-US" dirty="0"/>
          </a:p>
        </p:txBody>
      </p:sp>
      <p:pic>
        <p:nvPicPr>
          <p:cNvPr id="50179" name="Picture 3"/>
          <p:cNvPicPr>
            <a:picLocks noChangeAspect="1" noChangeArrowheads="1"/>
          </p:cNvPicPr>
          <p:nvPr/>
        </p:nvPicPr>
        <p:blipFill>
          <a:blip r:embed="rId3" cstate="print"/>
          <a:srcRect/>
          <a:stretch>
            <a:fillRect/>
          </a:stretch>
        </p:blipFill>
        <p:spPr bwMode="auto">
          <a:xfrm>
            <a:off x="459419" y="1600200"/>
            <a:ext cx="8227381" cy="2514600"/>
          </a:xfrm>
          <a:prstGeom prst="rect">
            <a:avLst/>
          </a:prstGeom>
          <a:noFill/>
          <a:ln w="9525">
            <a:noFill/>
            <a:miter lim="800000"/>
            <a:headEnd/>
            <a:tailEnd/>
          </a:ln>
        </p:spPr>
      </p:pic>
      <p:pic>
        <p:nvPicPr>
          <p:cNvPr id="50178" name="Picture 2"/>
          <p:cNvPicPr>
            <a:picLocks noChangeAspect="1" noChangeArrowheads="1"/>
          </p:cNvPicPr>
          <p:nvPr/>
        </p:nvPicPr>
        <p:blipFill>
          <a:blip r:embed="rId4" cstate="print"/>
          <a:srcRect/>
          <a:stretch>
            <a:fillRect/>
          </a:stretch>
        </p:blipFill>
        <p:spPr bwMode="auto">
          <a:xfrm>
            <a:off x="1371600" y="2808270"/>
            <a:ext cx="6553200" cy="404973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r>
              <a:rPr lang="en-US" sz="4800" b="1" dirty="0" smtClean="0"/>
              <a:t>Objectives</a:t>
            </a:r>
          </a:p>
        </p:txBody>
      </p:sp>
      <p:sp>
        <p:nvSpPr>
          <p:cNvPr id="57347" name="Rectangle 3"/>
          <p:cNvSpPr>
            <a:spLocks noGrp="1"/>
          </p:cNvSpPr>
          <p:nvPr>
            <p:ph idx="1"/>
          </p:nvPr>
        </p:nvSpPr>
        <p:spPr>
          <a:xfrm>
            <a:off x="457200" y="1600200"/>
            <a:ext cx="8229600" cy="4800600"/>
          </a:xfrm>
        </p:spPr>
        <p:txBody>
          <a:bodyPr>
            <a:normAutofit/>
          </a:bodyPr>
          <a:lstStyle/>
          <a:p>
            <a:r>
              <a:rPr lang="en-US" sz="2800" b="1" dirty="0" smtClean="0">
                <a:solidFill>
                  <a:srgbClr val="091135"/>
                </a:solidFill>
              </a:rPr>
              <a:t>This course will attempt to cram the following subjects into your brain...</a:t>
            </a:r>
          </a:p>
          <a:p>
            <a:pPr lvl="1"/>
            <a:r>
              <a:rPr lang="en-US" sz="2400" b="1" dirty="0" smtClean="0">
                <a:solidFill>
                  <a:srgbClr val="C00000"/>
                </a:solidFill>
              </a:rPr>
              <a:t>Functions</a:t>
            </a:r>
          </a:p>
          <a:p>
            <a:pPr lvl="1"/>
            <a:r>
              <a:rPr lang="en-US" sz="2400" b="1" dirty="0" smtClean="0">
                <a:solidFill>
                  <a:srgbClr val="C00000"/>
                </a:solidFill>
              </a:rPr>
              <a:t>Time Frames</a:t>
            </a:r>
          </a:p>
          <a:p>
            <a:pPr lvl="1"/>
            <a:r>
              <a:rPr lang="en-US" sz="2400" b="1" dirty="0" smtClean="0">
                <a:solidFill>
                  <a:srgbClr val="C00000"/>
                </a:solidFill>
              </a:rPr>
              <a:t>Variables</a:t>
            </a:r>
          </a:p>
          <a:p>
            <a:pPr lvl="1"/>
            <a:r>
              <a:rPr lang="en-US" sz="2400" b="1" dirty="0" smtClean="0">
                <a:solidFill>
                  <a:srgbClr val="C00000"/>
                </a:solidFill>
              </a:rPr>
              <a:t>Preservation of historical results</a:t>
            </a:r>
          </a:p>
          <a:p>
            <a:pPr lvl="1"/>
            <a:r>
              <a:rPr lang="en-US" sz="2400" b="1" dirty="0" smtClean="0">
                <a:solidFill>
                  <a:srgbClr val="C00000"/>
                </a:solidFill>
              </a:rPr>
              <a:t>Looping</a:t>
            </a:r>
          </a:p>
          <a:p>
            <a:pPr lvl="1"/>
            <a:endParaRPr lang="en-US" sz="2400" b="1" dirty="0" smtClean="0">
              <a:solidFill>
                <a:srgbClr val="FF0000"/>
              </a:solidFill>
            </a:endParaRPr>
          </a:p>
          <a:p>
            <a:r>
              <a:rPr lang="en-US" sz="2800" b="1" dirty="0" smtClean="0">
                <a:solidFill>
                  <a:srgbClr val="091135"/>
                </a:solidFill>
              </a:rPr>
              <a:t>Suggested pre-requisite</a:t>
            </a:r>
          </a:p>
          <a:p>
            <a:pPr lvl="1"/>
            <a:r>
              <a:rPr lang="en-US" b="1" dirty="0" smtClean="0">
                <a:solidFill>
                  <a:srgbClr val="C00000"/>
                </a:solidFill>
              </a:rPr>
              <a:t>Basic Calculations</a:t>
            </a:r>
            <a:endParaRPr lang="en-US" sz="2400" b="1" dirty="0" smtClean="0">
              <a:solidFill>
                <a:srgbClr val="C00000"/>
              </a:solidFill>
            </a:endParaRPr>
          </a:p>
          <a:p>
            <a:pPr lvl="1"/>
            <a:r>
              <a:rPr lang="en-US" sz="2400" b="1" dirty="0" smtClean="0">
                <a:solidFill>
                  <a:srgbClr val="C00000"/>
                </a:solidFill>
              </a:rPr>
              <a:t>Coffee!</a:t>
            </a:r>
          </a:p>
          <a:p>
            <a:pPr lvl="1"/>
            <a:endParaRPr lang="en-US" sz="2400" dirty="0" smtClean="0">
              <a:solidFill>
                <a:srgbClr val="FF0000"/>
              </a:solidFill>
            </a:endParaRPr>
          </a:p>
          <a:p>
            <a:endParaRPr lang="en-U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r>
              <a:rPr lang="en-US" b="1" dirty="0" smtClean="0"/>
              <a:t>Looping</a:t>
            </a:r>
          </a:p>
        </p:txBody>
      </p:sp>
      <p:sp>
        <p:nvSpPr>
          <p:cNvPr id="73731" name="Rectangle 3"/>
          <p:cNvSpPr>
            <a:spLocks noGrp="1"/>
          </p:cNvSpPr>
          <p:nvPr>
            <p:ph idx="1"/>
          </p:nvPr>
        </p:nvSpPr>
        <p:spPr/>
        <p:txBody>
          <a:bodyPr/>
          <a:lstStyle/>
          <a:p>
            <a:pPr>
              <a:lnSpc>
                <a:spcPct val="90000"/>
              </a:lnSpc>
            </a:pPr>
            <a:r>
              <a:rPr lang="en-US" b="1" dirty="0" smtClean="0">
                <a:solidFill>
                  <a:srgbClr val="091135"/>
                </a:solidFill>
              </a:rPr>
              <a:t>Occurs when trying to calculate a test based on its own results...</a:t>
            </a:r>
          </a:p>
          <a:p>
            <a:pPr>
              <a:lnSpc>
                <a:spcPct val="90000"/>
              </a:lnSpc>
              <a:buNone/>
            </a:pPr>
            <a:endParaRPr lang="en-US" dirty="0" smtClean="0">
              <a:solidFill>
                <a:srgbClr val="C00000"/>
              </a:solidFill>
            </a:endParaRPr>
          </a:p>
          <a:p>
            <a:pPr>
              <a:lnSpc>
                <a:spcPct val="90000"/>
              </a:lnSpc>
            </a:pPr>
            <a:endParaRPr lang="en-US" dirty="0" smtClean="0">
              <a:solidFill>
                <a:srgbClr val="990000"/>
              </a:solidFill>
            </a:endParaRPr>
          </a:p>
        </p:txBody>
      </p:sp>
      <p:pic>
        <p:nvPicPr>
          <p:cNvPr id="29697" name="Picture 1"/>
          <p:cNvPicPr>
            <a:picLocks noChangeAspect="1" noChangeArrowheads="1"/>
          </p:cNvPicPr>
          <p:nvPr/>
        </p:nvPicPr>
        <p:blipFill>
          <a:blip r:embed="rId3" cstate="print"/>
          <a:srcRect/>
          <a:stretch>
            <a:fillRect/>
          </a:stretch>
        </p:blipFill>
        <p:spPr bwMode="auto">
          <a:xfrm>
            <a:off x="1447800" y="2743200"/>
            <a:ext cx="6335367" cy="38599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Looping</a:t>
            </a:r>
            <a:endParaRPr lang="en-US" dirty="0"/>
          </a:p>
        </p:txBody>
      </p:sp>
      <p:sp>
        <p:nvSpPr>
          <p:cNvPr id="2" name="Content Placeholder 1"/>
          <p:cNvSpPr>
            <a:spLocks noGrp="1"/>
          </p:cNvSpPr>
          <p:nvPr>
            <p:ph idx="1"/>
          </p:nvPr>
        </p:nvSpPr>
        <p:spPr/>
        <p:txBody>
          <a:bodyPr/>
          <a:lstStyle/>
          <a:p>
            <a:pPr>
              <a:lnSpc>
                <a:spcPct val="90000"/>
              </a:lnSpc>
            </a:pPr>
            <a:r>
              <a:rPr lang="en-US" dirty="0" smtClean="0">
                <a:solidFill>
                  <a:srgbClr val="091135"/>
                </a:solidFill>
              </a:rPr>
              <a:t>4 Types</a:t>
            </a:r>
          </a:p>
          <a:p>
            <a:pPr lvl="1">
              <a:lnSpc>
                <a:spcPct val="90000"/>
              </a:lnSpc>
            </a:pPr>
            <a:r>
              <a:rPr lang="en-US" dirty="0" smtClean="0">
                <a:solidFill>
                  <a:srgbClr val="C00000"/>
                </a:solidFill>
              </a:rPr>
              <a:t>Cyclic dependencies</a:t>
            </a:r>
          </a:p>
          <a:p>
            <a:pPr lvl="1">
              <a:lnSpc>
                <a:spcPct val="90000"/>
              </a:lnSpc>
            </a:pPr>
            <a:r>
              <a:rPr lang="en-US" dirty="0" smtClean="0">
                <a:solidFill>
                  <a:srgbClr val="C00000"/>
                </a:solidFill>
              </a:rPr>
              <a:t>Change precision </a:t>
            </a:r>
          </a:p>
          <a:p>
            <a:pPr lvl="1">
              <a:lnSpc>
                <a:spcPct val="90000"/>
              </a:lnSpc>
            </a:pPr>
            <a:r>
              <a:rPr lang="en-US" dirty="0" smtClean="0">
                <a:solidFill>
                  <a:srgbClr val="C00000"/>
                </a:solidFill>
              </a:rPr>
              <a:t>Absolute Expression </a:t>
            </a:r>
          </a:p>
          <a:p>
            <a:pPr lvl="1">
              <a:lnSpc>
                <a:spcPct val="90000"/>
              </a:lnSpc>
            </a:pPr>
            <a:r>
              <a:rPr lang="en-US" dirty="0" smtClean="0">
                <a:solidFill>
                  <a:srgbClr val="C00000"/>
                </a:solidFill>
              </a:rPr>
              <a:t>Keep adding canned message</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p:txBody>
          <a:bodyPr/>
          <a:lstStyle/>
          <a:p>
            <a:r>
              <a:rPr lang="en-US" b="1" dirty="0" smtClean="0"/>
              <a:t>Cyclic dependencies</a:t>
            </a:r>
          </a:p>
        </p:txBody>
      </p:sp>
      <p:sp>
        <p:nvSpPr>
          <p:cNvPr id="74755" name="Rectangle 3"/>
          <p:cNvSpPr>
            <a:spLocks noGrp="1"/>
          </p:cNvSpPr>
          <p:nvPr>
            <p:ph idx="1"/>
          </p:nvPr>
        </p:nvSpPr>
        <p:spPr/>
        <p:txBody>
          <a:bodyPr/>
          <a:lstStyle/>
          <a:p>
            <a:endParaRPr lang="en-US" dirty="0" smtClean="0"/>
          </a:p>
          <a:p>
            <a:endParaRPr lang="en-US" dirty="0" smtClean="0"/>
          </a:p>
          <a:p>
            <a:endParaRPr lang="en-US" dirty="0" smtClean="0"/>
          </a:p>
          <a:p>
            <a:r>
              <a:rPr lang="en-US" b="1" dirty="0" smtClean="0">
                <a:solidFill>
                  <a:srgbClr val="091135"/>
                </a:solidFill>
              </a:rPr>
              <a:t>Problem</a:t>
            </a:r>
          </a:p>
          <a:p>
            <a:pPr lvl="1"/>
            <a:r>
              <a:rPr lang="en-US" b="1" dirty="0" smtClean="0">
                <a:solidFill>
                  <a:srgbClr val="C00000"/>
                </a:solidFill>
              </a:rPr>
              <a:t>Test HGB contains calculation...</a:t>
            </a:r>
          </a:p>
          <a:p>
            <a:pPr lvl="1">
              <a:buFont typeface="Arial" pitchFamily="34" charset="0"/>
              <a:buNone/>
            </a:pPr>
            <a:r>
              <a:rPr lang="en-US" b="1" dirty="0" smtClean="0">
                <a:solidFill>
                  <a:srgbClr val="990000"/>
                </a:solidFill>
              </a:rPr>
              <a:t>				</a:t>
            </a:r>
          </a:p>
          <a:p>
            <a:pPr lvl="1">
              <a:buFont typeface="Arial" pitchFamily="34" charset="0"/>
              <a:buNone/>
            </a:pPr>
            <a:r>
              <a:rPr lang="en-US" b="1" dirty="0" smtClean="0">
                <a:solidFill>
                  <a:srgbClr val="990000"/>
                </a:solidFill>
              </a:rPr>
              <a:t>				@HGB/3</a:t>
            </a:r>
          </a:p>
          <a:p>
            <a:pPr>
              <a:buFont typeface="Arial" pitchFamily="34" charset="0"/>
              <a:buNone/>
            </a:pPr>
            <a:endParaRPr lang="en-US" dirty="0" smtClean="0">
              <a:solidFill>
                <a:srgbClr val="D21E4A"/>
              </a:solidFill>
            </a:endParaRPr>
          </a:p>
        </p:txBody>
      </p:sp>
      <p:pic>
        <p:nvPicPr>
          <p:cNvPr id="74756" name="Picture 4"/>
          <p:cNvPicPr>
            <a:picLocks noChangeAspect="1" noChangeArrowheads="1"/>
          </p:cNvPicPr>
          <p:nvPr/>
        </p:nvPicPr>
        <p:blipFill>
          <a:blip r:embed="rId3" cstate="print"/>
          <a:srcRect/>
          <a:stretch>
            <a:fillRect/>
          </a:stretch>
        </p:blipFill>
        <p:spPr bwMode="auto">
          <a:xfrm>
            <a:off x="2386013" y="1485900"/>
            <a:ext cx="4899025" cy="175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p:nvPr>
        </p:nvSpPr>
        <p:spPr/>
        <p:txBody>
          <a:bodyPr/>
          <a:lstStyle/>
          <a:p>
            <a:r>
              <a:rPr lang="en-US" b="1" dirty="0" smtClean="0"/>
              <a:t>Cyclic dependencies</a:t>
            </a:r>
          </a:p>
        </p:txBody>
      </p:sp>
      <p:sp>
        <p:nvSpPr>
          <p:cNvPr id="75779" name="Rectangle 3"/>
          <p:cNvSpPr>
            <a:spLocks noGrp="1"/>
          </p:cNvSpPr>
          <p:nvPr>
            <p:ph idx="1"/>
          </p:nvPr>
        </p:nvSpPr>
        <p:spPr/>
        <p:txBody>
          <a:bodyPr/>
          <a:lstStyle/>
          <a:p>
            <a:r>
              <a:rPr lang="en-US" b="1" dirty="0" smtClean="0">
                <a:solidFill>
                  <a:srgbClr val="091135"/>
                </a:solidFill>
              </a:rPr>
              <a:t>Solutions</a:t>
            </a:r>
          </a:p>
          <a:p>
            <a:pPr lvl="1"/>
            <a:r>
              <a:rPr lang="en-US" b="1" dirty="0" smtClean="0">
                <a:solidFill>
                  <a:srgbClr val="C00000"/>
                </a:solidFill>
              </a:rPr>
              <a:t>Build a new test</a:t>
            </a:r>
          </a:p>
          <a:p>
            <a:pPr lvl="2"/>
            <a:r>
              <a:rPr lang="en-US" b="1" dirty="0" smtClean="0">
                <a:solidFill>
                  <a:srgbClr val="091135"/>
                </a:solidFill>
              </a:rPr>
              <a:t>HGBI</a:t>
            </a:r>
          </a:p>
          <a:p>
            <a:pPr lvl="2"/>
            <a:r>
              <a:rPr lang="en-US" b="1" dirty="0" smtClean="0">
                <a:solidFill>
                  <a:srgbClr val="091135"/>
                </a:solidFill>
              </a:rPr>
              <a:t>HGB (reportable)</a:t>
            </a:r>
          </a:p>
          <a:p>
            <a:pPr lvl="3"/>
            <a:r>
              <a:rPr lang="en-US" b="1" dirty="0" smtClean="0">
                <a:solidFill>
                  <a:srgbClr val="990000"/>
                </a:solidFill>
              </a:rPr>
              <a:t>@HGBI/3</a:t>
            </a:r>
          </a:p>
          <a:p>
            <a:pPr lvl="1"/>
            <a:r>
              <a:rPr lang="en-US" b="1" dirty="0" smtClean="0">
                <a:solidFill>
                  <a:srgbClr val="C00000"/>
                </a:solidFill>
              </a:rPr>
              <a:t>Add @L</a:t>
            </a:r>
          </a:p>
          <a:p>
            <a:pPr lvl="2"/>
            <a:r>
              <a:rPr lang="en-US" b="1" dirty="0" smtClean="0">
                <a:solidFill>
                  <a:srgbClr val="990000"/>
                </a:solidFill>
              </a:rPr>
              <a:t>(@HGB/3)+" @L"</a:t>
            </a:r>
          </a:p>
          <a:p>
            <a:pPr lvl="2"/>
            <a:endParaRPr lang="en-US" dirty="0" smtClean="0">
              <a:solidFill>
                <a:srgbClr val="990000"/>
              </a:solidFill>
            </a:endParaRPr>
          </a:p>
          <a:p>
            <a:pPr algn="ctr">
              <a:buFont typeface="Arial" pitchFamily="34" charset="0"/>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r>
              <a:rPr lang="en-US" b="1" dirty="0" smtClean="0"/>
              <a:t>Changing Precision</a:t>
            </a:r>
          </a:p>
        </p:txBody>
      </p:sp>
      <p:sp>
        <p:nvSpPr>
          <p:cNvPr id="76803" name="Rectangle 3"/>
          <p:cNvSpPr>
            <a:spLocks noGrp="1"/>
          </p:cNvSpPr>
          <p:nvPr>
            <p:ph idx="1"/>
          </p:nvPr>
        </p:nvSpPr>
        <p:spPr/>
        <p:txBody>
          <a:bodyPr/>
          <a:lstStyle/>
          <a:p>
            <a:r>
              <a:rPr lang="en-US" b="1" dirty="0" smtClean="0">
                <a:solidFill>
                  <a:srgbClr val="091135"/>
                </a:solidFill>
              </a:rPr>
              <a:t>Problem</a:t>
            </a:r>
          </a:p>
          <a:p>
            <a:pPr lvl="1"/>
            <a:r>
              <a:rPr lang="en-US" sz="3000" dirty="0" smtClean="0">
                <a:solidFill>
                  <a:srgbClr val="C00000"/>
                </a:solidFill>
              </a:rPr>
              <a:t>Alphanumeric Test contains calculation</a:t>
            </a:r>
          </a:p>
          <a:p>
            <a:pPr lvl="2"/>
            <a:r>
              <a:rPr lang="en-US" sz="2800" dirty="0" smtClean="0">
                <a:solidFill>
                  <a:srgbClr val="091135"/>
                </a:solidFill>
              </a:rPr>
              <a:t>@VZV&gt;0.8 &amp;&amp; @VZV&lt;1.1? @VZV+"@EQU": @VZV</a:t>
            </a:r>
            <a:r>
              <a:rPr lang="en-US" sz="2800" dirty="0" smtClean="0"/>
              <a:t> </a:t>
            </a:r>
          </a:p>
          <a:p>
            <a:pPr lvl="1"/>
            <a:r>
              <a:rPr lang="en-US" sz="3000" dirty="0" smtClean="0">
                <a:solidFill>
                  <a:srgbClr val="C00000"/>
                </a:solidFill>
              </a:rPr>
              <a:t>.25 becomes 0.250000</a:t>
            </a:r>
            <a:r>
              <a:rPr lang="en-US" dirty="0" smtClean="0">
                <a:solidFill>
                  <a:srgbClr val="C00000"/>
                </a:solidFill>
              </a:rPr>
              <a:t> </a:t>
            </a:r>
          </a:p>
          <a:p>
            <a:pPr>
              <a:buFont typeface="Arial" pitchFamily="34" charset="0"/>
              <a:buNone/>
            </a:pP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p:cNvSpPr>
          <p:nvPr>
            <p:ph type="title"/>
          </p:nvPr>
        </p:nvSpPr>
        <p:spPr/>
        <p:txBody>
          <a:bodyPr/>
          <a:lstStyle/>
          <a:p>
            <a:r>
              <a:rPr lang="en-US" b="1" dirty="0" smtClean="0"/>
              <a:t>Changing Precision</a:t>
            </a:r>
          </a:p>
        </p:txBody>
      </p:sp>
      <p:sp>
        <p:nvSpPr>
          <p:cNvPr id="77827" name="Rectangle 3"/>
          <p:cNvSpPr>
            <a:spLocks noGrp="1"/>
          </p:cNvSpPr>
          <p:nvPr>
            <p:ph idx="1"/>
          </p:nvPr>
        </p:nvSpPr>
        <p:spPr/>
        <p:txBody>
          <a:bodyPr/>
          <a:lstStyle/>
          <a:p>
            <a:r>
              <a:rPr lang="en-US" b="1" dirty="0" smtClean="0">
                <a:solidFill>
                  <a:srgbClr val="091135"/>
                </a:solidFill>
              </a:rPr>
              <a:t>Solution</a:t>
            </a:r>
          </a:p>
          <a:p>
            <a:pPr lvl="1"/>
            <a:r>
              <a:rPr lang="en-US" sz="3000" dirty="0" smtClean="0">
                <a:solidFill>
                  <a:srgbClr val="C00000"/>
                </a:solidFill>
              </a:rPr>
              <a:t>Build the test as Numeric</a:t>
            </a:r>
          </a:p>
          <a:p>
            <a:pPr lvl="1"/>
            <a:r>
              <a:rPr lang="en-US" sz="3000" dirty="0" smtClean="0">
                <a:solidFill>
                  <a:srgbClr val="C00000"/>
                </a:solidFill>
              </a:rPr>
              <a:t>Add @L</a:t>
            </a:r>
          </a:p>
          <a:p>
            <a:pPr lvl="2">
              <a:buNone/>
            </a:pPr>
            <a:r>
              <a:rPr lang="en-US" sz="2800" dirty="0" smtClean="0">
                <a:solidFill>
                  <a:srgbClr val="091135"/>
                </a:solidFill>
              </a:rPr>
              <a:t>@VZV&gt;0.8&amp;&amp; @VZV&lt;1.1? </a:t>
            </a:r>
          </a:p>
          <a:p>
            <a:pPr lvl="2">
              <a:buNone/>
            </a:pPr>
            <a:r>
              <a:rPr lang="en-US" sz="2800" dirty="0" smtClean="0">
                <a:solidFill>
                  <a:srgbClr val="091135"/>
                </a:solidFill>
              </a:rPr>
              <a:t>@VZV+" @EQU" </a:t>
            </a:r>
            <a:r>
              <a:rPr lang="en-US" sz="2800" dirty="0" smtClean="0">
                <a:solidFill>
                  <a:srgbClr val="990000"/>
                </a:solidFill>
              </a:rPr>
              <a:t>+"</a:t>
            </a:r>
            <a:r>
              <a:rPr lang="en-US" sz="2800" dirty="0" smtClean="0">
                <a:solidFill>
                  <a:srgbClr val="FF0000"/>
                </a:solidFill>
              </a:rPr>
              <a:t> </a:t>
            </a:r>
            <a:r>
              <a:rPr lang="en-US" sz="2800" dirty="0" smtClean="0">
                <a:solidFill>
                  <a:srgbClr val="990000"/>
                </a:solidFill>
              </a:rPr>
              <a:t>@L"</a:t>
            </a:r>
            <a:r>
              <a:rPr lang="en-US" sz="2800" dirty="0" smtClean="0">
                <a:solidFill>
                  <a:srgbClr val="091135"/>
                </a:solidFill>
              </a:rPr>
              <a:t>:$@VZV</a:t>
            </a:r>
            <a:r>
              <a:rPr lang="en-US" sz="2800" dirty="0" smtClean="0">
                <a:solidFill>
                  <a:srgbClr val="990000"/>
                </a:solidFill>
              </a:rPr>
              <a:t>+"</a:t>
            </a:r>
            <a:r>
              <a:rPr lang="en-US" sz="2800" dirty="0" smtClean="0">
                <a:solidFill>
                  <a:srgbClr val="091135"/>
                </a:solidFill>
              </a:rPr>
              <a:t> </a:t>
            </a:r>
            <a:r>
              <a:rPr lang="en-US" sz="2800" dirty="0" smtClean="0">
                <a:solidFill>
                  <a:srgbClr val="990000"/>
                </a:solidFill>
              </a:rPr>
              <a:t>@L"</a:t>
            </a:r>
          </a:p>
          <a:p>
            <a:endParaRPr lang="en-US" sz="2800" dirty="0" smtClean="0">
              <a:solidFill>
                <a:srgbClr val="99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r>
              <a:rPr lang="en-US" b="1" dirty="0" smtClean="0"/>
              <a:t>Absolute Expression</a:t>
            </a:r>
          </a:p>
        </p:txBody>
      </p:sp>
      <p:sp>
        <p:nvSpPr>
          <p:cNvPr id="78851" name="Rectangle 3"/>
          <p:cNvSpPr>
            <a:spLocks noGrp="1"/>
          </p:cNvSpPr>
          <p:nvPr>
            <p:ph idx="1"/>
          </p:nvPr>
        </p:nvSpPr>
        <p:spPr/>
        <p:txBody>
          <a:bodyPr/>
          <a:lstStyle/>
          <a:p>
            <a:r>
              <a:rPr lang="en-US" b="1" dirty="0" smtClean="0">
                <a:solidFill>
                  <a:srgbClr val="091135"/>
                </a:solidFill>
              </a:rPr>
              <a:t>Problem</a:t>
            </a:r>
          </a:p>
          <a:p>
            <a:pPr lvl="1"/>
            <a:r>
              <a:rPr lang="en-US" sz="3000" dirty="0" smtClean="0">
                <a:solidFill>
                  <a:srgbClr val="C00000"/>
                </a:solidFill>
              </a:rPr>
              <a:t>Numeric Results changed to Alphanumeric </a:t>
            </a:r>
          </a:p>
          <a:p>
            <a:pPr lvl="2"/>
            <a:r>
              <a:rPr lang="en-US" sz="2800" dirty="0" smtClean="0">
                <a:solidFill>
                  <a:srgbClr val="091135"/>
                </a:solidFill>
              </a:rPr>
              <a:t>@TST&gt;5?"POSITIVE": "NEGATIVE"</a:t>
            </a:r>
            <a:r>
              <a:rPr lang="en-US" sz="2800" dirty="0" smtClean="0"/>
              <a:t> </a:t>
            </a:r>
          </a:p>
          <a:p>
            <a:pPr lvl="1"/>
            <a:r>
              <a:rPr lang="en-US" sz="3000" dirty="0" smtClean="0">
                <a:solidFill>
                  <a:srgbClr val="C00000"/>
                </a:solidFill>
              </a:rPr>
              <a:t>Result will always be NEGATIVE</a:t>
            </a:r>
            <a:r>
              <a:rPr lang="en-US" dirty="0" smtClean="0">
                <a:solidFill>
                  <a:srgbClr val="C00000"/>
                </a:solidFill>
              </a:rPr>
              <a:t> </a:t>
            </a:r>
          </a:p>
          <a:p>
            <a:pPr>
              <a:buFont typeface="Arial" pitchFamily="34" charset="0"/>
              <a:buNone/>
            </a:pP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p:cNvSpPr>
          <p:nvPr>
            <p:ph type="title"/>
          </p:nvPr>
        </p:nvSpPr>
        <p:spPr/>
        <p:txBody>
          <a:bodyPr/>
          <a:lstStyle/>
          <a:p>
            <a:r>
              <a:rPr lang="en-US" b="1" dirty="0" smtClean="0"/>
              <a:t>Absolute Expression</a:t>
            </a:r>
          </a:p>
        </p:txBody>
      </p:sp>
      <p:sp>
        <p:nvSpPr>
          <p:cNvPr id="79875" name="Rectangle 3"/>
          <p:cNvSpPr>
            <a:spLocks noGrp="1"/>
          </p:cNvSpPr>
          <p:nvPr>
            <p:ph idx="1"/>
          </p:nvPr>
        </p:nvSpPr>
        <p:spPr/>
        <p:txBody>
          <a:bodyPr/>
          <a:lstStyle/>
          <a:p>
            <a:r>
              <a:rPr lang="en-US" b="1" dirty="0" smtClean="0">
                <a:solidFill>
                  <a:srgbClr val="091135"/>
                </a:solidFill>
              </a:rPr>
              <a:t>Solutions</a:t>
            </a:r>
          </a:p>
          <a:p>
            <a:pPr lvl="1"/>
            <a:r>
              <a:rPr lang="en-US" b="1" dirty="0" smtClean="0">
                <a:solidFill>
                  <a:srgbClr val="C00000"/>
                </a:solidFill>
              </a:rPr>
              <a:t>Build a new test</a:t>
            </a:r>
          </a:p>
          <a:p>
            <a:pPr lvl="2"/>
            <a:r>
              <a:rPr lang="en-US" sz="2800" b="1" dirty="0" smtClean="0">
                <a:solidFill>
                  <a:srgbClr val="091135"/>
                </a:solidFill>
              </a:rPr>
              <a:t>TSTI</a:t>
            </a:r>
          </a:p>
          <a:p>
            <a:pPr lvl="2"/>
            <a:r>
              <a:rPr lang="en-US" sz="2800" b="1" dirty="0" smtClean="0">
                <a:solidFill>
                  <a:srgbClr val="091135"/>
                </a:solidFill>
              </a:rPr>
              <a:t>TST (reportable)</a:t>
            </a:r>
          </a:p>
          <a:p>
            <a:pPr lvl="3"/>
            <a:r>
              <a:rPr lang="en-US" sz="2400" b="1" dirty="0" smtClean="0">
                <a:solidFill>
                  <a:srgbClr val="990000"/>
                </a:solidFill>
              </a:rPr>
              <a:t>@TSTI&gt;5?"POSITIVE": "NEGATIVE"</a:t>
            </a:r>
            <a:endParaRPr lang="en-US" b="1" dirty="0" smtClean="0">
              <a:solidFill>
                <a:srgbClr val="990000"/>
              </a:solidFill>
            </a:endParaRPr>
          </a:p>
          <a:p>
            <a:pPr lvl="1"/>
            <a:r>
              <a:rPr lang="en-US" b="1" dirty="0" smtClean="0">
                <a:solidFill>
                  <a:srgbClr val="C00000"/>
                </a:solidFill>
              </a:rPr>
              <a:t>Add @L</a:t>
            </a:r>
          </a:p>
          <a:p>
            <a:pPr lvl="2"/>
            <a:r>
              <a:rPr lang="en-US" sz="2800" b="1" dirty="0" smtClean="0">
                <a:solidFill>
                  <a:srgbClr val="091135"/>
                </a:solidFill>
              </a:rPr>
              <a:t>@TSTI&gt;5?"POSITIVE"</a:t>
            </a:r>
            <a:r>
              <a:rPr lang="en-US" sz="2800" b="1" dirty="0" smtClean="0">
                <a:solidFill>
                  <a:srgbClr val="990000"/>
                </a:solidFill>
              </a:rPr>
              <a:t>+" @L":</a:t>
            </a:r>
            <a:r>
              <a:rPr lang="en-US" sz="2800" b="1" dirty="0" smtClean="0">
                <a:solidFill>
                  <a:srgbClr val="091135"/>
                </a:solidFill>
              </a:rPr>
              <a:t> "NEGATIVE"</a:t>
            </a:r>
            <a:r>
              <a:rPr lang="en-US" sz="2800" b="1" dirty="0" smtClean="0">
                <a:solidFill>
                  <a:srgbClr val="990000"/>
                </a:solidFill>
              </a:rPr>
              <a:t>+" @L"</a:t>
            </a:r>
            <a:endParaRPr lang="en-US" b="1" dirty="0" smtClean="0">
              <a:solidFill>
                <a:srgbClr val="990000"/>
              </a:solidFill>
            </a:endParaRPr>
          </a:p>
          <a:p>
            <a:pPr lvl="2"/>
            <a:endParaRPr lang="en-US" dirty="0" smtClean="0">
              <a:solidFill>
                <a:srgbClr val="990000"/>
              </a:solidFill>
            </a:endParaRPr>
          </a:p>
          <a:p>
            <a:pPr algn="ctr">
              <a:buFont typeface="Arial" pitchFamily="34" charset="0"/>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p:cNvSpPr>
          <p:nvPr>
            <p:ph type="title"/>
          </p:nvPr>
        </p:nvSpPr>
        <p:spPr/>
        <p:txBody>
          <a:bodyPr>
            <a:normAutofit fontScale="90000"/>
          </a:bodyPr>
          <a:lstStyle/>
          <a:p>
            <a:r>
              <a:rPr lang="en-US" sz="4000" b="1" dirty="0" smtClean="0"/>
              <a:t>Continuously Adding Canned Messages</a:t>
            </a:r>
          </a:p>
        </p:txBody>
      </p:sp>
      <p:sp>
        <p:nvSpPr>
          <p:cNvPr id="80899" name="Rectangle 3"/>
          <p:cNvSpPr>
            <a:spLocks noGrp="1"/>
          </p:cNvSpPr>
          <p:nvPr>
            <p:ph idx="1"/>
          </p:nvPr>
        </p:nvSpPr>
        <p:spPr>
          <a:xfrm>
            <a:off x="457200" y="1600200"/>
            <a:ext cx="8458200" cy="4525963"/>
          </a:xfrm>
        </p:spPr>
        <p:txBody>
          <a:bodyPr/>
          <a:lstStyle/>
          <a:p>
            <a:r>
              <a:rPr lang="en-US" b="1" dirty="0" smtClean="0">
                <a:solidFill>
                  <a:srgbClr val="091135"/>
                </a:solidFill>
              </a:rPr>
              <a:t>Problem</a:t>
            </a:r>
          </a:p>
          <a:p>
            <a:pPr marL="282575" lvl="1" indent="0">
              <a:buFont typeface="Arial" pitchFamily="34" charset="0"/>
              <a:buNone/>
            </a:pPr>
            <a:r>
              <a:rPr lang="en-US" sz="2400" b="1" dirty="0" smtClean="0">
                <a:solidFill>
                  <a:srgbClr val="C00000"/>
                </a:solidFill>
              </a:rPr>
              <a:t>$@ACOAG=="COUMADIN“? $@PTI+"@COUM": </a:t>
            </a:r>
          </a:p>
          <a:p>
            <a:pPr marL="282575" lvl="1" indent="0">
              <a:buFont typeface="Arial" pitchFamily="34" charset="0"/>
              <a:buNone/>
            </a:pPr>
            <a:r>
              <a:rPr lang="en-US" sz="2400" b="1" dirty="0" smtClean="0">
                <a:solidFill>
                  <a:srgbClr val="C00000"/>
                </a:solidFill>
              </a:rPr>
              <a:t>($@ACOAG=="HEPARIN"?$@PTI+“ @HEPA": $@PTI)</a:t>
            </a:r>
          </a:p>
          <a:p>
            <a:pPr lvl="1"/>
            <a:endParaRPr lang="en-US" dirty="0" smtClean="0"/>
          </a:p>
          <a:p>
            <a:pPr lvl="1"/>
            <a:endParaRPr lang="en-US" dirty="0" smtClean="0"/>
          </a:p>
        </p:txBody>
      </p:sp>
      <p:pic>
        <p:nvPicPr>
          <p:cNvPr id="80900" name="Picture 4"/>
          <p:cNvPicPr>
            <a:picLocks noChangeAspect="1" noChangeArrowheads="1"/>
          </p:cNvPicPr>
          <p:nvPr/>
        </p:nvPicPr>
        <p:blipFill>
          <a:blip r:embed="rId3" cstate="print"/>
          <a:srcRect/>
          <a:stretch>
            <a:fillRect/>
          </a:stretch>
        </p:blipFill>
        <p:spPr bwMode="auto">
          <a:xfrm>
            <a:off x="52281" y="3962400"/>
            <a:ext cx="9012579" cy="230028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title"/>
          </p:nvPr>
        </p:nvSpPr>
        <p:spPr>
          <a:noFill/>
        </p:spPr>
        <p:txBody>
          <a:bodyPr>
            <a:normAutofit fontScale="90000"/>
          </a:bodyPr>
          <a:lstStyle/>
          <a:p>
            <a:r>
              <a:rPr lang="en-US" b="1" dirty="0" smtClean="0"/>
              <a:t>Continuously Adding Canned Messages</a:t>
            </a:r>
          </a:p>
        </p:txBody>
      </p:sp>
      <p:sp>
        <p:nvSpPr>
          <p:cNvPr id="81922" name="Rectangle 2"/>
          <p:cNvSpPr>
            <a:spLocks noGrp="1"/>
          </p:cNvSpPr>
          <p:nvPr>
            <p:ph idx="1"/>
          </p:nvPr>
        </p:nvSpPr>
        <p:spPr>
          <a:xfrm>
            <a:off x="228600" y="1600200"/>
            <a:ext cx="8686800" cy="4525963"/>
          </a:xfrm>
        </p:spPr>
        <p:txBody>
          <a:bodyPr>
            <a:normAutofit/>
          </a:bodyPr>
          <a:lstStyle/>
          <a:p>
            <a:r>
              <a:rPr lang="en-US" b="1" dirty="0" smtClean="0">
                <a:solidFill>
                  <a:srgbClr val="091135"/>
                </a:solidFill>
              </a:rPr>
              <a:t>Solution</a:t>
            </a:r>
          </a:p>
          <a:p>
            <a:pPr lvl="1"/>
            <a:r>
              <a:rPr lang="en-US" b="1" dirty="0" smtClean="0">
                <a:solidFill>
                  <a:srgbClr val="FF0000"/>
                </a:solidFill>
              </a:rPr>
              <a:t>MATCH</a:t>
            </a:r>
          </a:p>
          <a:p>
            <a:pPr>
              <a:buNone/>
            </a:pPr>
            <a:r>
              <a:rPr lang="en-US" sz="2800" b="1" dirty="0" smtClean="0"/>
              <a:t>     </a:t>
            </a:r>
            <a:r>
              <a:rPr lang="en-US" sz="3000" b="1" dirty="0" smtClean="0">
                <a:solidFill>
                  <a:srgbClr val="990000"/>
                </a:solidFill>
              </a:rPr>
              <a:t>MATCH("*</a:t>
            </a:r>
            <a:r>
              <a:rPr lang="en-US" sz="3000" b="1" dirty="0" smtClean="0"/>
              <a:t>@</a:t>
            </a:r>
            <a:r>
              <a:rPr lang="en-US" sz="3000" b="1" dirty="0" smtClean="0">
                <a:solidFill>
                  <a:srgbClr val="990000"/>
                </a:solidFill>
              </a:rPr>
              <a:t>*",</a:t>
            </a:r>
            <a:r>
              <a:rPr lang="en-US" sz="3000" b="1" dirty="0" smtClean="0"/>
              <a:t>$@PTI</a:t>
            </a:r>
            <a:r>
              <a:rPr lang="en-US" sz="3000" b="1" dirty="0" smtClean="0">
                <a:solidFill>
                  <a:srgbClr val="990000"/>
                </a:solidFill>
              </a:rPr>
              <a:t>)</a:t>
            </a:r>
            <a:r>
              <a:rPr lang="en-US" sz="3000" b="1" dirty="0" smtClean="0"/>
              <a:t>? $@PTI: </a:t>
            </a:r>
            <a:r>
              <a:rPr lang="en-US" sz="2600" b="1" dirty="0" smtClean="0"/>
              <a:t>($@ACOAG=="COUMADIN"?$@PTI+" @COUM": ($@ACOAG== "HEPARIN"?$@PTI+" @HEPA":$@PTI))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22">
                                            <p:txEl>
                                              <p:pRg st="0" end="0"/>
                                            </p:txEl>
                                          </p:spTgt>
                                        </p:tgtEl>
                                        <p:attrNameLst>
                                          <p:attrName>style.visibility</p:attrName>
                                        </p:attrNameLst>
                                      </p:cBhvr>
                                      <p:to>
                                        <p:strVal val="visible"/>
                                      </p:to>
                                    </p:set>
                                    <p:anim calcmode="lin" valueType="num">
                                      <p:cBhvr additive="base">
                                        <p:cTn id="7" dur="500" fill="hold"/>
                                        <p:tgtEl>
                                          <p:spTgt spid="819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22">
                                            <p:txEl>
                                              <p:pRg st="1" end="1"/>
                                            </p:txEl>
                                          </p:spTgt>
                                        </p:tgtEl>
                                        <p:attrNameLst>
                                          <p:attrName>style.visibility</p:attrName>
                                        </p:attrNameLst>
                                      </p:cBhvr>
                                      <p:to>
                                        <p:strVal val="visible"/>
                                      </p:to>
                                    </p:set>
                                    <p:anim calcmode="lin" valueType="num">
                                      <p:cBhvr additive="base">
                                        <p:cTn id="13" dur="500" fill="hold"/>
                                        <p:tgtEl>
                                          <p:spTgt spid="819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2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1922">
                                            <p:txEl>
                                              <p:pRg st="2" end="2"/>
                                            </p:txEl>
                                          </p:spTgt>
                                        </p:tgtEl>
                                        <p:attrNameLst>
                                          <p:attrName>style.visibility</p:attrName>
                                        </p:attrNameLst>
                                      </p:cBhvr>
                                      <p:to>
                                        <p:strVal val="visible"/>
                                      </p:to>
                                    </p:set>
                                    <p:anim calcmode="lin" valueType="num">
                                      <p:cBhvr additive="base">
                                        <p:cTn id="17" dur="500" fill="hold"/>
                                        <p:tgtEl>
                                          <p:spTgt spid="8192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192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7239000" cy="1143000"/>
          </a:xfrm>
        </p:spPr>
        <p:txBody>
          <a:bodyPr>
            <a:normAutofit fontScale="90000"/>
          </a:bodyPr>
          <a:lstStyle/>
          <a:p>
            <a:r>
              <a:rPr lang="en-US" dirty="0" smtClean="0"/>
              <a:t>I have experience with…</a:t>
            </a:r>
            <a:endParaRPr lang="en-US" dirty="0"/>
          </a:p>
        </p:txBody>
      </p:sp>
      <p:sp>
        <p:nvSpPr>
          <p:cNvPr id="3" name="TPAnswers"/>
          <p:cNvSpPr>
            <a:spLocks noGrp="1"/>
          </p:cNvSpPr>
          <p:nvPr>
            <p:ph type="body" idx="1"/>
            <p:custDataLst>
              <p:tags r:id="rId2"/>
            </p:custDataLst>
          </p:nvPr>
        </p:nvSpPr>
        <p:spPr>
          <a:xfrm>
            <a:off x="228600" y="1874837"/>
            <a:ext cx="8001000" cy="4525963"/>
          </a:xfrm>
        </p:spPr>
        <p:txBody>
          <a:bodyPr>
            <a:normAutofit/>
          </a:bodyPr>
          <a:lstStyle/>
          <a:p>
            <a:pPr marL="514350" indent="-514350">
              <a:buFont typeface="Arial" pitchFamily="34" charset="0"/>
              <a:buAutoNum type="alphaUcPeriod"/>
            </a:pPr>
            <a:r>
              <a:rPr lang="en-US" sz="2800" dirty="0" smtClean="0"/>
              <a:t>GETDBF or “-&gt;”</a:t>
            </a:r>
          </a:p>
          <a:p>
            <a:pPr marL="514350" indent="-514350">
              <a:buFont typeface="Arial" pitchFamily="34" charset="0"/>
              <a:buAutoNum type="alphaUcPeriod"/>
            </a:pPr>
            <a:r>
              <a:rPr lang="en-US" sz="2800" dirty="0" smtClean="0"/>
              <a:t>RBS Time Frames</a:t>
            </a:r>
          </a:p>
          <a:p>
            <a:pPr marL="514350" indent="-514350">
              <a:buFont typeface="Arial" pitchFamily="34" charset="0"/>
              <a:buAutoNum type="alphaUcPeriod"/>
            </a:pPr>
            <a:r>
              <a:rPr lang="en-US" sz="2800" dirty="0" smtClean="0"/>
              <a:t>Changing Calculations</a:t>
            </a:r>
          </a:p>
          <a:p>
            <a:pPr marL="514350" indent="-514350">
              <a:buFont typeface="Arial" pitchFamily="34" charset="0"/>
              <a:buAutoNum type="alphaUcPeriod"/>
            </a:pPr>
            <a:r>
              <a:rPr lang="en-US" sz="2800" dirty="0" smtClean="0"/>
              <a:t>Stopping Looping</a:t>
            </a:r>
          </a:p>
          <a:p>
            <a:pPr marL="514350" indent="-514350">
              <a:buFont typeface="Arial" pitchFamily="34" charset="0"/>
              <a:buAutoNum type="alphaUcPeriod"/>
            </a:pPr>
            <a:r>
              <a:rPr lang="en-US" sz="2800" dirty="0" smtClean="0"/>
              <a:t>Putting in tasks for calculations because they scare me!</a:t>
            </a:r>
            <a:endParaRPr lang="en-US" sz="2800" dirty="0"/>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7"/>
            <a:ext cx="7239000" cy="1143000"/>
          </a:xfrm>
        </p:spPr>
        <p:txBody>
          <a:bodyPr>
            <a:normAutofit fontScale="90000"/>
          </a:bodyPr>
          <a:lstStyle/>
          <a:p>
            <a:r>
              <a:rPr lang="en-US" dirty="0" smtClean="0"/>
              <a:t>When does looping occur?</a:t>
            </a:r>
            <a:br>
              <a:rPr lang="en-US" dirty="0" smtClean="0"/>
            </a:br>
            <a:endParaRPr lang="en-US" dirty="0"/>
          </a:p>
        </p:txBody>
      </p:sp>
      <p:sp>
        <p:nvSpPr>
          <p:cNvPr id="3" name="TPAnswers"/>
          <p:cNvSpPr>
            <a:spLocks noGrp="1"/>
          </p:cNvSpPr>
          <p:nvPr>
            <p:ph type="body" idx="1"/>
            <p:custDataLst>
              <p:tags r:id="rId2"/>
            </p:custDataLst>
          </p:nvPr>
        </p:nvSpPr>
        <p:spPr>
          <a:xfrm>
            <a:off x="228600" y="1600200"/>
            <a:ext cx="8686800" cy="5029200"/>
          </a:xfrm>
        </p:spPr>
        <p:txBody>
          <a:bodyPr>
            <a:normAutofit/>
          </a:bodyPr>
          <a:lstStyle/>
          <a:p>
            <a:pPr marL="514350" indent="-514350">
              <a:buFont typeface="Arial" pitchFamily="34" charset="0"/>
              <a:buAutoNum type="alphaUcPeriod"/>
            </a:pPr>
            <a:r>
              <a:rPr lang="en-US" sz="2800" dirty="0" smtClean="0"/>
              <a:t>When a test in the calculation isn’t on the current order.</a:t>
            </a:r>
          </a:p>
          <a:p>
            <a:pPr marL="514350" indent="-514350">
              <a:buFont typeface="Arial" pitchFamily="34" charset="0"/>
              <a:buAutoNum type="alphaUcPeriod"/>
            </a:pPr>
            <a:r>
              <a:rPr lang="en-US" sz="2800" dirty="0" smtClean="0"/>
              <a:t>When adding canned messages to results.</a:t>
            </a:r>
          </a:p>
          <a:p>
            <a:pPr marL="514350" indent="-514350">
              <a:buFont typeface="Arial" pitchFamily="34" charset="0"/>
              <a:buAutoNum type="alphaUcPeriod"/>
            </a:pPr>
            <a:r>
              <a:rPr lang="en-US" sz="2800" dirty="0" smtClean="0"/>
              <a:t>When a test is calculated based on its own result.</a:t>
            </a:r>
          </a:p>
          <a:p>
            <a:pPr marL="514350" indent="-514350">
              <a:buFont typeface="Arial" pitchFamily="34" charset="0"/>
              <a:buAutoNum type="alphaUcPeriod"/>
            </a:pPr>
            <a:r>
              <a:rPr lang="en-US" sz="2800" dirty="0" smtClean="0"/>
              <a:t>When using $@</a:t>
            </a:r>
          </a:p>
          <a:p>
            <a:pPr marL="514350" indent="-514350">
              <a:buFont typeface="Arial" pitchFamily="34" charset="0"/>
              <a:buAutoNum type="alphaUcPeriod"/>
            </a:pPr>
            <a:r>
              <a:rPr lang="en-US" sz="2800" dirty="0" smtClean="0"/>
              <a:t>Whenever I try to write a calculation!!!</a:t>
            </a:r>
            <a:endParaRPr lang="en-US" sz="2800" dirty="0"/>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Complex Examples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GFR</a:t>
            </a:r>
            <a:endParaRPr lang="en-US" b="1" dirty="0"/>
          </a:p>
        </p:txBody>
      </p:sp>
      <p:sp>
        <p:nvSpPr>
          <p:cNvPr id="84995" name="Rectangle 3"/>
          <p:cNvSpPr>
            <a:spLocks noGrp="1"/>
          </p:cNvSpPr>
          <p:nvPr>
            <p:ph idx="1"/>
          </p:nvPr>
        </p:nvSpPr>
        <p:spPr/>
        <p:txBody>
          <a:bodyPr/>
          <a:lstStyle/>
          <a:p>
            <a:pPr>
              <a:buFont typeface="Arial" pitchFamily="34" charset="0"/>
              <a:buNone/>
            </a:pPr>
            <a:r>
              <a:rPr lang="en-US" b="1" dirty="0" smtClean="0"/>
              <a:t>$F:=GETDBF("SEX")=="F"?0.742:1; </a:t>
            </a:r>
          </a:p>
          <a:p>
            <a:pPr>
              <a:buFont typeface="Arial" pitchFamily="34" charset="0"/>
              <a:buNone/>
            </a:pPr>
            <a:r>
              <a:rPr lang="en-US" b="1" dirty="0" smtClean="0"/>
              <a:t>$B:=GETDBF("RACE")=="B"?1.21:1);</a:t>
            </a:r>
          </a:p>
          <a:p>
            <a:pPr>
              <a:buFont typeface="Arial" pitchFamily="34" charset="0"/>
              <a:buNone/>
            </a:pPr>
            <a:r>
              <a:rPr lang="en-US" b="1" dirty="0" smtClean="0"/>
              <a:t>$X:=186*POW(@CREAT,1.154)*</a:t>
            </a:r>
          </a:p>
          <a:p>
            <a:pPr>
              <a:buFont typeface="Arial" pitchFamily="34" charset="0"/>
              <a:buNone/>
            </a:pPr>
            <a:r>
              <a:rPr lang="en-US" b="1" dirty="0" smtClean="0"/>
              <a:t>POW((@CREAT-&gt;"AGE"/365.25),-0.203) *$F*$B;</a:t>
            </a:r>
          </a:p>
          <a:p>
            <a:pPr>
              <a:buFont typeface="Arial" pitchFamily="34" charset="0"/>
              <a:buNone/>
            </a:pPr>
            <a:r>
              <a:rPr lang="en-US" b="1" dirty="0" smtClean="0"/>
              <a:t>$X&gt;60?"&gt;60":$X</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p:nvPr>
        </p:nvSpPr>
        <p:spPr/>
        <p:txBody>
          <a:bodyPr>
            <a:normAutofit/>
          </a:bodyPr>
          <a:lstStyle/>
          <a:p>
            <a:r>
              <a:rPr lang="en-US" b="1" dirty="0" smtClean="0"/>
              <a:t>More complex GFR</a:t>
            </a:r>
          </a:p>
        </p:txBody>
      </p:sp>
      <p:sp>
        <p:nvSpPr>
          <p:cNvPr id="86019" name="Rectangle 3"/>
          <p:cNvSpPr>
            <a:spLocks noGrp="1"/>
          </p:cNvSpPr>
          <p:nvPr>
            <p:ph idx="1"/>
          </p:nvPr>
        </p:nvSpPr>
        <p:spPr/>
        <p:txBody>
          <a:bodyPr>
            <a:normAutofit fontScale="92500" lnSpcReduction="20000"/>
          </a:bodyPr>
          <a:lstStyle/>
          <a:p>
            <a:pPr>
              <a:lnSpc>
                <a:spcPct val="90000"/>
              </a:lnSpc>
              <a:buFont typeface="Arial" pitchFamily="34" charset="0"/>
              <a:buNone/>
            </a:pPr>
            <a:r>
              <a:rPr lang="en-US" sz="2400" b="1" dirty="0" smtClean="0"/>
              <a:t>$F:=(GETDBF("SEX")=="F"?0.742:1); </a:t>
            </a:r>
          </a:p>
          <a:p>
            <a:pPr>
              <a:lnSpc>
                <a:spcPct val="90000"/>
              </a:lnSpc>
              <a:buFont typeface="Arial" pitchFamily="34" charset="0"/>
              <a:buNone/>
            </a:pPr>
            <a:r>
              <a:rPr lang="en-US" sz="2400" b="1" dirty="0" smtClean="0"/>
              <a:t>$B:=(GETDBF("RACE")=="B"?1.21:1);</a:t>
            </a:r>
          </a:p>
          <a:p>
            <a:pPr>
              <a:lnSpc>
                <a:spcPct val="90000"/>
              </a:lnSpc>
              <a:buFont typeface="Arial" pitchFamily="34" charset="0"/>
              <a:buNone/>
            </a:pPr>
            <a:r>
              <a:rPr lang="en-US" sz="2400" b="1" dirty="0" smtClean="0"/>
              <a:t>$A:=(@CREAT-&gt;"AGE"/365.25);</a:t>
            </a:r>
          </a:p>
          <a:p>
            <a:pPr>
              <a:lnSpc>
                <a:spcPct val="90000"/>
              </a:lnSpc>
              <a:buFont typeface="Arial" pitchFamily="34" charset="0"/>
              <a:buNone/>
            </a:pPr>
            <a:r>
              <a:rPr lang="en-US" sz="2400" b="1" dirty="0" smtClean="0"/>
              <a:t>$V:=186* POW(@CREAT,-1.154)*POW($A,-0.203)*$F*$B;</a:t>
            </a:r>
            <a:endParaRPr lang="pt-BR" sz="2400" b="1" dirty="0" smtClean="0"/>
          </a:p>
          <a:p>
            <a:pPr>
              <a:lnSpc>
                <a:spcPct val="90000"/>
              </a:lnSpc>
              <a:buFont typeface="Arial" pitchFamily="34" charset="0"/>
              <a:buNone/>
            </a:pPr>
            <a:r>
              <a:rPr lang="pt-BR" sz="2400" b="1" dirty="0" smtClean="0"/>
              <a:t>$X:=$V&gt;60?"&gt;60":$V;</a:t>
            </a:r>
          </a:p>
          <a:p>
            <a:pPr>
              <a:lnSpc>
                <a:spcPct val="90000"/>
              </a:lnSpc>
              <a:buFont typeface="Arial" pitchFamily="34" charset="0"/>
              <a:buNone/>
            </a:pPr>
            <a:r>
              <a:rPr lang="pt-BR" sz="2400" b="1" dirty="0" smtClean="0"/>
              <a:t>$A&lt;20?$X:</a:t>
            </a:r>
          </a:p>
          <a:p>
            <a:pPr>
              <a:lnSpc>
                <a:spcPct val="90000"/>
              </a:lnSpc>
              <a:buFont typeface="Arial" pitchFamily="34" charset="0"/>
              <a:buNone/>
            </a:pPr>
            <a:r>
              <a:rPr lang="pt-BR" sz="2400" b="1" dirty="0" smtClean="0"/>
              <a:t>(($A&gt;=20 &amp;&amp; $A&lt;30) ? $X + " @AV20" : </a:t>
            </a:r>
          </a:p>
          <a:p>
            <a:pPr>
              <a:lnSpc>
                <a:spcPct val="90000"/>
              </a:lnSpc>
              <a:buFont typeface="Arial" pitchFamily="34" charset="0"/>
              <a:buNone/>
            </a:pPr>
            <a:r>
              <a:rPr lang="pt-BR" sz="2400" b="1" dirty="0" smtClean="0"/>
              <a:t>(($A&gt;=30 &amp;&amp; $A&lt;40) ? $X + " @AV30" : </a:t>
            </a:r>
          </a:p>
          <a:p>
            <a:pPr>
              <a:lnSpc>
                <a:spcPct val="90000"/>
              </a:lnSpc>
              <a:buFont typeface="Arial" pitchFamily="34" charset="0"/>
              <a:buNone/>
            </a:pPr>
            <a:r>
              <a:rPr lang="pt-BR" sz="2400" b="1" dirty="0" smtClean="0"/>
              <a:t>(($A&gt;=40 &amp;&amp; $A&lt;50) ? $X + " @AV40" :  </a:t>
            </a:r>
          </a:p>
          <a:p>
            <a:pPr>
              <a:lnSpc>
                <a:spcPct val="90000"/>
              </a:lnSpc>
              <a:buFont typeface="Arial" pitchFamily="34" charset="0"/>
              <a:buNone/>
            </a:pPr>
            <a:r>
              <a:rPr lang="pt-BR" sz="2400" b="1" dirty="0" smtClean="0"/>
              <a:t>(($A&gt;=50 &amp;&amp; $A&lt;60) ? $X + " @AV50" :  </a:t>
            </a:r>
          </a:p>
          <a:p>
            <a:pPr>
              <a:lnSpc>
                <a:spcPct val="90000"/>
              </a:lnSpc>
              <a:buFont typeface="Arial" pitchFamily="34" charset="0"/>
              <a:buNone/>
            </a:pPr>
            <a:r>
              <a:rPr lang="pt-BR" sz="2400" b="1" dirty="0" smtClean="0"/>
              <a:t>(($A&gt;=60 &amp;&amp; $A&lt;70) ? $X + " @AV60" :  </a:t>
            </a:r>
            <a:endParaRPr lang="en-US" sz="2400" b="1" dirty="0" smtClean="0"/>
          </a:p>
          <a:p>
            <a:pPr>
              <a:lnSpc>
                <a:spcPct val="90000"/>
              </a:lnSpc>
              <a:buFont typeface="Arial" pitchFamily="34" charset="0"/>
              <a:buNone/>
            </a:pPr>
            <a:r>
              <a:rPr lang="en-US" sz="2400" b="1" dirty="0" smtClean="0"/>
              <a:t>(($A&gt;=70) ? $X + " @AV70" :$X)))))),$X</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p:txBody>
          <a:bodyPr/>
          <a:lstStyle/>
          <a:p>
            <a:r>
              <a:rPr lang="en-US" b="1" dirty="0" smtClean="0"/>
              <a:t>Tips…</a:t>
            </a:r>
          </a:p>
        </p:txBody>
      </p:sp>
      <p:sp>
        <p:nvSpPr>
          <p:cNvPr id="87043" name="Rectangle 3"/>
          <p:cNvSpPr>
            <a:spLocks noGrp="1"/>
          </p:cNvSpPr>
          <p:nvPr>
            <p:ph idx="1"/>
          </p:nvPr>
        </p:nvSpPr>
        <p:spPr/>
        <p:txBody>
          <a:bodyPr/>
          <a:lstStyle/>
          <a:p>
            <a:r>
              <a:rPr lang="en-US" b="1" dirty="0" smtClean="0">
                <a:solidFill>
                  <a:srgbClr val="C00000"/>
                </a:solidFill>
              </a:rPr>
              <a:t>Test ALL possible answers</a:t>
            </a:r>
          </a:p>
          <a:p>
            <a:r>
              <a:rPr lang="en-US" dirty="0" smtClean="0"/>
              <a:t>Combat looping</a:t>
            </a:r>
          </a:p>
          <a:p>
            <a:r>
              <a:rPr lang="en-US" dirty="0" smtClean="0"/>
              <a:t>Don’t cut and paste from emails or Word - Use Notepad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200400"/>
            <a:ext cx="5162550" cy="1004944"/>
          </a:xfrm>
        </p:spPr>
        <p:txBody>
          <a:bodyPr/>
          <a:lstStyle/>
          <a:p>
            <a:r>
              <a:rPr lang="en-US" b="1" dirty="0" smtClean="0"/>
              <a:t>Questions?</a:t>
            </a:r>
            <a:endParaRPr lang="en-US"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5029200"/>
            <a:ext cx="6248400" cy="1004944"/>
          </a:xfrm>
        </p:spPr>
        <p:txBody>
          <a:bodyPr>
            <a:normAutofit fontScale="90000"/>
          </a:bodyPr>
          <a:lstStyle/>
          <a:p>
            <a:r>
              <a:rPr lang="en-US" b="1" dirty="0" smtClean="0"/>
              <a:t>Advanced Calculations</a:t>
            </a:r>
            <a:br>
              <a:rPr lang="en-US" b="1" dirty="0" smtClean="0"/>
            </a:br>
            <a:r>
              <a:rPr lang="en-US" sz="3100" b="1" dirty="0" smtClean="0"/>
              <a:t>Peggy Steele</a:t>
            </a:r>
            <a:br>
              <a:rPr lang="en-US" sz="3100" b="1" dirty="0" smtClean="0"/>
            </a:br>
            <a:r>
              <a:rPr lang="en-US" sz="3100" b="1" dirty="0" smtClean="0"/>
              <a:t>727-789-0100 x4583</a:t>
            </a:r>
            <a:br>
              <a:rPr lang="en-US" sz="3100" b="1" dirty="0" smtClean="0"/>
            </a:br>
            <a:r>
              <a:rPr lang="en-US" sz="3100" b="1" dirty="0" smtClean="0"/>
              <a:t>peggy@softcomputer.com</a:t>
            </a:r>
            <a:endParaRPr lang="en-US" sz="31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p:txBody>
          <a:bodyPr/>
          <a:lstStyle/>
          <a:p>
            <a:r>
              <a:rPr lang="en-US" sz="4800" b="1" dirty="0" smtClean="0"/>
              <a:t>Functions</a:t>
            </a:r>
          </a:p>
        </p:txBody>
      </p:sp>
      <p:sp>
        <p:nvSpPr>
          <p:cNvPr id="60419" name="Rectangle 3"/>
          <p:cNvSpPr>
            <a:spLocks noGrp="1"/>
          </p:cNvSpPr>
          <p:nvPr>
            <p:ph idx="1"/>
          </p:nvPr>
        </p:nvSpPr>
        <p:spPr/>
        <p:txBody>
          <a:bodyPr/>
          <a:lstStyle/>
          <a:p>
            <a:pPr>
              <a:lnSpc>
                <a:spcPct val="90000"/>
              </a:lnSpc>
            </a:pPr>
            <a:r>
              <a:rPr lang="en-US" b="1" dirty="0" smtClean="0">
                <a:solidFill>
                  <a:srgbClr val="091135"/>
                </a:solidFill>
              </a:rPr>
              <a:t>Pre-defined commands that are used to perform a designated operation</a:t>
            </a:r>
          </a:p>
          <a:p>
            <a:pPr lvl="1">
              <a:lnSpc>
                <a:spcPct val="90000"/>
              </a:lnSpc>
            </a:pPr>
            <a:r>
              <a:rPr lang="en-US" b="1" dirty="0" smtClean="0">
                <a:solidFill>
                  <a:srgbClr val="C00000"/>
                </a:solidFill>
              </a:rPr>
              <a:t>POW</a:t>
            </a:r>
          </a:p>
          <a:p>
            <a:pPr lvl="1">
              <a:lnSpc>
                <a:spcPct val="90000"/>
              </a:lnSpc>
            </a:pPr>
            <a:r>
              <a:rPr lang="en-US" b="1" dirty="0" smtClean="0">
                <a:solidFill>
                  <a:srgbClr val="C00000"/>
                </a:solidFill>
              </a:rPr>
              <a:t>ANY</a:t>
            </a:r>
          </a:p>
          <a:p>
            <a:pPr lvl="1">
              <a:lnSpc>
                <a:spcPct val="90000"/>
              </a:lnSpc>
            </a:pPr>
            <a:r>
              <a:rPr lang="en-US" b="1" dirty="0" smtClean="0">
                <a:solidFill>
                  <a:srgbClr val="C00000"/>
                </a:solidFill>
              </a:rPr>
              <a:t>MATCH</a:t>
            </a:r>
          </a:p>
          <a:p>
            <a:pPr lvl="1">
              <a:lnSpc>
                <a:spcPct val="90000"/>
              </a:lnSpc>
            </a:pPr>
            <a:r>
              <a:rPr lang="en-US" b="1" dirty="0" smtClean="0">
                <a:solidFill>
                  <a:srgbClr val="C00000"/>
                </a:solidFill>
              </a:rPr>
              <a:t>GETDBF</a:t>
            </a:r>
          </a:p>
          <a:p>
            <a:pPr>
              <a:lnSpc>
                <a:spcPct val="90000"/>
              </a:lnSpc>
            </a:pPr>
            <a:r>
              <a:rPr lang="en-US" b="1" dirty="0" smtClean="0">
                <a:solidFill>
                  <a:srgbClr val="091135"/>
                </a:solidFill>
              </a:rPr>
              <a:t>Follow the Syntax!</a:t>
            </a:r>
          </a:p>
          <a:p>
            <a:pPr lvl="1">
              <a:lnSpc>
                <a:spcPct val="90000"/>
              </a:lnSpc>
            </a:pPr>
            <a:r>
              <a:rPr lang="en-US" b="1" dirty="0" smtClean="0">
                <a:solidFill>
                  <a:srgbClr val="C00000"/>
                </a:solidFill>
              </a:rPr>
              <a:t>Each Function is unique.</a:t>
            </a:r>
            <a:r>
              <a:rPr lang="en-US" b="1" dirty="0" smtClean="0">
                <a:solidFill>
                  <a:srgbClr val="FF0000"/>
                </a:solidFill>
              </a:rPr>
              <a:t>	</a:t>
            </a:r>
          </a:p>
          <a:p>
            <a:pPr>
              <a:lnSpc>
                <a:spcPct val="90000"/>
              </a:lnSpc>
            </a:pPr>
            <a:endParaRPr lang="en-US" dirty="0" smtClean="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p:txBody>
          <a:bodyPr/>
          <a:lstStyle/>
          <a:p>
            <a:r>
              <a:rPr lang="en-US" b="1" dirty="0" smtClean="0"/>
              <a:t>POW</a:t>
            </a:r>
          </a:p>
        </p:txBody>
      </p:sp>
      <p:sp>
        <p:nvSpPr>
          <p:cNvPr id="61444" name="Rectangle 4"/>
          <p:cNvSpPr>
            <a:spLocks noGrp="1"/>
          </p:cNvSpPr>
          <p:nvPr>
            <p:ph idx="1"/>
          </p:nvPr>
        </p:nvSpPr>
        <p:spPr>
          <a:xfrm>
            <a:off x="0" y="1592132"/>
            <a:ext cx="8991600" cy="4584831"/>
          </a:xfrm>
        </p:spPr>
        <p:txBody>
          <a:bodyPr>
            <a:normAutofit/>
          </a:bodyPr>
          <a:lstStyle/>
          <a:p>
            <a:pPr lvl="1"/>
            <a:r>
              <a:rPr lang="en-US" sz="4400" b="1" dirty="0" smtClean="0">
                <a:solidFill>
                  <a:srgbClr val="990000"/>
                </a:solidFill>
              </a:rPr>
              <a:t>POW( </a:t>
            </a:r>
            <a:r>
              <a:rPr lang="en-US" sz="4400" b="1" dirty="0" smtClean="0"/>
              <a:t>base </a:t>
            </a:r>
            <a:r>
              <a:rPr lang="en-US" sz="4400" b="1" dirty="0" smtClean="0">
                <a:solidFill>
                  <a:srgbClr val="990000"/>
                </a:solidFill>
              </a:rPr>
              <a:t>, </a:t>
            </a:r>
            <a:r>
              <a:rPr lang="en-US" sz="4400" b="1" dirty="0" smtClean="0"/>
              <a:t>exponent </a:t>
            </a:r>
            <a:r>
              <a:rPr lang="en-US" sz="4400" b="1" dirty="0" smtClean="0">
                <a:solidFill>
                  <a:srgbClr val="990000"/>
                </a:solidFill>
              </a:rPr>
              <a:t>)</a:t>
            </a:r>
          </a:p>
          <a:p>
            <a:endParaRPr lang="en-US" sz="4400" b="1" dirty="0" smtClean="0"/>
          </a:p>
          <a:p>
            <a:pPr lvl="1"/>
            <a:r>
              <a:rPr lang="en-US" sz="4400" b="1" dirty="0" smtClean="0">
                <a:solidFill>
                  <a:srgbClr val="990000"/>
                </a:solidFill>
              </a:rPr>
              <a:t>POW(</a:t>
            </a:r>
            <a:r>
              <a:rPr lang="en-US" sz="4400" b="1" dirty="0" smtClean="0"/>
              <a:t>5</a:t>
            </a:r>
            <a:r>
              <a:rPr lang="en-US" sz="4400" b="1" dirty="0" smtClean="0">
                <a:solidFill>
                  <a:srgbClr val="990000"/>
                </a:solidFill>
              </a:rPr>
              <a:t>,</a:t>
            </a:r>
            <a:r>
              <a:rPr lang="en-US" sz="4400" b="1" dirty="0" smtClean="0"/>
              <a:t>2</a:t>
            </a:r>
            <a:r>
              <a:rPr lang="en-US" sz="4400" b="1" dirty="0" smtClean="0">
                <a:solidFill>
                  <a:srgbClr val="990000"/>
                </a:solidFill>
              </a:rPr>
              <a:t>)</a:t>
            </a:r>
          </a:p>
          <a:p>
            <a:endParaRPr lang="en-US" sz="4400" b="1" dirty="0" smtClean="0">
              <a:solidFill>
                <a:srgbClr val="990000"/>
              </a:solidFill>
            </a:endParaRPr>
          </a:p>
          <a:p>
            <a:pPr>
              <a:buFont typeface="Arial" pitchFamily="34" charset="0"/>
              <a:buNone/>
            </a:pPr>
            <a:r>
              <a:rPr lang="en-US" sz="4400" b="1" dirty="0" smtClean="0">
                <a:solidFill>
                  <a:srgbClr val="990000"/>
                </a:solidFill>
              </a:rPr>
              <a:t>	POW(</a:t>
            </a:r>
            <a:r>
              <a:rPr lang="en-US" sz="4400" b="1" dirty="0" smtClean="0"/>
              <a:t>.45*@WT</a:t>
            </a:r>
            <a:r>
              <a:rPr lang="en-US" sz="4400" b="1" dirty="0" smtClean="0">
                <a:solidFill>
                  <a:srgbClr val="990000"/>
                </a:solidFill>
              </a:rPr>
              <a:t>,</a:t>
            </a:r>
            <a:r>
              <a:rPr lang="en-US" sz="4400" b="1" dirty="0" smtClean="0"/>
              <a:t>.425</a:t>
            </a:r>
            <a:r>
              <a:rPr lang="en-US" sz="4400" b="1" dirty="0" smtClean="0">
                <a:solidFill>
                  <a:srgbClr val="990000"/>
                </a:solidFill>
              </a:rPr>
              <a:t>)</a:t>
            </a:r>
            <a:r>
              <a:rPr lang="en-US" sz="4400" b="1" dirty="0" smtClean="0"/>
              <a:t>*</a:t>
            </a:r>
            <a:r>
              <a:rPr lang="en-US" sz="4400" b="1" dirty="0" smtClean="0">
                <a:solidFill>
                  <a:srgbClr val="990000"/>
                </a:solidFill>
              </a:rPr>
              <a:t>POW(</a:t>
            </a:r>
            <a:r>
              <a:rPr lang="en-US" sz="4400" b="1" dirty="0" smtClean="0"/>
              <a:t>2.54*@HT</a:t>
            </a:r>
            <a:r>
              <a:rPr lang="en-US" sz="4400" b="1" dirty="0" smtClean="0">
                <a:solidFill>
                  <a:srgbClr val="990000"/>
                </a:solidFill>
              </a:rPr>
              <a:t>,</a:t>
            </a:r>
            <a:r>
              <a:rPr lang="en-US" sz="4400" b="1" dirty="0" smtClean="0"/>
              <a:t>.725</a:t>
            </a:r>
            <a:r>
              <a:rPr lang="en-US" sz="4400" b="1" dirty="0" smtClean="0">
                <a:solidFill>
                  <a:srgbClr val="990000"/>
                </a:solidFill>
              </a:rPr>
              <a:t>)</a:t>
            </a:r>
            <a:endParaRPr lang="en-US" sz="4400" b="1" dirty="0" smtClean="0"/>
          </a:p>
        </p:txBody>
      </p:sp>
      <p:sp>
        <p:nvSpPr>
          <p:cNvPr id="61443" name="Text Box 3"/>
          <p:cNvSpPr txBox="1">
            <a:spLocks noChangeArrowheads="1"/>
          </p:cNvSpPr>
          <p:nvPr/>
        </p:nvSpPr>
        <p:spPr bwMode="auto">
          <a:xfrm>
            <a:off x="1371600" y="3344863"/>
            <a:ext cx="3048000" cy="366712"/>
          </a:xfrm>
          <a:prstGeom prst="rect">
            <a:avLst/>
          </a:prstGeom>
          <a:noFill/>
          <a:ln w="9525">
            <a:noFill/>
            <a:miter lim="800000"/>
            <a:headEnd/>
            <a:tailEnd/>
          </a:ln>
          <a:effectLst/>
        </p:spPr>
        <p:txBody>
          <a:bodyPr>
            <a:spAutoFit/>
          </a:bodyPr>
          <a:lstStyle/>
          <a:p>
            <a:pPr>
              <a:spcBef>
                <a:spcPct val="50000"/>
              </a:spcBef>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4">
                                            <p:txEl>
                                              <p:pRg st="0" end="0"/>
                                            </p:txEl>
                                          </p:spTgt>
                                        </p:tgtEl>
                                        <p:attrNameLst>
                                          <p:attrName>style.visibility</p:attrName>
                                        </p:attrNameLst>
                                      </p:cBhvr>
                                      <p:to>
                                        <p:strVal val="visible"/>
                                      </p:to>
                                    </p:set>
                                    <p:anim calcmode="lin" valueType="num">
                                      <p:cBhvr additive="base">
                                        <p:cTn id="7" dur="500" fill="hold"/>
                                        <p:tgtEl>
                                          <p:spTgt spid="6144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4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1444">
                                            <p:txEl>
                                              <p:pRg st="2" end="2"/>
                                            </p:txEl>
                                          </p:spTgt>
                                        </p:tgtEl>
                                        <p:attrNameLst>
                                          <p:attrName>style.visibility</p:attrName>
                                        </p:attrNameLst>
                                      </p:cBhvr>
                                      <p:to>
                                        <p:strVal val="visible"/>
                                      </p:to>
                                    </p:set>
                                    <p:anim calcmode="lin" valueType="num">
                                      <p:cBhvr additive="base">
                                        <p:cTn id="11" dur="500" fill="hold"/>
                                        <p:tgtEl>
                                          <p:spTgt spid="61444">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44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1444">
                                            <p:txEl>
                                              <p:pRg st="4" end="4"/>
                                            </p:txEl>
                                          </p:spTgt>
                                        </p:tgtEl>
                                        <p:attrNameLst>
                                          <p:attrName>style.visibility</p:attrName>
                                        </p:attrNameLst>
                                      </p:cBhvr>
                                      <p:to>
                                        <p:strVal val="visible"/>
                                      </p:to>
                                    </p:set>
                                    <p:anim calcmode="lin" valueType="num">
                                      <p:cBhvr additive="base">
                                        <p:cTn id="17" dur="500" fill="hold"/>
                                        <p:tgtEl>
                                          <p:spTgt spid="61444">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144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p:txBody>
          <a:bodyPr/>
          <a:lstStyle/>
          <a:p>
            <a:r>
              <a:rPr lang="en-US" sz="4800" b="1" dirty="0" smtClean="0"/>
              <a:t>ANY</a:t>
            </a:r>
          </a:p>
        </p:txBody>
      </p:sp>
      <p:sp>
        <p:nvSpPr>
          <p:cNvPr id="62467" name="Rectangle 3"/>
          <p:cNvSpPr>
            <a:spLocks noGrp="1"/>
          </p:cNvSpPr>
          <p:nvPr>
            <p:ph idx="1"/>
          </p:nvPr>
        </p:nvSpPr>
        <p:spPr/>
        <p:txBody>
          <a:bodyPr>
            <a:normAutofit fontScale="92500"/>
          </a:bodyPr>
          <a:lstStyle/>
          <a:p>
            <a:pPr marL="0" indent="0">
              <a:buClr>
                <a:schemeClr val="tx1"/>
              </a:buClr>
              <a:buNone/>
            </a:pPr>
            <a:r>
              <a:rPr lang="en-US" sz="3600" b="1" dirty="0" smtClean="0">
                <a:solidFill>
                  <a:srgbClr val="990000"/>
                </a:solidFill>
              </a:rPr>
              <a:t>ANY(</a:t>
            </a:r>
            <a:r>
              <a:rPr lang="en-US" sz="3600" b="1" dirty="0" smtClean="0"/>
              <a:t>@TEST</a:t>
            </a:r>
            <a:r>
              <a:rPr lang="en-US" sz="3600" b="1" dirty="0" smtClean="0">
                <a:solidFill>
                  <a:srgbClr val="990000"/>
                </a:solidFill>
              </a:rPr>
              <a:t>)</a:t>
            </a:r>
            <a:r>
              <a:rPr lang="en-US" sz="3600" b="1" dirty="0" smtClean="0"/>
              <a:t> </a:t>
            </a:r>
            <a:r>
              <a:rPr lang="en-US" sz="3600" b="1" dirty="0" smtClean="0">
                <a:solidFill>
                  <a:srgbClr val="091135"/>
                </a:solidFill>
              </a:rPr>
              <a:t>or</a:t>
            </a:r>
            <a:r>
              <a:rPr lang="en-US" sz="3600" b="1" dirty="0" smtClean="0"/>
              <a:t> </a:t>
            </a:r>
            <a:r>
              <a:rPr lang="en-US" sz="3600" b="1" dirty="0" smtClean="0">
                <a:solidFill>
                  <a:srgbClr val="990000"/>
                </a:solidFill>
              </a:rPr>
              <a:t>#</a:t>
            </a:r>
            <a:r>
              <a:rPr lang="en-US" sz="3600" b="1" dirty="0" smtClean="0"/>
              <a:t>@TEST</a:t>
            </a:r>
          </a:p>
          <a:p>
            <a:pPr marL="457200" lvl="1" indent="0">
              <a:buNone/>
            </a:pPr>
            <a:r>
              <a:rPr lang="en-US" sz="3200" b="1" dirty="0" smtClean="0">
                <a:solidFill>
                  <a:srgbClr val="091135"/>
                </a:solidFill>
              </a:rPr>
              <a:t>Looking to see if test has been resulted</a:t>
            </a:r>
          </a:p>
          <a:p>
            <a:pPr marL="0" indent="0">
              <a:buNone/>
            </a:pPr>
            <a:endParaRPr lang="en-US" sz="3600" b="1" dirty="0" smtClean="0">
              <a:solidFill>
                <a:srgbClr val="091135"/>
              </a:solidFill>
            </a:endParaRPr>
          </a:p>
          <a:p>
            <a:pPr marL="0" indent="0">
              <a:buNone/>
            </a:pPr>
            <a:r>
              <a:rPr lang="en-US" sz="2800" b="1" dirty="0" smtClean="0">
                <a:solidFill>
                  <a:srgbClr val="990000"/>
                </a:solidFill>
              </a:rPr>
              <a:t>	ANY(</a:t>
            </a:r>
            <a:r>
              <a:rPr lang="en-US" sz="2800" b="1" dirty="0" smtClean="0"/>
              <a:t>@AUER</a:t>
            </a:r>
            <a:r>
              <a:rPr lang="en-US" sz="2800" b="1" dirty="0" smtClean="0">
                <a:solidFill>
                  <a:srgbClr val="990000"/>
                </a:solidFill>
              </a:rPr>
              <a:t>)</a:t>
            </a:r>
            <a:r>
              <a:rPr lang="en-US" sz="2800" b="1" dirty="0" smtClean="0"/>
              <a:t>?@BLAST +" @LEUK":@BLAST</a:t>
            </a:r>
          </a:p>
          <a:p>
            <a:pPr marL="0" indent="0">
              <a:buNone/>
            </a:pPr>
            <a:endParaRPr lang="en-US" b="1" dirty="0" smtClean="0"/>
          </a:p>
          <a:p>
            <a:pPr marL="0" indent="0">
              <a:buNone/>
            </a:pPr>
            <a:r>
              <a:rPr lang="en-US" b="1" dirty="0" smtClean="0">
                <a:solidFill>
                  <a:srgbClr val="091135"/>
                </a:solidFill>
              </a:rPr>
              <a:t>	 Same as</a:t>
            </a:r>
          </a:p>
          <a:p>
            <a:pPr marL="0" indent="0">
              <a:buNone/>
            </a:pPr>
            <a:endParaRPr lang="en-US" b="1" dirty="0" smtClean="0">
              <a:solidFill>
                <a:srgbClr val="091135"/>
              </a:solidFill>
            </a:endParaRPr>
          </a:p>
          <a:p>
            <a:pPr marL="0" indent="0">
              <a:buNone/>
            </a:pPr>
            <a:r>
              <a:rPr lang="en-US" sz="2800" b="1" dirty="0" smtClean="0">
                <a:solidFill>
                  <a:srgbClr val="990000"/>
                </a:solidFill>
              </a:rPr>
              <a:t>	#</a:t>
            </a:r>
            <a:r>
              <a:rPr lang="en-US" sz="2800" b="1" dirty="0" smtClean="0"/>
              <a:t>@AUER?@BL</a:t>
            </a:r>
            <a:r>
              <a:rPr lang="en-US" sz="2800" dirty="0" smtClean="0"/>
              <a:t>AS</a:t>
            </a:r>
            <a:r>
              <a:rPr lang="en-US" sz="2800" b="1" dirty="0" smtClean="0"/>
              <a:t>T + " @</a:t>
            </a:r>
            <a:r>
              <a:rPr lang="en-US" sz="2800" dirty="0" smtClean="0"/>
              <a:t>LEUK" </a:t>
            </a:r>
            <a:r>
              <a:rPr lang="en-US" sz="2800" b="1" dirty="0" smtClean="0"/>
              <a:t>:@BLAST</a:t>
            </a:r>
          </a:p>
          <a:p>
            <a:pPr>
              <a:buFont typeface="Arial" pitchFamily="34" charset="0"/>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b="1" dirty="0" smtClean="0"/>
              <a:t>MATCH</a:t>
            </a:r>
          </a:p>
        </p:txBody>
      </p:sp>
      <p:sp>
        <p:nvSpPr>
          <p:cNvPr id="68611" name="Rectangle 3"/>
          <p:cNvSpPr>
            <a:spLocks noGrp="1"/>
          </p:cNvSpPr>
          <p:nvPr>
            <p:ph idx="1"/>
          </p:nvPr>
        </p:nvSpPr>
        <p:spPr/>
        <p:txBody>
          <a:bodyPr>
            <a:normAutofit/>
          </a:bodyPr>
          <a:lstStyle/>
          <a:p>
            <a:pPr marL="0" indent="0">
              <a:buClr>
                <a:schemeClr val="tx1"/>
              </a:buClr>
              <a:buNone/>
            </a:pPr>
            <a:r>
              <a:rPr lang="en-US" b="1" dirty="0" smtClean="0">
                <a:solidFill>
                  <a:srgbClr val="990000"/>
                </a:solidFill>
              </a:rPr>
              <a:t>MATCH( </a:t>
            </a:r>
            <a:r>
              <a:rPr lang="en-US" sz="2800" b="1" dirty="0" smtClean="0">
                <a:solidFill>
                  <a:srgbClr val="990000"/>
                </a:solidFill>
              </a:rPr>
              <a:t>"</a:t>
            </a:r>
            <a:r>
              <a:rPr lang="en-US" b="1" dirty="0" smtClean="0"/>
              <a:t>what</a:t>
            </a:r>
            <a:r>
              <a:rPr lang="en-US" sz="2800" b="1" dirty="0" smtClean="0">
                <a:solidFill>
                  <a:srgbClr val="990000"/>
                </a:solidFill>
              </a:rPr>
              <a:t>"</a:t>
            </a:r>
            <a:r>
              <a:rPr lang="en-US" b="1" dirty="0" smtClean="0"/>
              <a:t> </a:t>
            </a:r>
            <a:r>
              <a:rPr lang="en-US" b="1" dirty="0" smtClean="0">
                <a:solidFill>
                  <a:srgbClr val="990000"/>
                </a:solidFill>
              </a:rPr>
              <a:t>, </a:t>
            </a:r>
            <a:r>
              <a:rPr lang="en-US" b="1" dirty="0" smtClean="0"/>
              <a:t>where </a:t>
            </a:r>
            <a:r>
              <a:rPr lang="en-US" b="1" dirty="0" smtClean="0">
                <a:solidFill>
                  <a:srgbClr val="990000"/>
                </a:solidFill>
              </a:rPr>
              <a:t>)</a:t>
            </a:r>
          </a:p>
          <a:p>
            <a:pPr marL="0" indent="0">
              <a:buNone/>
            </a:pPr>
            <a:r>
              <a:rPr lang="en-US" b="1" dirty="0" smtClean="0">
                <a:solidFill>
                  <a:srgbClr val="091135"/>
                </a:solidFill>
              </a:rPr>
              <a:t>Can use wild card</a:t>
            </a:r>
            <a:r>
              <a:rPr lang="en-US" b="1" dirty="0" smtClean="0">
                <a:solidFill>
                  <a:srgbClr val="990000"/>
                </a:solidFill>
              </a:rPr>
              <a:t> *</a:t>
            </a:r>
          </a:p>
          <a:p>
            <a:pPr>
              <a:buFont typeface="Arial" pitchFamily="34" charset="0"/>
              <a:buNone/>
            </a:pPr>
            <a:endParaRPr lang="en-US" b="1" dirty="0" smtClean="0"/>
          </a:p>
          <a:p>
            <a:pPr algn="ctr">
              <a:buFont typeface="Arial" pitchFamily="34" charset="0"/>
              <a:buNone/>
            </a:pPr>
            <a:r>
              <a:rPr lang="en-US" sz="4000" dirty="0" smtClean="0">
                <a:solidFill>
                  <a:srgbClr val="FF0000"/>
                </a:solidFill>
              </a:rPr>
              <a:t>MATCH(</a:t>
            </a:r>
            <a:r>
              <a:rPr lang="en-US" sz="4000" b="1" dirty="0" smtClean="0">
                <a:solidFill>
                  <a:srgbClr val="FF0000"/>
                </a:solidFill>
              </a:rPr>
              <a:t>" </a:t>
            </a:r>
            <a:r>
              <a:rPr lang="en-US" sz="4000" dirty="0" smtClean="0"/>
              <a:t>P*</a:t>
            </a:r>
            <a:r>
              <a:rPr lang="en-US" sz="4000" b="1" dirty="0" smtClean="0">
                <a:solidFill>
                  <a:srgbClr val="990000"/>
                </a:solidFill>
              </a:rPr>
              <a:t> </a:t>
            </a:r>
            <a:r>
              <a:rPr lang="en-US" sz="4000" b="1" dirty="0" smtClean="0">
                <a:solidFill>
                  <a:srgbClr val="FF0000"/>
                </a:solidFill>
              </a:rPr>
              <a:t>"</a:t>
            </a:r>
            <a:r>
              <a:rPr lang="en-US" sz="4000" dirty="0" smtClean="0"/>
              <a:t>,</a:t>
            </a:r>
            <a:r>
              <a:rPr lang="en-US" sz="4000" dirty="0" smtClean="0">
                <a:solidFill>
                  <a:srgbClr val="FF0000"/>
                </a:solidFill>
              </a:rPr>
              <a:t>$@</a:t>
            </a:r>
            <a:r>
              <a:rPr lang="en-US" sz="4000" dirty="0" smtClean="0"/>
              <a:t>MDIFP</a:t>
            </a:r>
            <a:r>
              <a:rPr lang="en-US" sz="4000" dirty="0" smtClean="0">
                <a:solidFill>
                  <a:srgbClr val="FF0000"/>
                </a:solidFill>
              </a:rPr>
              <a:t>)</a:t>
            </a:r>
            <a:r>
              <a:rPr lang="en-US" sz="4000" dirty="0" smtClean="0"/>
              <a:t>?@SEGM:@SEGA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8611">
                                            <p:txEl>
                                              <p:pRg st="1" end="1"/>
                                            </p:txEl>
                                          </p:spTgt>
                                        </p:tgtEl>
                                        <p:attrNameLst>
                                          <p:attrName>style.visibility</p:attrName>
                                        </p:attrNameLst>
                                      </p:cBhvr>
                                      <p:to>
                                        <p:strVal val="visible"/>
                                      </p:to>
                                    </p:set>
                                    <p:anim calcmode="lin" valueType="num">
                                      <p:cBhvr additive="base">
                                        <p:cTn id="13"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anim calcmode="lin" valueType="num">
                                      <p:cBhvr additive="base">
                                        <p:cTn id="19"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b="1" dirty="0" smtClean="0"/>
              <a:t>MATCH</a:t>
            </a:r>
          </a:p>
        </p:txBody>
      </p:sp>
      <p:sp>
        <p:nvSpPr>
          <p:cNvPr id="68611" name="Rectangle 3"/>
          <p:cNvSpPr>
            <a:spLocks noGrp="1"/>
          </p:cNvSpPr>
          <p:nvPr>
            <p:ph idx="1"/>
          </p:nvPr>
        </p:nvSpPr>
        <p:spPr/>
        <p:txBody>
          <a:bodyPr>
            <a:normAutofit/>
          </a:bodyPr>
          <a:lstStyle/>
          <a:p>
            <a:pPr>
              <a:buFont typeface="Arial" pitchFamily="34" charset="0"/>
              <a:buNone/>
            </a:pPr>
            <a:endParaRPr lang="en-US" b="1" dirty="0" smtClean="0"/>
          </a:p>
          <a:p>
            <a:pPr algn="ctr">
              <a:buNone/>
            </a:pPr>
            <a:r>
              <a:rPr lang="en-US" sz="4000" b="1" dirty="0" smtClean="0">
                <a:solidFill>
                  <a:srgbClr val="990000"/>
                </a:solidFill>
              </a:rPr>
              <a:t>MATCH("</a:t>
            </a:r>
            <a:r>
              <a:rPr lang="en-US" sz="4000" b="1" dirty="0" smtClean="0"/>
              <a:t>&lt; </a:t>
            </a:r>
            <a:r>
              <a:rPr lang="en-US" sz="4000" b="1" dirty="0" smtClean="0">
                <a:solidFill>
                  <a:srgbClr val="990000"/>
                </a:solidFill>
              </a:rPr>
              <a:t>*",</a:t>
            </a:r>
            <a:r>
              <a:rPr lang="en-US" sz="4000" b="1" dirty="0" smtClean="0"/>
              <a:t>$@NA</a:t>
            </a:r>
            <a:r>
              <a:rPr lang="en-US" sz="4000" b="1" dirty="0" smtClean="0">
                <a:solidFill>
                  <a:srgbClr val="990000"/>
                </a:solidFill>
              </a:rPr>
              <a:t>)</a:t>
            </a:r>
            <a:r>
              <a:rPr lang="en-US" sz="4000" b="1" dirty="0" smtClean="0"/>
              <a:t>||</a:t>
            </a:r>
          </a:p>
          <a:p>
            <a:pPr algn="ctr">
              <a:buNone/>
            </a:pPr>
            <a:r>
              <a:rPr lang="en-US" sz="4000" b="1" dirty="0" smtClean="0">
                <a:solidFill>
                  <a:srgbClr val="990000"/>
                </a:solidFill>
              </a:rPr>
              <a:t>MATCH("</a:t>
            </a:r>
            <a:r>
              <a:rPr lang="en-US" sz="4000" b="1" dirty="0" smtClean="0"/>
              <a:t>&lt;</a:t>
            </a:r>
            <a:r>
              <a:rPr lang="en-US" sz="4000" b="1" dirty="0" smtClean="0">
                <a:solidFill>
                  <a:srgbClr val="990000"/>
                </a:solidFill>
              </a:rPr>
              <a:t>*",</a:t>
            </a:r>
            <a:r>
              <a:rPr lang="en-US" sz="4000" b="1" dirty="0" smtClean="0"/>
              <a:t>$@CL</a:t>
            </a:r>
            <a:r>
              <a:rPr lang="en-US" sz="4000" b="1" dirty="0" smtClean="0">
                <a:solidFill>
                  <a:srgbClr val="990000"/>
                </a:solidFill>
              </a:rPr>
              <a:t>)</a:t>
            </a:r>
            <a:r>
              <a:rPr lang="en-US" sz="4000" b="1" dirty="0" smtClean="0"/>
              <a:t>||</a:t>
            </a:r>
          </a:p>
          <a:p>
            <a:pPr algn="ctr">
              <a:buNone/>
            </a:pPr>
            <a:r>
              <a:rPr lang="en-US" sz="4000" b="1" dirty="0" smtClean="0">
                <a:solidFill>
                  <a:srgbClr val="990000"/>
                </a:solidFill>
              </a:rPr>
              <a:t>MATCH("</a:t>
            </a:r>
            <a:r>
              <a:rPr lang="en-US" sz="4000" b="1" dirty="0" smtClean="0"/>
              <a:t>&lt;</a:t>
            </a:r>
            <a:r>
              <a:rPr lang="en-US" sz="4000" b="1" dirty="0" smtClean="0">
                <a:solidFill>
                  <a:srgbClr val="990000"/>
                </a:solidFill>
              </a:rPr>
              <a:t>*",</a:t>
            </a:r>
            <a:r>
              <a:rPr lang="en-US" sz="4000" b="1" dirty="0" smtClean="0"/>
              <a:t>$@CO2</a:t>
            </a:r>
            <a:r>
              <a:rPr lang="en-US" sz="4000" b="1" dirty="0" smtClean="0">
                <a:solidFill>
                  <a:srgbClr val="990000"/>
                </a:solidFill>
              </a:rPr>
              <a:t>)</a:t>
            </a:r>
            <a:r>
              <a:rPr lang="en-US" sz="4000" b="1" dirty="0" smtClean="0"/>
              <a:t>||</a:t>
            </a:r>
          </a:p>
          <a:p>
            <a:pPr algn="ctr">
              <a:buNone/>
            </a:pPr>
            <a:r>
              <a:rPr lang="en-US" sz="4000" b="1" dirty="0" smtClean="0">
                <a:solidFill>
                  <a:srgbClr val="990000"/>
                </a:solidFill>
              </a:rPr>
              <a:t>MATCH("</a:t>
            </a:r>
            <a:r>
              <a:rPr lang="en-US" sz="4000" b="1" dirty="0" smtClean="0"/>
              <a:t>&gt;</a:t>
            </a:r>
            <a:r>
              <a:rPr lang="en-US" sz="4000" b="1" dirty="0" smtClean="0">
                <a:solidFill>
                  <a:srgbClr val="990000"/>
                </a:solidFill>
              </a:rPr>
              <a:t>*",</a:t>
            </a:r>
            <a:r>
              <a:rPr lang="en-US" sz="4000" b="1" dirty="0" smtClean="0"/>
              <a:t>$@CO2</a:t>
            </a:r>
            <a:r>
              <a:rPr lang="en-US" sz="4000" b="1" dirty="0" smtClean="0">
                <a:solidFill>
                  <a:srgbClr val="990000"/>
                </a:solidFill>
              </a:rPr>
              <a:t>)</a:t>
            </a:r>
            <a:r>
              <a:rPr lang="en-US" sz="4000" b="1" dirty="0" smtClean="0"/>
              <a:t> ?</a:t>
            </a:r>
          </a:p>
          <a:p>
            <a:pPr algn="ctr">
              <a:buNone/>
            </a:pPr>
            <a:r>
              <a:rPr lang="en-US" sz="4000" b="1" dirty="0" smtClean="0"/>
              <a:t> "@GAP" : @NA-(@CL+@CO2)</a:t>
            </a:r>
          </a:p>
          <a:p>
            <a:pPr algn="ctr">
              <a:buFont typeface="Arial" pitchFamily="34" charset="0"/>
              <a:buNone/>
            </a:pPr>
            <a:endParaRPr lang="en-US" sz="4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1">
                                            <p:txEl>
                                              <p:pRg st="1" end="1"/>
                                            </p:txEl>
                                          </p:spTgt>
                                        </p:tgtEl>
                                        <p:attrNameLst>
                                          <p:attrName>style.visibility</p:attrName>
                                        </p:attrNameLst>
                                      </p:cBhvr>
                                      <p:to>
                                        <p:strVal val="visible"/>
                                      </p:to>
                                    </p:set>
                                    <p:anim calcmode="lin" valueType="num">
                                      <p:cBhvr additive="base">
                                        <p:cTn id="7"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861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8611">
                                            <p:txEl>
                                              <p:pRg st="2" end="2"/>
                                            </p:txEl>
                                          </p:spTgt>
                                        </p:tgtEl>
                                        <p:attrNameLst>
                                          <p:attrName>style.visibility</p:attrName>
                                        </p:attrNameLst>
                                      </p:cBhvr>
                                      <p:to>
                                        <p:strVal val="visible"/>
                                      </p:to>
                                    </p:set>
                                    <p:anim calcmode="lin" valueType="num">
                                      <p:cBhvr additive="base">
                                        <p:cTn id="11"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861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8611">
                                            <p:txEl>
                                              <p:pRg st="3" end="3"/>
                                            </p:txEl>
                                          </p:spTgt>
                                        </p:tgtEl>
                                        <p:attrNameLst>
                                          <p:attrName>style.visibility</p:attrName>
                                        </p:attrNameLst>
                                      </p:cBhvr>
                                      <p:to>
                                        <p:strVal val="visible"/>
                                      </p:to>
                                    </p:set>
                                    <p:anim calcmode="lin" valueType="num">
                                      <p:cBhvr additive="base">
                                        <p:cTn id="15"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861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8611">
                                            <p:txEl>
                                              <p:pRg st="4" end="4"/>
                                            </p:txEl>
                                          </p:spTgt>
                                        </p:tgtEl>
                                        <p:attrNameLst>
                                          <p:attrName>style.visibility</p:attrName>
                                        </p:attrNameLst>
                                      </p:cBhvr>
                                      <p:to>
                                        <p:strVal val="visible"/>
                                      </p:to>
                                    </p:set>
                                    <p:anim calcmode="lin" valueType="num">
                                      <p:cBhvr additive="base">
                                        <p:cTn id="19" dur="5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68611">
                                            <p:txEl>
                                              <p:pRg st="5" end="5"/>
                                            </p:txEl>
                                          </p:spTgt>
                                        </p:tgtEl>
                                        <p:attrNameLst>
                                          <p:attrName>style.visibility</p:attrName>
                                        </p:attrNameLst>
                                      </p:cBhvr>
                                      <p:to>
                                        <p:strVal val="visible"/>
                                      </p:to>
                                    </p:set>
                                    <p:anim calcmode="lin" valueType="num">
                                      <p:cBhvr additive="base">
                                        <p:cTn id="23" dur="500" fill="hold"/>
                                        <p:tgtEl>
                                          <p:spTgt spid="68611">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861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n-US" b="1" dirty="0" smtClean="0"/>
              <a:t>GETDBF</a:t>
            </a:r>
          </a:p>
        </p:txBody>
      </p:sp>
      <p:sp>
        <p:nvSpPr>
          <p:cNvPr id="65539" name="Rectangle 3"/>
          <p:cNvSpPr>
            <a:spLocks noGrp="1"/>
          </p:cNvSpPr>
          <p:nvPr>
            <p:ph idx="1"/>
          </p:nvPr>
        </p:nvSpPr>
        <p:spPr/>
        <p:txBody>
          <a:bodyPr>
            <a:normAutofit/>
          </a:bodyPr>
          <a:lstStyle/>
          <a:p>
            <a:pPr marL="0" indent="0">
              <a:lnSpc>
                <a:spcPct val="90000"/>
              </a:lnSpc>
              <a:buNone/>
            </a:pPr>
            <a:r>
              <a:rPr lang="en-US" b="1" dirty="0" smtClean="0">
                <a:solidFill>
                  <a:srgbClr val="990000"/>
                </a:solidFill>
              </a:rPr>
              <a:t>GETDBF("</a:t>
            </a:r>
            <a:r>
              <a:rPr lang="en-US" b="1" dirty="0" smtClean="0"/>
              <a:t>field</a:t>
            </a:r>
            <a:r>
              <a:rPr lang="en-US" b="1" dirty="0" smtClean="0">
                <a:solidFill>
                  <a:srgbClr val="990000"/>
                </a:solidFill>
              </a:rPr>
              <a:t>")</a:t>
            </a:r>
          </a:p>
          <a:p>
            <a:pPr marL="457200" lvl="1" indent="0">
              <a:lnSpc>
                <a:spcPct val="90000"/>
              </a:lnSpc>
              <a:buNone/>
            </a:pPr>
            <a:r>
              <a:rPr lang="en-US" b="1" dirty="0" smtClean="0">
                <a:solidFill>
                  <a:srgbClr val="990000"/>
                </a:solidFill>
              </a:rPr>
              <a:t>-&gt;</a:t>
            </a:r>
          </a:p>
          <a:p>
            <a:pPr marL="457200" lvl="1" indent="0">
              <a:lnSpc>
                <a:spcPct val="90000"/>
              </a:lnSpc>
              <a:buNone/>
            </a:pPr>
            <a:r>
              <a:rPr lang="en-US" b="1" dirty="0" smtClean="0">
                <a:solidFill>
                  <a:srgbClr val="990000"/>
                </a:solidFill>
              </a:rPr>
              <a:t>DBFLD </a:t>
            </a:r>
            <a:r>
              <a:rPr lang="en-US" b="1" dirty="0" smtClean="0">
                <a:solidFill>
                  <a:srgbClr val="C00000"/>
                </a:solidFill>
              </a:rPr>
              <a:t>(stop using this on 4.0 lines!)</a:t>
            </a:r>
          </a:p>
          <a:p>
            <a:pPr marL="0" indent="0">
              <a:lnSpc>
                <a:spcPct val="90000"/>
              </a:lnSpc>
              <a:buNone/>
            </a:pPr>
            <a:r>
              <a:rPr lang="en-US" b="1" dirty="0" smtClean="0">
                <a:solidFill>
                  <a:srgbClr val="091135"/>
                </a:solidFill>
              </a:rPr>
              <a:t>Available fields</a:t>
            </a:r>
          </a:p>
          <a:p>
            <a:pPr marL="457200" lvl="1" indent="0">
              <a:lnSpc>
                <a:spcPct val="90000"/>
              </a:lnSpc>
              <a:buNone/>
            </a:pPr>
            <a:r>
              <a:rPr lang="en-US" b="1" dirty="0" smtClean="0">
                <a:solidFill>
                  <a:srgbClr val="C00000"/>
                </a:solidFill>
              </a:rPr>
              <a:t>Sex</a:t>
            </a:r>
          </a:p>
          <a:p>
            <a:pPr marL="457200" lvl="1" indent="0">
              <a:lnSpc>
                <a:spcPct val="90000"/>
              </a:lnSpc>
              <a:buNone/>
            </a:pPr>
            <a:r>
              <a:rPr lang="en-US" b="1" dirty="0" smtClean="0">
                <a:solidFill>
                  <a:srgbClr val="C00000"/>
                </a:solidFill>
              </a:rPr>
              <a:t>Race</a:t>
            </a:r>
          </a:p>
          <a:p>
            <a:pPr marL="457200" lvl="1" indent="0">
              <a:lnSpc>
                <a:spcPct val="90000"/>
              </a:lnSpc>
              <a:buNone/>
            </a:pPr>
            <a:r>
              <a:rPr lang="en-US" b="1" dirty="0" smtClean="0">
                <a:solidFill>
                  <a:srgbClr val="C00000"/>
                </a:solidFill>
              </a:rPr>
              <a:t>Age</a:t>
            </a:r>
          </a:p>
          <a:p>
            <a:pPr marL="457200" lvl="1" indent="0">
              <a:lnSpc>
                <a:spcPct val="90000"/>
              </a:lnSpc>
              <a:buNone/>
            </a:pPr>
            <a:r>
              <a:rPr lang="en-US" b="1" dirty="0" smtClean="0">
                <a:solidFill>
                  <a:srgbClr val="C00000"/>
                </a:solidFill>
              </a:rPr>
              <a:t>Flags (Received, Verified, Panic etc.)</a:t>
            </a:r>
          </a:p>
          <a:p>
            <a:pPr marL="457200" lvl="1" indent="0">
              <a:lnSpc>
                <a:spcPct val="90000"/>
              </a:lnSpc>
              <a:buNone/>
            </a:pPr>
            <a:r>
              <a:rPr lang="en-US" b="1" dirty="0" smtClean="0">
                <a:solidFill>
                  <a:srgbClr val="C00000"/>
                </a:solidFill>
              </a:rPr>
              <a:t>Many more...</a:t>
            </a:r>
          </a:p>
        </p:txBody>
      </p:sp>
      <p:sp>
        <p:nvSpPr>
          <p:cNvPr id="65540" name="Text Box 4"/>
          <p:cNvSpPr txBox="1">
            <a:spLocks noChangeArrowheads="1"/>
          </p:cNvSpPr>
          <p:nvPr/>
        </p:nvSpPr>
        <p:spPr bwMode="auto">
          <a:xfrm>
            <a:off x="9509125" y="5370513"/>
            <a:ext cx="184150" cy="366712"/>
          </a:xfrm>
          <a:prstGeom prst="rect">
            <a:avLst/>
          </a:prstGeom>
          <a:noFill/>
          <a:ln w="9525">
            <a:noFill/>
            <a:miter lim="800000"/>
            <a:headEnd/>
            <a:tailEnd/>
          </a:ln>
          <a:effectLst/>
        </p:spPr>
        <p:txBody>
          <a:bodyPr wrap="none">
            <a:spAutoFit/>
          </a:bodyPr>
          <a:lstStyle/>
          <a:p>
            <a:endParaRPr lang="en-US"/>
          </a:p>
        </p:txBody>
      </p:sp>
      <p:sp>
        <p:nvSpPr>
          <p:cNvPr id="65541" name="Text Box 5"/>
          <p:cNvSpPr txBox="1">
            <a:spLocks noChangeArrowheads="1"/>
          </p:cNvSpPr>
          <p:nvPr/>
        </p:nvSpPr>
        <p:spPr bwMode="auto">
          <a:xfrm>
            <a:off x="4648200" y="3733800"/>
            <a:ext cx="3581400" cy="366713"/>
          </a:xfrm>
          <a:prstGeom prst="rect">
            <a:avLst/>
          </a:prstGeom>
          <a:noFill/>
          <a:ln w="9525">
            <a:noFill/>
            <a:miter lim="800000"/>
            <a:headEnd/>
            <a:tailEnd/>
          </a:ln>
          <a:effectLst/>
        </p:spPr>
        <p:txBody>
          <a:bodyPr>
            <a:spAutoFit/>
          </a:bodyPr>
          <a:lstStyle/>
          <a:p>
            <a:pPr>
              <a:spcBef>
                <a:spcPct val="50000"/>
              </a:spcBef>
            </a:pPr>
            <a:endParaRPr lang="en-US"/>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TPVERSION" val="5"/>
  <p:tag name="TPFULLVERSION" val="5.1.1.3052"/>
  <p:tag name="PPTVERSION" val="12"/>
  <p:tag name="TPOS" val="2"/>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Advanced Calculations&amp;quot;&quot;/&gt;&lt;property id=&quot;20307&quot; value=&quot;256&quot;/&gt;&lt;/object&gt;&lt;object type=&quot;3&quot; unique_id=&quot;10057&quot;&gt;&lt;property id=&quot;20148&quot; value=&quot;5&quot;/&gt;&lt;property id=&quot;20300&quot; value=&quot;Slide 2 - &amp;quot;Objectives&amp;quot;&quot;/&gt;&lt;property id=&quot;20307&quot; value=&quot;266&quot;/&gt;&lt;/object&gt;&lt;object type=&quot;3&quot; unique_id=&quot;10058&quot;&gt;&lt;property id=&quot;20148&quot; value=&quot;5&quot;/&gt;&lt;property id=&quot;20300&quot; value=&quot;Slide 3 - &amp;quot;I have experience with…&amp;quot;&quot;/&gt;&lt;property id=&quot;20307&quot; value=&quot;306&quot;/&gt;&lt;/object&gt;&lt;object type=&quot;3&quot; unique_id=&quot;10059&quot;&gt;&lt;property id=&quot;20148&quot; value=&quot;5&quot;/&gt;&lt;property id=&quot;20300&quot; value=&quot;Slide 4 - &amp;quot;Functions&amp;quot;&quot;/&gt;&lt;property id=&quot;20307&quot; value=&quot;269&quot;/&gt;&lt;/object&gt;&lt;object type=&quot;3&quot; unique_id=&quot;10060&quot;&gt;&lt;property id=&quot;20148&quot; value=&quot;5&quot;/&gt;&lt;property id=&quot;20300&quot; value=&quot;Slide 5 - &amp;quot;POW&amp;quot;&quot;/&gt;&lt;property id=&quot;20307&quot; value=&quot;270&quot;/&gt;&lt;/object&gt;&lt;object type=&quot;3&quot; unique_id=&quot;10061&quot;&gt;&lt;property id=&quot;20148&quot; value=&quot;5&quot;/&gt;&lt;property id=&quot;20300&quot; value=&quot;Slide 6 - &amp;quot;ANY&amp;quot;&quot;/&gt;&lt;property id=&quot;20307&quot; value=&quot;271&quot;/&gt;&lt;/object&gt;&lt;object type=&quot;3&quot; unique_id=&quot;10062&quot;&gt;&lt;property id=&quot;20148&quot; value=&quot;5&quot;/&gt;&lt;property id=&quot;20300&quot; value=&quot;Slide 7 - &amp;quot;MATCH&amp;quot;&quot;/&gt;&lt;property id=&quot;20307&quot; value=&quot;277&quot;/&gt;&lt;/object&gt;&lt;object type=&quot;3&quot; unique_id=&quot;10063&quot;&gt;&lt;property id=&quot;20148&quot; value=&quot;5&quot;/&gt;&lt;property id=&quot;20300&quot; value=&quot;Slide 8 - &amp;quot;GETDBF&amp;quot;&quot;/&gt;&lt;property id=&quot;20307&quot; value=&quot;274&quot;/&gt;&lt;/object&gt;&lt;object type=&quot;3&quot; unique_id=&quot;10064&quot;&gt;&lt;property id=&quot;20148&quot; value=&quot;5&quot;/&gt;&lt;property id=&quot;20300&quot; value=&quot;Slide 9 - &amp;quot;GETDBF&amp;quot;&quot;/&gt;&lt;property id=&quot;20307&quot; value=&quot;275&quot;/&gt;&lt;/object&gt;&lt;object type=&quot;3&quot; unique_id=&quot;10065&quot;&gt;&lt;property id=&quot;20148&quot; value=&quot;5&quot;/&gt;&lt;property id=&quot;20300&quot; value=&quot;Slide 10 - &amp;quot;-&amp;gt; (Test Access Operator)&amp;quot;&quot;/&gt;&lt;property id=&quot;20307&quot; value=&quot;276&quot;/&gt;&lt;/object&gt;&lt;object type=&quot;3&quot; unique_id=&quot;10066&quot;&gt;&lt;property id=&quot;20148&quot; value=&quot;5&quot;/&gt;&lt;property id=&quot;20300&quot; value=&quot;Slide 11 - &amp;quot;FLG&amp;quot;&quot;/&gt;&lt;property id=&quot;20307&quot; value=&quot;303&quot;/&gt;&lt;/object&gt;&lt;object type=&quot;3&quot; unique_id=&quot;10067&quot;&gt;&lt;property id=&quot;20148&quot; value=&quot;5&quot;/&gt;&lt;property id=&quot;20300&quot; value=&quot;Slide 12 - &amp;quot;FLG&amp;quot;&quot;/&gt;&lt;property id=&quot;20307&quot; value=&quot;302&quot;/&gt;&lt;/object&gt;&lt;object type=&quot;3&quot; unique_id=&quot;10068&quot;&gt;&lt;property id=&quot;20148&quot; value=&quot;5&quot;/&gt;&lt;property id=&quot;20300&quot; value=&quot;Slide 13 - &amp;quot;Result Flags using @@TST&amp;quot;&quot;/&gt;&lt;property id=&quot;20307&quot; value=&quot;304&quot;/&gt;&lt;/object&gt;&lt;object type=&quot;3&quot; unique_id=&quot;10069&quot;&gt;&lt;property id=&quot;20148&quot; value=&quot;5&quot;/&gt;&lt;property id=&quot;20300&quot; value=&quot;Slide 14 - &amp;quot;Variables&amp;quot;&quot;/&gt;&lt;property id=&quot;20307&quot; value=&quot;267&quot;/&gt;&lt;/object&gt;&lt;object type=&quot;3&quot; unique_id=&quot;10070&quot;&gt;&lt;property id=&quot;20148&quot; value=&quot;5&quot;/&gt;&lt;property id=&quot;20300&quot; value=&quot;Slide 15 - &amp;quot;Variables&amp;quot;&quot;/&gt;&lt;property id=&quot;20307&quot; value=&quot;268&quot;/&gt;&lt;/object&gt;&lt;object type=&quot;3&quot; unique_id=&quot;10071&quot;&gt;&lt;property id=&quot;20148&quot; value=&quot;5&quot;/&gt;&lt;property id=&quot;20300&quot; value=&quot;Slide 16 - &amp;quot;When can Calculations look at previous results from different orders?&amp;quot;&quot;/&gt;&lt;property id=&quot;20307&quot; value=&quot;308&quot;/&gt;&lt;/object&gt;&lt;object type=&quot;3&quot; unique_id=&quot;10072&quot;&gt;&lt;property id=&quot;20148&quot; value=&quot;5&quot;/&gt;&lt;property id=&quot;20300&quot; value=&quot;Slide 17 - &amp;quot;Time Frames&amp;quot;&quot;/&gt;&lt;property id=&quot;20307&quot; value=&quot;307&quot;/&gt;&lt;/object&gt;&lt;object type=&quot;3&quot; unique_id=&quot;10073&quot;&gt;&lt;property id=&quot;20148&quot; value=&quot;5&quot;/&gt;&lt;property id=&quot;20300&quot; value=&quot;Slide 18 - &amp;quot;Time Frames&amp;quot;&quot;/&gt;&lt;property id=&quot;20307&quot; value=&quot;309&quot;/&gt;&lt;/object&gt;&lt;object type=&quot;3&quot; unique_id=&quot;10074&quot;&gt;&lt;property id=&quot;20148&quot; value=&quot;5&quot;/&gt;&lt;property id=&quot;20300&quot; value=&quot;Slide 19 - &amp;quot;Preserving Historical Data&amp;quot;&quot;/&gt;&lt;property id=&quot;20307&quot; value=&quot;297&quot;/&gt;&lt;/object&gt;&lt;object type=&quot;3&quot; unique_id=&quot;10075&quot;&gt;&lt;property id=&quot;20148&quot; value=&quot;5&quot;/&gt;&lt;property id=&quot;20300&quot; value=&quot;Slide 20 - &amp;quot;Preserving Historical Data&amp;quot;&quot;/&gt;&lt;property id=&quot;20307&quot; value=&quot;298&quot;/&gt;&lt;/object&gt;&lt;object type=&quot;3&quot; unique_id=&quot;10076&quot;&gt;&lt;property id=&quot;20148&quot; value=&quot;5&quot;/&gt;&lt;property id=&quot;20300&quot; value=&quot;Slide 21 - &amp;quot;GETDBF&amp;quot;&quot;/&gt;&lt;property id=&quot;20307&quot; value=&quot;300&quot;/&gt;&lt;/object&gt;&lt;object type=&quot;3&quot; unique_id=&quot;10077&quot;&gt;&lt;property id=&quot;20148&quot; value=&quot;5&quot;/&gt;&lt;property id=&quot;20300&quot; value=&quot;Slide 22 - &amp;quot;MESEXPDATE&amp;quot;&quot;/&gt;&lt;property id=&quot;20307&quot; value=&quot;299&quot;/&gt;&lt;/object&gt;&lt;object type=&quot;3&quot; unique_id=&quot;10078&quot;&gt;&lt;property id=&quot;20148&quot; value=&quot;5&quot;/&gt;&lt;property id=&quot;20300&quot; value=&quot;Slide 23 - &amp;quot;Looping&amp;quot;&quot;/&gt;&lt;property id=&quot;20307&quot; value=&quot;282&quot;/&gt;&lt;/object&gt;&lt;object type=&quot;3&quot; unique_id=&quot;10079&quot;&gt;&lt;property id=&quot;20148&quot; value=&quot;5&quot;/&gt;&lt;property id=&quot;20300&quot; value=&quot;Slide 24 - &amp;quot;Looping&amp;quot;&quot;/&gt;&lt;property id=&quot;20307&quot; value=&quot;311&quot;/&gt;&lt;/object&gt;&lt;object type=&quot;3&quot; unique_id=&quot;10080&quot;&gt;&lt;property id=&quot;20148&quot; value=&quot;5&quot;/&gt;&lt;property id=&quot;20300&quot; value=&quot;Slide 25 - &amp;quot;Cyclic dependencies&amp;quot;&quot;/&gt;&lt;property id=&quot;20307&quot; value=&quot;283&quot;/&gt;&lt;/object&gt;&lt;object type=&quot;3&quot; unique_id=&quot;10081&quot;&gt;&lt;property id=&quot;20148&quot; value=&quot;5&quot;/&gt;&lt;property id=&quot;20300&quot; value=&quot;Slide 26 - &amp;quot;Cyclic dependencies&amp;quot;&quot;/&gt;&lt;property id=&quot;20307&quot; value=&quot;284&quot;/&gt;&lt;/object&gt;&lt;object type=&quot;3&quot; unique_id=&quot;10082&quot;&gt;&lt;property id=&quot;20148&quot; value=&quot;5&quot;/&gt;&lt;property id=&quot;20300&quot; value=&quot;Slide 27 - &amp;quot;Changing Precision&amp;quot;&quot;/&gt;&lt;property id=&quot;20307&quot; value=&quot;285&quot;/&gt;&lt;/object&gt;&lt;object type=&quot;3&quot; unique_id=&quot;10083&quot;&gt;&lt;property id=&quot;20148&quot; value=&quot;5&quot;/&gt;&lt;property id=&quot;20300&quot; value=&quot;Slide 28 - &amp;quot;Changing Precision&amp;quot;&quot;/&gt;&lt;property id=&quot;20307&quot; value=&quot;286&quot;/&gt;&lt;/object&gt;&lt;object type=&quot;3&quot; unique_id=&quot;10084&quot;&gt;&lt;property id=&quot;20148&quot; value=&quot;5&quot;/&gt;&lt;property id=&quot;20300&quot; value=&quot;Slide 29 - &amp;quot;Absolute Expression&amp;quot;&quot;/&gt;&lt;property id=&quot;20307&quot; value=&quot;287&quot;/&gt;&lt;/object&gt;&lt;object type=&quot;3&quot; unique_id=&quot;10085&quot;&gt;&lt;property id=&quot;20148&quot; value=&quot;5&quot;/&gt;&lt;property id=&quot;20300&quot; value=&quot;Slide 30 - &amp;quot;Absolute Expression&amp;quot;&quot;/&gt;&lt;property id=&quot;20307&quot; value=&quot;288&quot;/&gt;&lt;/object&gt;&lt;object type=&quot;3&quot; unique_id=&quot;10086&quot;&gt;&lt;property id=&quot;20148&quot; value=&quot;5&quot;/&gt;&lt;property id=&quot;20300&quot; value=&quot;Slide 31 - &amp;quot;Continuously Adding Canned Messages&amp;quot;&quot;/&gt;&lt;property id=&quot;20307&quot; value=&quot;289&quot;/&gt;&lt;/object&gt;&lt;object type=&quot;3&quot; unique_id=&quot;10087&quot;&gt;&lt;property id=&quot;20148&quot; value=&quot;5&quot;/&gt;&lt;property id=&quot;20300&quot; value=&quot;Slide 32 - &amp;quot;Continuously Adding Canned Messages&amp;quot;&quot;/&gt;&lt;property id=&quot;20307&quot; value=&quot;290&quot;/&gt;&lt;/object&gt;&lt;object type=&quot;3&quot; unique_id=&quot;10088&quot;&gt;&lt;property id=&quot;20148&quot; value=&quot;5&quot;/&gt;&lt;property id=&quot;20300&quot; value=&quot;Slide 33 - &amp;quot;When does looping occur? &amp;quot;&quot;/&gt;&lt;property id=&quot;20307&quot; value=&quot;310&quot;/&gt;&lt;/object&gt;&lt;object type=&quot;3&quot; unique_id=&quot;10089&quot;&gt;&lt;property id=&quot;20148&quot; value=&quot;5&quot;/&gt;&lt;property id=&quot;20300&quot; value=&quot;Slide 34 - &amp;quot;Complex Examples&amp;quot;&quot;/&gt;&lt;property id=&quot;20307&quot; value=&quot;301&quot;/&gt;&lt;/object&gt;&lt;object type=&quot;3&quot; unique_id=&quot;10090&quot;&gt;&lt;property id=&quot;20148&quot; value=&quot;5&quot;/&gt;&lt;property id=&quot;20300&quot; value=&quot;Slide 35 - &amp;quot;GFR&amp;quot;&quot;/&gt;&lt;property id=&quot;20307&quot; value=&quot;293&quot;/&gt;&lt;/object&gt;&lt;object type=&quot;3&quot; unique_id=&quot;10091&quot;&gt;&lt;property id=&quot;20148&quot; value=&quot;5&quot;/&gt;&lt;property id=&quot;20300&quot; value=&quot;Slide 36 - &amp;quot;More complex GFR&amp;quot;&quot;/&gt;&lt;property id=&quot;20307&quot; value=&quot;294&quot;/&gt;&lt;/object&gt;&lt;object type=&quot;3&quot; unique_id=&quot;10092&quot;&gt;&lt;property id=&quot;20148&quot; value=&quot;5&quot;/&gt;&lt;property id=&quot;20300&quot; value=&quot;Slide 37 - &amp;quot;Tips…&amp;quot;&quot;/&gt;&lt;property id=&quot;20307&quot; value=&quot;295&quot;/&gt;&lt;/object&gt;&lt;object type=&quot;3&quot; unique_id=&quot;10093&quot;&gt;&lt;property id=&quot;20148&quot; value=&quot;5&quot;/&gt;&lt;property id=&quot;20300&quot; value=&quot;Slide 38 - &amp;quot;Questions?&amp;quot;&quot;/&gt;&lt;property id=&quot;20307&quot; value=&quot;305&quot;/&gt;&lt;/object&gt;&lt;/object&gt;&lt;object type=&quot;8&quot; unique_id=&quot;10014&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LIVECHARTING" val="False"/>
  <p:tag name="AUTOOPENPOLL" val="True"/>
  <p:tag name="TYPE" val="MultiChoiceSlide"/>
  <p:tag name="TPQUESTIONXML" val="﻿&lt;?xml version=&quot;1.0&quot; encoding=&quot;utf-8&quot;?&gt;&#10;&lt;questionlist&gt;&#10;    &lt;properties&gt;&#10;        &lt;guid&gt;050DD7B037224C7EA7D010B1878E049B&lt;/guid&gt;&#10;        &lt;description /&gt;&#10;        &lt;date&gt;4/14/2014 2:28:55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099C576F06194D409E5B45CFA098B4F7&lt;/guid&gt;&#10;            &lt;repollguid&gt;9BE2C4E7DBD44D27BB192AD52CBC0FA6&lt;/repollguid&gt;&#10;            &lt;sourceid&gt;525A20DC59784CEFB13A3A609D2F989B&lt;/sourceid&gt;&#10;            &lt;questiontext&gt;I have experience with…&lt;/questiontext&gt;&#10;            &lt;showresults&gt;True&lt;/showresults&gt;&#10;            &lt;responsegrid&gt;0&lt;/responsegrid&gt;&#10;            &lt;countdowntimer&gt;False&lt;/countdowntimer&gt;&#10;            &lt;countdowntime&gt;30&lt;/countdowntime&gt;&#10;            &lt;correctvalue&gt;1&lt;/correctvalue&gt;&#10;            &lt;incorrectvalue&gt;0&lt;/incorrectvalue&gt;&#10;            &lt;responselimit&gt;5&lt;/responselimit&gt;&#10;            &lt;bulletstyle&gt;2&lt;/bulletstyle&gt;&#10;            &lt;correctanswerindicator&gt;True&lt;/correctanswerindicator&gt;&#10;            &lt;answers&gt;&#10;                &lt;answer&gt;&#10;                    &lt;guid&gt;D32211AD87214DC69FAAB5228881F975&lt;/guid&gt;&#10;                    &lt;answertext&gt;GETDBF or “-&amp;gt;”&lt;/answertext&gt;&#10;                    &lt;valuetype&gt;0&lt;/valuetype&gt;&#10;                &lt;/answer&gt;&#10;                &lt;answer&gt;&#10;                    &lt;guid&gt;BFF9D35EA75148B28769DDFC2E2C68AB&lt;/guid&gt;&#10;                    &lt;answertext&gt;RBS Time Frames&lt;/answertext&gt;&#10;                    &lt;valuetype&gt;0&lt;/valuetype&gt;&#10;                &lt;/answer&gt;&#10;                &lt;answer&gt;&#10;                    &lt;guid&gt;87167BBD4F7141CD8C9A4C011662E169&lt;/guid&gt;&#10;                    &lt;answertext&gt;Changing Calculations&lt;/answertext&gt;&#10;                    &lt;valuetype&gt;0&lt;/valuetype&gt;&#10;                &lt;/answer&gt;&#10;                &lt;answer&gt;&#10;                    &lt;guid&gt;81F7889D4CF64B999002C3424A39D8AE&lt;/guid&gt;&#10;                    &lt;answertext&gt;Stopping Looping&lt;/answertext&gt;&#10;                    &lt;valuetype&gt;0&lt;/valuetype&gt;&#10;                &lt;/answer&gt;&#10;                &lt;answer&gt;&#10;                    &lt;guid&gt;B5F55088801B4646823D150E2C38302D&lt;/guid&gt;&#10;                    &lt;answertext&gt;Putting in tasks for calculations because they scare me!&lt;/answertext&gt;&#10;                    &lt;valuetype&gt;0&lt;/valuetype&gt;&#10;                &lt;/answer&gt;&#10;            &lt;/answers&gt;&#10;        &lt;/multichoice&gt;&#10;    &lt;/questions&gt;&#10;&lt;/questionlist&gt;"/>
</p:tagLst>
</file>

<file path=ppt/tags/tag3.xml><?xml version="1.0" encoding="utf-8"?>
<p:tagLst xmlns:a="http://schemas.openxmlformats.org/drawingml/2006/main" xmlns:r="http://schemas.openxmlformats.org/officeDocument/2006/relationships" xmlns:p="http://schemas.openxmlformats.org/presentationml/2006/main">
  <p:tag name="ZEROBASED" val="False"/>
</p:tagLst>
</file>

<file path=ppt/tags/tag4.xml><?xml version="1.0" encoding="utf-8"?>
<p:tagLst xmlns:a="http://schemas.openxmlformats.org/drawingml/2006/main" xmlns:r="http://schemas.openxmlformats.org/officeDocument/2006/relationships" xmlns:p="http://schemas.openxmlformats.org/presentationml/2006/main">
  <p:tag name="LIVECHARTING" val="False"/>
  <p:tag name="AUTOOPENPOLL" val="True"/>
  <p:tag name="TYPE" val="MultiChoiceSlide"/>
  <p:tag name="TPQUESTIONXML" val="﻿&lt;?xml version=&quot;1.0&quot; encoding=&quot;utf-8&quot;?&gt;&#10;&lt;questionlist&gt;&#10;    &lt;properties&gt;&#10;        &lt;guid&gt;224EF0FFF654421E8176530D743340FD&lt;/guid&gt;&#10;        &lt;description /&gt;&#10;        &lt;date&gt;4/14/2014 2:39:07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565691CD9CDA48E097BCB936A7BD3EA7&lt;/guid&gt;&#10;            &lt;repollguid&gt;021CB35B77D74FFF8CF39ADB0310AD9F&lt;/repollguid&gt;&#10;            &lt;sourceid&gt;46FE5FBAFBF14CC9B122000838F499B5&lt;/sourceid&gt;&#10;            &lt;questiontext&gt;When can Calculations look at previous results from different order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4A68D9550F3C492CB26532720606F6BD&lt;/guid&gt;&#10;                    &lt;answertext&gt;When written in Canned Messages&lt;/answertext&gt;&#10;                    &lt;valuetype&gt;-1&lt;/valuetype&gt;&#10;                &lt;/answer&gt;&#10;                &lt;answer&gt;&#10;                    &lt;guid&gt;C5E19D2B64B949A4AB886BED24607066&lt;/guid&gt;&#10;                    &lt;answertext&gt;When written in Test Setup&lt;/answertext&gt;&#10;                    &lt;valuetype&gt;-1&lt;/valuetype&gt;&#10;                &lt;/answer&gt;&#10;                &lt;answer&gt;&#10;                    &lt;guid&gt;ED748FF3FBC0469A9869D4D11A55FDC6&lt;/guid&gt;&#10;                    &lt;answertext&gt;When written in RBS Rules&lt;/answertext&gt;&#10;                    &lt;valuetype&gt;1&lt;/valuetype&gt;&#10;                &lt;/answer&gt;&#10;                &lt;answer&gt;&#10;                    &lt;guid&gt;E5BA44194CEA4B2D9E79396224B6B5C6&lt;/guid&gt;&#10;                    &lt;answertext&gt;Never&lt;/answertext&gt;&#10;                    &lt;valuetype&gt;-1&lt;/valuetype&gt;&#10;                &lt;/answer&gt;&#10;            &lt;/answers&gt;&#10;        &lt;/multichoice&gt;&#10;    &lt;/questions&gt;&#10;&lt;/questionlist&gt;"/>
</p:tagLst>
</file>

<file path=ppt/tags/tag5.xml><?xml version="1.0" encoding="utf-8"?>
<p:tagLst xmlns:a="http://schemas.openxmlformats.org/drawingml/2006/main" xmlns:r="http://schemas.openxmlformats.org/officeDocument/2006/relationships" xmlns:p="http://schemas.openxmlformats.org/presentationml/2006/main">
  <p:tag name="ZEROBASED" val="False"/>
</p:tagLst>
</file>

<file path=ppt/tags/tag6.xml><?xml version="1.0" encoding="utf-8"?>
<p:tagLst xmlns:a="http://schemas.openxmlformats.org/drawingml/2006/main" xmlns:r="http://schemas.openxmlformats.org/officeDocument/2006/relationships" xmlns:p="http://schemas.openxmlformats.org/presentationml/2006/main">
  <p:tag name="LIVECHARTING" val="False"/>
  <p:tag name="AUTOOPENPOLL" val="True"/>
  <p:tag name="TYPE" val="MultiChoiceSlide"/>
  <p:tag name="TPQUESTIONXML" val="﻿&lt;?xml version=&quot;1.0&quot; encoding=&quot;utf-8&quot;?&gt;&#10;&lt;questionlist&gt;&#10;    &lt;properties&gt;&#10;        &lt;guid&gt;CE12E84E445B41AA8C948656FC6C4C38&lt;/guid&gt;&#10;        &lt;description /&gt;&#10;        &lt;date&gt;4/14/2014 4:54:23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B55312421364EE59917B571FD751325&lt;/guid&gt;&#10;            &lt;repollguid&gt;B356667648C547659E0A260BDB4B8361&lt;/repollguid&gt;&#10;            &lt;sourceid&gt;CF756500BBA545AA9DB854B67E696C66&lt;/sourceid&gt;&#10;            &lt;questiontext&gt;When does looping occur?&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answers&gt;&#10;                &lt;answer&gt;&#10;                    &lt;guid&gt;B30EF76596624A1D9A5C2722E34A9E17&lt;/guid&gt;&#10;                    &lt;answertext&gt;When a test in the calculation isn’t on the current order.&lt;/answertext&gt;&#10;                    &lt;valuetype&gt;-1&lt;/valuetype&gt;&#10;                &lt;/answer&gt;&#10;                &lt;answer&gt;&#10;                    &lt;guid&gt;07680F54DB2B480682C40D43BC898007&lt;/guid&gt;&#10;                    &lt;answertext&gt;When adding canned messages to results.&lt;/answertext&gt;&#10;                    &lt;valuetype&gt;-1&lt;/valuetype&gt;&#10;                &lt;/answer&gt;&#10;                &lt;answer&gt;&#10;                    &lt;guid&gt;C95CA90FE4E44A338B5F5628A1AC515D&lt;/guid&gt;&#10;                    &lt;answertext&gt;When a test is calculated based on its own result.&lt;/answertext&gt;&#10;                    &lt;valuetype&gt;1&lt;/valuetype&gt;&#10;                &lt;/answer&gt;&#10;                &lt;answer&gt;&#10;                    &lt;guid&gt;B9A2FE951DAD4A84B104A0963DA2EFF5&lt;/guid&gt;&#10;                    &lt;answertext&gt;When using $@&lt;/answertext&gt;&#10;                    &lt;valuetype&gt;-1&lt;/valuetype&gt;&#10;                &lt;/answer&gt;&#10;                &lt;answer&gt;&#10;                    &lt;guid&gt;C3007552F4964CD6B4D56DF7020458A9&lt;/guid&gt;&#10;                    &lt;answertext&gt;Whenever I try to write a calculation!!!&lt;/answertext&gt;&#10;                    &lt;valuetype&gt;-1&lt;/valuetype&gt;&#10;                &lt;/answer&gt;&#10;            &lt;/answers&gt;&#10;        &lt;/multichoice&gt;&#10;    &lt;/questions&gt;&#10;&lt;/questionlist&gt;"/>
</p:tagLst>
</file>

<file path=ppt/tags/tag7.xml><?xml version="1.0" encoding="utf-8"?>
<p:tagLst xmlns:a="http://schemas.openxmlformats.org/drawingml/2006/main" xmlns:r="http://schemas.openxmlformats.org/officeDocument/2006/relationships" xmlns:p="http://schemas.openxmlformats.org/presentationml/2006/main">
  <p:tag name="ZEROBASED" val="False"/>
</p:tagLst>
</file>

<file path=ppt/theme/theme1.xml><?xml version="1.0" encoding="utf-8"?>
<a:theme xmlns:a="http://schemas.openxmlformats.org/drawingml/2006/main" name="SNUG2016v2">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NUG2016v2" id="{48241203-C7BE-43AD-AF53-E18E253D36C5}" vid="{1CBCA8F9-2C1B-4FF3-BE3D-C2E11DED2F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SNUG2016v2</Template>
  <TotalTime>2274</TotalTime>
  <Words>4349</Words>
  <Application>Microsoft Office PowerPoint</Application>
  <PresentationFormat>On-screen Show (4:3)</PresentationFormat>
  <Paragraphs>334</Paragraphs>
  <Slides>36</Slides>
  <Notes>31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Adobe Garamond Pro</vt:lpstr>
      <vt:lpstr>Arial</vt:lpstr>
      <vt:lpstr>Calibri</vt:lpstr>
      <vt:lpstr>Lithos Pro Regular</vt:lpstr>
      <vt:lpstr>SNUG2016v2</vt:lpstr>
      <vt:lpstr>Advanced Calculations</vt:lpstr>
      <vt:lpstr>Objectives</vt:lpstr>
      <vt:lpstr>I have experience with…</vt:lpstr>
      <vt:lpstr>Functions</vt:lpstr>
      <vt:lpstr>POW</vt:lpstr>
      <vt:lpstr>ANY</vt:lpstr>
      <vt:lpstr>MATCH</vt:lpstr>
      <vt:lpstr>MATCH</vt:lpstr>
      <vt:lpstr>GETDBF</vt:lpstr>
      <vt:lpstr>GETDBF</vt:lpstr>
      <vt:lpstr>Variables</vt:lpstr>
      <vt:lpstr>Variables</vt:lpstr>
      <vt:lpstr>When can Calculations look at previous results from different orders?</vt:lpstr>
      <vt:lpstr>Time Frames</vt:lpstr>
      <vt:lpstr>Time Frames</vt:lpstr>
      <vt:lpstr>Preserving Historical Data</vt:lpstr>
      <vt:lpstr>Preserving Historical Data</vt:lpstr>
      <vt:lpstr>GETDBF</vt:lpstr>
      <vt:lpstr>MESEXPDATE</vt:lpstr>
      <vt:lpstr>Looping</vt:lpstr>
      <vt:lpstr>Looping</vt:lpstr>
      <vt:lpstr>Cyclic dependencies</vt:lpstr>
      <vt:lpstr>Cyclic dependencies</vt:lpstr>
      <vt:lpstr>Changing Precision</vt:lpstr>
      <vt:lpstr>Changing Precision</vt:lpstr>
      <vt:lpstr>Absolute Expression</vt:lpstr>
      <vt:lpstr>Absolute Expression</vt:lpstr>
      <vt:lpstr>Continuously Adding Canned Messages</vt:lpstr>
      <vt:lpstr>Continuously Adding Canned Messages</vt:lpstr>
      <vt:lpstr>When does looping occur? </vt:lpstr>
      <vt:lpstr>Complex Examples</vt:lpstr>
      <vt:lpstr>GFR</vt:lpstr>
      <vt:lpstr>More complex GFR</vt:lpstr>
      <vt:lpstr>Tips…</vt:lpstr>
      <vt:lpstr>Questions?</vt:lpstr>
      <vt:lpstr>Advanced Calculations Peggy Steele 727-789-0100 x4583 peggy@softcomputer.com</vt:lpstr>
    </vt:vector>
  </TitlesOfParts>
  <Company>SCC Soft Computer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barryf</dc:creator>
  <cp:lastModifiedBy>Myra Pettis</cp:lastModifiedBy>
  <cp:revision>69</cp:revision>
  <dcterms:created xsi:type="dcterms:W3CDTF">2014-01-07T18:49:49Z</dcterms:created>
  <dcterms:modified xsi:type="dcterms:W3CDTF">2016-05-02T14:20:32Z</dcterms:modified>
</cp:coreProperties>
</file>