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0" r:id="rId1"/>
  </p:sldMasterIdLst>
  <p:notesMasterIdLst>
    <p:notesMasterId r:id="rId31"/>
  </p:notesMasterIdLst>
  <p:sldIdLst>
    <p:sldId id="256" r:id="rId2"/>
    <p:sldId id="264" r:id="rId3"/>
    <p:sldId id="265" r:id="rId4"/>
    <p:sldId id="267" r:id="rId5"/>
    <p:sldId id="268" r:id="rId6"/>
    <p:sldId id="269" r:id="rId7"/>
    <p:sldId id="270" r:id="rId8"/>
    <p:sldId id="271" r:id="rId9"/>
    <p:sldId id="272" r:id="rId10"/>
    <p:sldId id="273" r:id="rId11"/>
    <p:sldId id="274" r:id="rId12"/>
    <p:sldId id="275" r:id="rId13"/>
    <p:sldId id="276" r:id="rId14"/>
    <p:sldId id="277" r:id="rId15"/>
    <p:sldId id="280" r:id="rId16"/>
    <p:sldId id="278" r:id="rId17"/>
    <p:sldId id="279" r:id="rId18"/>
    <p:sldId id="291" r:id="rId19"/>
    <p:sldId id="281" r:id="rId20"/>
    <p:sldId id="282" r:id="rId21"/>
    <p:sldId id="283" r:id="rId22"/>
    <p:sldId id="284" r:id="rId23"/>
    <p:sldId id="294" r:id="rId24"/>
    <p:sldId id="286" r:id="rId25"/>
    <p:sldId id="287" r:id="rId26"/>
    <p:sldId id="288" r:id="rId27"/>
    <p:sldId id="289" r:id="rId28"/>
    <p:sldId id="293" r:id="rId29"/>
    <p:sldId id="295" r:id="rId30"/>
  </p:sldIdLst>
  <p:sldSz cx="9144000" cy="6858000" type="screen4x3"/>
  <p:notesSz cx="6858000" cy="9144000"/>
  <p:custDataLst>
    <p:tags r:id="rId3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CCA8"/>
    <a:srgbClr val="473A35"/>
    <a:srgbClr val="DCD4B6"/>
    <a:srgbClr val="8D36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34580"/>
    <p:restoredTop sz="86410"/>
  </p:normalViewPr>
  <p:slideViewPr>
    <p:cSldViewPr>
      <p:cViewPr varScale="1">
        <p:scale>
          <a:sx n="72" d="100"/>
          <a:sy n="72" d="100"/>
        </p:scale>
        <p:origin x="552" y="72"/>
      </p:cViewPr>
      <p:guideLst>
        <p:guide orient="horz" pos="2160"/>
        <p:guide pos="2880"/>
      </p:guideLst>
    </p:cSldViewPr>
  </p:slideViewPr>
  <p:outlineViewPr>
    <p:cViewPr>
      <p:scale>
        <a:sx n="33" d="100"/>
        <a:sy n="33" d="100"/>
      </p:scale>
      <p:origin x="0" y="-13488"/>
    </p:cViewPr>
  </p:outlineViewPr>
  <p:notesTextViewPr>
    <p:cViewPr>
      <p:scale>
        <a:sx n="1" d="1"/>
        <a:sy n="1" d="1"/>
      </p:scale>
      <p:origin x="0" y="0"/>
    </p:cViewPr>
  </p:notesTextViewPr>
  <p:notesViewPr>
    <p:cSldViewPr>
      <p:cViewPr varScale="1">
        <p:scale>
          <a:sx n="55" d="100"/>
          <a:sy n="55" d="100"/>
        </p:scale>
        <p:origin x="-2844"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C2AD59D-8594-4112-A7C9-A86EBFB62FAC}" type="datetimeFigureOut">
              <a:rPr lang="en-US" smtClean="0"/>
              <a:t>5/2/2016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852D8E-8A85-47C0-AEC6-C954E8A4D414}" type="slidenum">
              <a:rPr lang="en-US" smtClean="0"/>
              <a:t>‹#›</a:t>
            </a:fld>
            <a:endParaRPr lang="en-US"/>
          </a:p>
        </p:txBody>
      </p:sp>
    </p:spTree>
    <p:extLst>
      <p:ext uri="{BB962C8B-B14F-4D97-AF65-F5344CB8AC3E}">
        <p14:creationId xmlns:p14="http://schemas.microsoft.com/office/powerpoint/2010/main" val="8423568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F852D8E-8A85-47C0-AEC6-C954E8A4D414}" type="slidenum">
              <a:rPr lang="en-US" smtClean="0"/>
              <a:t>2</a:t>
            </a:fld>
            <a:endParaRPr lang="en-US"/>
          </a:p>
        </p:txBody>
      </p:sp>
    </p:spTree>
    <p:extLst>
      <p:ext uri="{BB962C8B-B14F-4D97-AF65-F5344CB8AC3E}">
        <p14:creationId xmlns:p14="http://schemas.microsoft.com/office/powerpoint/2010/main" val="18975325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other basic kind of calculation is the True/False otherwise known as the If This Then That, Otherwise… calc.</a:t>
            </a:r>
          </a:p>
          <a:p>
            <a:endParaRPr lang="en-US" dirty="0"/>
          </a:p>
          <a:p>
            <a:r>
              <a:rPr lang="en-US" dirty="0" smtClean="0"/>
              <a:t>The condition is written to the left of the question mark.  Immediately after the question mark is what to do if the condition is met (true).  If the condition is not met (false), then do the thing written after the colon.</a:t>
            </a:r>
          </a:p>
          <a:p>
            <a:endParaRPr lang="en-US" dirty="0"/>
          </a:p>
          <a:p>
            <a:r>
              <a:rPr lang="en-US" dirty="0" smtClean="0"/>
              <a:t>Notice the SYNTAX in red.  The operators that can be used in these types of </a:t>
            </a:r>
            <a:r>
              <a:rPr lang="en-US" dirty="0" err="1" smtClean="0"/>
              <a:t>calcs</a:t>
            </a:r>
            <a:r>
              <a:rPr lang="en-US" dirty="0" smtClean="0"/>
              <a:t> (in the order in which they appear on the slide) are: greater than, less than, greater than or equal to, less than or equal to, equal to (notice the 2 equals signs), NOT equal to (adding the ! Makes it NOT).  Two or more conditions can be joined together by &amp;&amp; IF all the conditions must be met.  Join multiple conditions together with two pipes (||) if only one or more of the conditions has to be met.</a:t>
            </a:r>
          </a:p>
          <a:p>
            <a:endParaRPr lang="en-US" dirty="0"/>
          </a:p>
          <a:p>
            <a:r>
              <a:rPr lang="en-US" dirty="0" smtClean="0"/>
              <a:t>Alphanumeric info must be enclosed in quotes when writing the calc.  The quotation marks are dependent on font.  The system will read only straight quotes- no curly quotes allowed. Therefore, it is best to type the calc directly into the system- not cut and paste.  If you do cut and paste, it is best to do so from Word Pad.</a:t>
            </a:r>
            <a:endParaRPr lang="en-US" dirty="0"/>
          </a:p>
        </p:txBody>
      </p:sp>
      <p:sp>
        <p:nvSpPr>
          <p:cNvPr id="4" name="Slide Number Placeholder 3"/>
          <p:cNvSpPr>
            <a:spLocks noGrp="1"/>
          </p:cNvSpPr>
          <p:nvPr>
            <p:ph type="sldNum" sz="quarter" idx="10"/>
          </p:nvPr>
        </p:nvSpPr>
        <p:spPr/>
        <p:txBody>
          <a:bodyPr/>
          <a:lstStyle/>
          <a:p>
            <a:fld id="{EF852D8E-8A85-47C0-AEC6-C954E8A4D414}" type="slidenum">
              <a:rPr lang="en-US" smtClean="0"/>
              <a:t>11</a:t>
            </a:fld>
            <a:endParaRPr lang="en-US" dirty="0"/>
          </a:p>
        </p:txBody>
      </p:sp>
    </p:spTree>
    <p:extLst>
      <p:ext uri="{BB962C8B-B14F-4D97-AF65-F5344CB8AC3E}">
        <p14:creationId xmlns:p14="http://schemas.microsoft.com/office/powerpoint/2010/main" val="24853246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19600"/>
            <a:ext cx="5486400" cy="4495800"/>
          </a:xfrm>
        </p:spPr>
        <p:txBody>
          <a:bodyPr>
            <a:noAutofit/>
          </a:bodyPr>
          <a:lstStyle/>
          <a:p>
            <a:pPr algn="ctr">
              <a:buFont typeface="Arial" pitchFamily="34" charset="0"/>
              <a:buNone/>
            </a:pPr>
            <a:r>
              <a:rPr lang="en-US" sz="1600" dirty="0" smtClean="0">
                <a:solidFill>
                  <a:srgbClr val="990000"/>
                </a:solidFill>
                <a:latin typeface="Arial Unicode MS" pitchFamily="34" charset="-128"/>
                <a:ea typeface="Arial Unicode MS" pitchFamily="34" charset="-128"/>
                <a:cs typeface="Arial Unicode MS" pitchFamily="34" charset="-128"/>
              </a:rPr>
              <a:t>@</a:t>
            </a:r>
            <a:r>
              <a:rPr lang="en-US" sz="1600" dirty="0" smtClean="0">
                <a:latin typeface="Arial Unicode MS" pitchFamily="34" charset="-128"/>
                <a:ea typeface="Arial Unicode MS" pitchFamily="34" charset="-128"/>
                <a:cs typeface="Arial Unicode MS" pitchFamily="34" charset="-128"/>
              </a:rPr>
              <a:t>DIG</a:t>
            </a:r>
            <a:r>
              <a:rPr lang="en-US" sz="1600" dirty="0" smtClean="0">
                <a:solidFill>
                  <a:srgbClr val="990000"/>
                </a:solidFill>
                <a:latin typeface="Arial Unicode MS" pitchFamily="34" charset="-128"/>
                <a:ea typeface="Arial Unicode MS" pitchFamily="34" charset="-128"/>
                <a:cs typeface="Arial Unicode MS" pitchFamily="34" charset="-128"/>
              </a:rPr>
              <a:t>&lt;</a:t>
            </a:r>
            <a:r>
              <a:rPr lang="en-US" sz="1600" dirty="0" smtClean="0">
                <a:latin typeface="Arial Unicode MS" pitchFamily="34" charset="-128"/>
                <a:ea typeface="Arial Unicode MS" pitchFamily="34" charset="-128"/>
                <a:cs typeface="Arial Unicode MS" pitchFamily="34" charset="-128"/>
              </a:rPr>
              <a:t>0.2</a:t>
            </a:r>
            <a:r>
              <a:rPr lang="en-US" sz="1600" b="1" dirty="0" smtClean="0">
                <a:solidFill>
                  <a:srgbClr val="990000"/>
                </a:solidFill>
                <a:latin typeface="Arial Unicode MS" pitchFamily="34" charset="-128"/>
                <a:ea typeface="Arial Unicode MS" pitchFamily="34" charset="-128"/>
                <a:cs typeface="Arial Unicode MS" pitchFamily="34" charset="-128"/>
              </a:rPr>
              <a:t>?</a:t>
            </a:r>
            <a:r>
              <a:rPr lang="en-US" sz="1600" dirty="0" smtClean="0">
                <a:latin typeface="Arial Unicode MS" pitchFamily="34" charset="-128"/>
                <a:ea typeface="Arial Unicode MS" pitchFamily="34" charset="-128"/>
                <a:cs typeface="Arial Unicode MS" pitchFamily="34" charset="-128"/>
              </a:rPr>
              <a:t> </a:t>
            </a:r>
            <a:r>
              <a:rPr lang="en-US" sz="1600" dirty="0" smtClean="0">
                <a:solidFill>
                  <a:srgbClr val="990000"/>
                </a:solidFill>
              </a:rPr>
              <a:t>"</a:t>
            </a:r>
            <a:r>
              <a:rPr lang="en-US" sz="1600" dirty="0" smtClean="0">
                <a:latin typeface="Arial Unicode MS" pitchFamily="34" charset="-128"/>
                <a:ea typeface="Arial Unicode MS" pitchFamily="34" charset="-128"/>
                <a:cs typeface="Arial Unicode MS" pitchFamily="34" charset="-128"/>
              </a:rPr>
              <a:t>NONE DETECTED</a:t>
            </a:r>
            <a:r>
              <a:rPr lang="en-US" sz="1600" dirty="0" smtClean="0">
                <a:solidFill>
                  <a:srgbClr val="990000"/>
                </a:solidFill>
              </a:rPr>
              <a:t>"</a:t>
            </a:r>
            <a:r>
              <a:rPr lang="en-US" sz="1600" dirty="0" smtClean="0">
                <a:latin typeface="Arial Unicode MS" pitchFamily="34" charset="-128"/>
                <a:ea typeface="Arial Unicode MS" pitchFamily="34" charset="-128"/>
                <a:cs typeface="Arial Unicode MS" pitchFamily="34" charset="-128"/>
              </a:rPr>
              <a:t> </a:t>
            </a:r>
            <a:r>
              <a:rPr lang="en-US" sz="1600" b="1" dirty="0" smtClean="0">
                <a:solidFill>
                  <a:srgbClr val="990000"/>
                </a:solidFill>
                <a:latin typeface="Arial Unicode MS" pitchFamily="34" charset="-128"/>
                <a:ea typeface="Arial Unicode MS" pitchFamily="34" charset="-128"/>
                <a:cs typeface="Arial Unicode MS" pitchFamily="34" charset="-128"/>
              </a:rPr>
              <a:t>:</a:t>
            </a:r>
            <a:r>
              <a:rPr lang="en-US" sz="1600" dirty="0" smtClean="0">
                <a:solidFill>
                  <a:srgbClr val="990000"/>
                </a:solidFill>
                <a:latin typeface="Arial Unicode MS" pitchFamily="34" charset="-128"/>
                <a:ea typeface="Arial Unicode MS" pitchFamily="34" charset="-128"/>
                <a:cs typeface="Arial Unicode MS" pitchFamily="34" charset="-128"/>
              </a:rPr>
              <a:t>@</a:t>
            </a:r>
            <a:r>
              <a:rPr lang="en-US" sz="1600" dirty="0" smtClean="0">
                <a:latin typeface="Arial Unicode MS" pitchFamily="34" charset="-128"/>
                <a:ea typeface="Arial Unicode MS" pitchFamily="34" charset="-128"/>
                <a:cs typeface="Arial Unicode MS" pitchFamily="34" charset="-128"/>
              </a:rPr>
              <a:t>DIG</a:t>
            </a:r>
          </a:p>
          <a:p>
            <a:pPr algn="ctr">
              <a:buFont typeface="Arial" pitchFamily="34" charset="0"/>
              <a:buNone/>
            </a:pPr>
            <a:endParaRPr lang="en-US" sz="1600" dirty="0" smtClean="0">
              <a:latin typeface="Arial Unicode MS" pitchFamily="34" charset="-128"/>
              <a:ea typeface="Arial Unicode MS" pitchFamily="34" charset="-128"/>
              <a:cs typeface="Arial Unicode MS" pitchFamily="34" charset="-128"/>
            </a:endParaRPr>
          </a:p>
          <a:p>
            <a:pPr>
              <a:buFont typeface="Arial" pitchFamily="34" charset="0"/>
              <a:buNone/>
            </a:pPr>
            <a:r>
              <a:rPr lang="en-US" sz="1600" dirty="0" smtClean="0">
                <a:latin typeface="Arial Unicode MS" pitchFamily="34" charset="-128"/>
                <a:ea typeface="Arial Unicode MS" pitchFamily="34" charset="-128"/>
                <a:cs typeface="Arial Unicode MS" pitchFamily="34" charset="-128"/>
              </a:rPr>
              <a:t>This calculation is pronounced: If the numeric result of the test DIG is &lt;0.2, then report the result as “NONE DETECTED”, otherwise report the numeric result of the test DIG.</a:t>
            </a:r>
          </a:p>
          <a:p>
            <a:pPr>
              <a:buFont typeface="Arial" pitchFamily="34" charset="0"/>
              <a:buNone/>
            </a:pPr>
            <a:endParaRPr lang="en-US" sz="1600" dirty="0">
              <a:latin typeface="Arial Unicode MS" pitchFamily="34" charset="-128"/>
              <a:ea typeface="Arial Unicode MS" pitchFamily="34" charset="-128"/>
              <a:cs typeface="Arial Unicode MS" pitchFamily="34" charset="-128"/>
            </a:endParaRPr>
          </a:p>
          <a:p>
            <a:pPr>
              <a:buFont typeface="Arial" pitchFamily="34" charset="0"/>
              <a:buNone/>
            </a:pPr>
            <a:r>
              <a:rPr lang="en-US" sz="1600" dirty="0" smtClean="0">
                <a:latin typeface="Arial Unicode MS" pitchFamily="34" charset="-128"/>
                <a:ea typeface="Arial Unicode MS" pitchFamily="34" charset="-128"/>
                <a:cs typeface="Arial Unicode MS" pitchFamily="34" charset="-128"/>
              </a:rPr>
              <a:t>So, the condition is if the result of DIG is a number which is less than 0.2.  If that condition is met (true), then the result will be replaced with the words “NONE DETECTED”- just like that, all caps.  If the condition is not true (false)- meaning the result of DIG is 0.2 or higher, then the numeric result will be reported.</a:t>
            </a:r>
          </a:p>
          <a:p>
            <a:pPr algn="ctr">
              <a:buFont typeface="Arial" pitchFamily="34" charset="0"/>
              <a:buNone/>
            </a:pPr>
            <a:endParaRPr lang="en-US" sz="1600" dirty="0" smtClean="0">
              <a:latin typeface="Arial Unicode MS" pitchFamily="34" charset="-128"/>
              <a:ea typeface="Arial Unicode MS" pitchFamily="34" charset="-128"/>
              <a:cs typeface="Arial Unicode MS" pitchFamily="34" charset="-128"/>
            </a:endParaRPr>
          </a:p>
          <a:p>
            <a:pPr algn="ctr">
              <a:buFont typeface="Arial" pitchFamily="34" charset="0"/>
              <a:buNone/>
            </a:pPr>
            <a:r>
              <a:rPr lang="en-US" sz="1600" dirty="0" smtClean="0">
                <a:solidFill>
                  <a:srgbClr val="990000"/>
                </a:solidFill>
                <a:latin typeface="Arial Unicode MS" pitchFamily="34" charset="-128"/>
                <a:ea typeface="Arial Unicode MS" pitchFamily="34" charset="-128"/>
                <a:cs typeface="Arial Unicode MS" pitchFamily="34" charset="-128"/>
              </a:rPr>
              <a:t>@</a:t>
            </a:r>
            <a:r>
              <a:rPr lang="en-US" sz="1600" dirty="0" smtClean="0">
                <a:latin typeface="Arial Unicode MS" pitchFamily="34" charset="-128"/>
                <a:ea typeface="Arial Unicode MS" pitchFamily="34" charset="-128"/>
                <a:cs typeface="Arial Unicode MS" pitchFamily="34" charset="-128"/>
              </a:rPr>
              <a:t>DIG</a:t>
            </a:r>
            <a:r>
              <a:rPr lang="en-US" sz="1600" dirty="0" smtClean="0">
                <a:solidFill>
                  <a:srgbClr val="990000"/>
                </a:solidFill>
                <a:latin typeface="Arial Unicode MS" pitchFamily="34" charset="-128"/>
                <a:ea typeface="Arial Unicode MS" pitchFamily="34" charset="-128"/>
                <a:cs typeface="Arial Unicode MS" pitchFamily="34" charset="-128"/>
              </a:rPr>
              <a:t>&lt;</a:t>
            </a:r>
            <a:r>
              <a:rPr lang="en-US" sz="1600" dirty="0" smtClean="0">
                <a:latin typeface="Arial Unicode MS" pitchFamily="34" charset="-128"/>
                <a:ea typeface="Arial Unicode MS" pitchFamily="34" charset="-128"/>
                <a:cs typeface="Arial Unicode MS" pitchFamily="34" charset="-128"/>
              </a:rPr>
              <a:t>0.2</a:t>
            </a:r>
            <a:r>
              <a:rPr lang="en-US" sz="1600" b="1" dirty="0" smtClean="0">
                <a:solidFill>
                  <a:srgbClr val="990000"/>
                </a:solidFill>
                <a:latin typeface="Arial Unicode MS" pitchFamily="34" charset="-128"/>
                <a:ea typeface="Arial Unicode MS" pitchFamily="34" charset="-128"/>
                <a:cs typeface="Arial Unicode MS" pitchFamily="34" charset="-128"/>
              </a:rPr>
              <a:t>?</a:t>
            </a:r>
            <a:r>
              <a:rPr lang="en-US" sz="1600" dirty="0" smtClean="0">
                <a:latin typeface="Arial Unicode MS" pitchFamily="34" charset="-128"/>
                <a:ea typeface="Arial Unicode MS" pitchFamily="34" charset="-128"/>
                <a:cs typeface="Arial Unicode MS" pitchFamily="34" charset="-128"/>
              </a:rPr>
              <a:t> </a:t>
            </a:r>
            <a:r>
              <a:rPr lang="en-US" sz="1600" dirty="0" smtClean="0">
                <a:solidFill>
                  <a:srgbClr val="990000"/>
                </a:solidFill>
              </a:rPr>
              <a:t>"</a:t>
            </a:r>
            <a:r>
              <a:rPr lang="en-US" sz="1600" dirty="0" smtClean="0">
                <a:latin typeface="Arial Unicode MS" pitchFamily="34" charset="-128"/>
                <a:ea typeface="Arial Unicode MS" pitchFamily="34" charset="-128"/>
                <a:cs typeface="Arial Unicode MS" pitchFamily="34" charset="-128"/>
              </a:rPr>
              <a:t>&lt;0.2</a:t>
            </a:r>
            <a:r>
              <a:rPr lang="en-US" sz="1600" dirty="0" smtClean="0">
                <a:solidFill>
                  <a:srgbClr val="990000"/>
                </a:solidFill>
              </a:rPr>
              <a:t>"</a:t>
            </a:r>
            <a:r>
              <a:rPr lang="en-US" sz="1600" dirty="0" smtClean="0">
                <a:latin typeface="Arial Unicode MS" pitchFamily="34" charset="-128"/>
                <a:ea typeface="Arial Unicode MS" pitchFamily="34" charset="-128"/>
                <a:cs typeface="Arial Unicode MS" pitchFamily="34" charset="-128"/>
              </a:rPr>
              <a:t> </a:t>
            </a:r>
            <a:r>
              <a:rPr lang="en-US" sz="1600" b="1" dirty="0" smtClean="0">
                <a:solidFill>
                  <a:srgbClr val="990000"/>
                </a:solidFill>
                <a:latin typeface="Arial Unicode MS" pitchFamily="34" charset="-128"/>
                <a:ea typeface="Arial Unicode MS" pitchFamily="34" charset="-128"/>
                <a:cs typeface="Arial Unicode MS" pitchFamily="34" charset="-128"/>
              </a:rPr>
              <a:t>:</a:t>
            </a:r>
            <a:r>
              <a:rPr lang="en-US" sz="1600" dirty="0" smtClean="0">
                <a:solidFill>
                  <a:srgbClr val="990000"/>
                </a:solidFill>
                <a:latin typeface="Arial Unicode MS" pitchFamily="34" charset="-128"/>
                <a:ea typeface="Arial Unicode MS" pitchFamily="34" charset="-128"/>
                <a:cs typeface="Arial Unicode MS" pitchFamily="34" charset="-128"/>
              </a:rPr>
              <a:t>@</a:t>
            </a:r>
            <a:r>
              <a:rPr lang="en-US" sz="1600" dirty="0" smtClean="0">
                <a:latin typeface="Arial Unicode MS" pitchFamily="34" charset="-128"/>
                <a:ea typeface="Arial Unicode MS" pitchFamily="34" charset="-128"/>
                <a:cs typeface="Arial Unicode MS" pitchFamily="34" charset="-128"/>
              </a:rPr>
              <a:t>DIG</a:t>
            </a:r>
          </a:p>
          <a:p>
            <a:pPr algn="ctr">
              <a:buFont typeface="Arial" pitchFamily="34" charset="0"/>
              <a:buNone/>
            </a:pPr>
            <a:endParaRPr lang="en-US" sz="1600" dirty="0" smtClean="0">
              <a:latin typeface="Arial Unicode MS" pitchFamily="34" charset="-128"/>
              <a:ea typeface="Arial Unicode MS" pitchFamily="34" charset="-128"/>
              <a:cs typeface="Arial Unicode MS" pitchFamily="34" charset="-128"/>
            </a:endParaRPr>
          </a:p>
          <a:p>
            <a:pPr>
              <a:buFont typeface="Arial" pitchFamily="34" charset="0"/>
              <a:buNone/>
            </a:pPr>
            <a:r>
              <a:rPr lang="en-US" sz="1600" dirty="0" smtClean="0">
                <a:latin typeface="Arial Unicode MS" pitchFamily="34" charset="-128"/>
                <a:ea typeface="Arial Unicode MS" pitchFamily="34" charset="-128"/>
                <a:cs typeface="Arial Unicode MS" pitchFamily="34" charset="-128"/>
              </a:rPr>
              <a:t>In this example, the result will be reported as &lt;0.2- just like that- if the condition is met.</a:t>
            </a:r>
            <a:endParaRPr lang="en-US" sz="1600" dirty="0">
              <a:latin typeface="Arial Unicode MS" pitchFamily="34" charset="-128"/>
              <a:ea typeface="Arial Unicode MS" pitchFamily="34" charset="-128"/>
              <a:cs typeface="Arial Unicode MS" pitchFamily="34" charset="-128"/>
            </a:endParaRPr>
          </a:p>
          <a:p>
            <a:pPr>
              <a:buFont typeface="Arial" pitchFamily="34" charset="0"/>
              <a:buNone/>
            </a:pPr>
            <a:endParaRPr lang="en-US" sz="2000" dirty="0" smtClean="0">
              <a:latin typeface="Arial Unicode MS" pitchFamily="34" charset="-128"/>
              <a:ea typeface="Arial Unicode MS" pitchFamily="34" charset="-128"/>
              <a:cs typeface="Arial Unicode MS" pitchFamily="34" charset="-128"/>
            </a:endParaRPr>
          </a:p>
          <a:p>
            <a:pPr algn="ctr">
              <a:buFont typeface="Arial" pitchFamily="34" charset="0"/>
              <a:buNone/>
            </a:pPr>
            <a:endParaRPr lang="en-US" sz="2000" dirty="0"/>
          </a:p>
        </p:txBody>
      </p:sp>
      <p:sp>
        <p:nvSpPr>
          <p:cNvPr id="4" name="Slide Number Placeholder 3"/>
          <p:cNvSpPr>
            <a:spLocks noGrp="1"/>
          </p:cNvSpPr>
          <p:nvPr>
            <p:ph type="sldNum" sz="quarter" idx="10"/>
          </p:nvPr>
        </p:nvSpPr>
        <p:spPr/>
        <p:txBody>
          <a:bodyPr/>
          <a:lstStyle/>
          <a:p>
            <a:fld id="{EF852D8E-8A85-47C0-AEC6-C954E8A4D414}" type="slidenum">
              <a:rPr lang="en-US" smtClean="0"/>
              <a:t>12</a:t>
            </a:fld>
            <a:endParaRPr lang="en-US"/>
          </a:p>
        </p:txBody>
      </p:sp>
    </p:spTree>
    <p:extLst>
      <p:ext uri="{BB962C8B-B14F-4D97-AF65-F5344CB8AC3E}">
        <p14:creationId xmlns:p14="http://schemas.microsoft.com/office/powerpoint/2010/main" val="23481204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smtClean="0"/>
              <a:t>In this example, if the condition is met- the result will be replaced with the canned message @LOW.  The user will see @LOW as the result, but the entire, expanded canned message will print on reports or display in downstream systems.</a:t>
            </a:r>
            <a:endParaRPr lang="en-US" sz="1800" dirty="0"/>
          </a:p>
        </p:txBody>
      </p:sp>
      <p:sp>
        <p:nvSpPr>
          <p:cNvPr id="4" name="Slide Number Placeholder 3"/>
          <p:cNvSpPr>
            <a:spLocks noGrp="1"/>
          </p:cNvSpPr>
          <p:nvPr>
            <p:ph type="sldNum" sz="quarter" idx="10"/>
          </p:nvPr>
        </p:nvSpPr>
        <p:spPr/>
        <p:txBody>
          <a:bodyPr/>
          <a:lstStyle/>
          <a:p>
            <a:fld id="{EF852D8E-8A85-47C0-AEC6-C954E8A4D414}" type="slidenum">
              <a:rPr lang="en-US" smtClean="0"/>
              <a:t>13</a:t>
            </a:fld>
            <a:endParaRPr lang="en-US"/>
          </a:p>
        </p:txBody>
      </p:sp>
    </p:spTree>
    <p:extLst>
      <p:ext uri="{BB962C8B-B14F-4D97-AF65-F5344CB8AC3E}">
        <p14:creationId xmlns:p14="http://schemas.microsoft.com/office/powerpoint/2010/main" val="9753078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800" dirty="0" smtClean="0"/>
              <a:t>In this example, if the condition is met (meaning if the numeric result of the test ABC is &gt;100), then report out the numeric value of the test ABC and add the canned message @CM to it.  If the condition is false (meaning the numeric value of the test ABC is less than or equal to 100), then report the numeric value of the test ABC. </a:t>
            </a:r>
          </a:p>
          <a:p>
            <a:endParaRPr lang="en-US" sz="1800" dirty="0"/>
          </a:p>
          <a:p>
            <a:r>
              <a:rPr lang="en-US" sz="1800" dirty="0" smtClean="0"/>
              <a:t>Note the SYNTAX- </a:t>
            </a:r>
          </a:p>
          <a:p>
            <a:r>
              <a:rPr lang="en-US" sz="1800" dirty="0" smtClean="0"/>
              <a:t>@ (the numeric result)</a:t>
            </a:r>
          </a:p>
          <a:p>
            <a:r>
              <a:rPr lang="en-US" sz="1800" dirty="0" smtClean="0"/>
              <a:t> &gt; (greater than)</a:t>
            </a:r>
          </a:p>
          <a:p>
            <a:r>
              <a:rPr lang="en-US" sz="1800" dirty="0" smtClean="0"/>
              <a:t> ? (separates the condition from what to do if true)</a:t>
            </a:r>
          </a:p>
          <a:p>
            <a:r>
              <a:rPr lang="en-US" sz="1800" dirty="0" smtClean="0"/>
              <a:t>+ adds a canned message in this case</a:t>
            </a:r>
          </a:p>
          <a:p>
            <a:r>
              <a:rPr lang="en-US" sz="1800" dirty="0" smtClean="0"/>
              <a:t>“’ encloses the alphanumeric text</a:t>
            </a:r>
          </a:p>
          <a:p>
            <a:r>
              <a:rPr lang="en-US" sz="1800" dirty="0" smtClean="0"/>
              <a:t>: separates the what to do if the condition is true from what to do if the condition is false.</a:t>
            </a:r>
            <a:endParaRPr lang="en-US" sz="1800" dirty="0"/>
          </a:p>
        </p:txBody>
      </p:sp>
      <p:sp>
        <p:nvSpPr>
          <p:cNvPr id="4" name="Slide Number Placeholder 3"/>
          <p:cNvSpPr>
            <a:spLocks noGrp="1"/>
          </p:cNvSpPr>
          <p:nvPr>
            <p:ph type="sldNum" sz="quarter" idx="10"/>
          </p:nvPr>
        </p:nvSpPr>
        <p:spPr/>
        <p:txBody>
          <a:bodyPr/>
          <a:lstStyle/>
          <a:p>
            <a:fld id="{EF852D8E-8A85-47C0-AEC6-C954E8A4D414}" type="slidenum">
              <a:rPr lang="en-US" smtClean="0"/>
              <a:t>14</a:t>
            </a:fld>
            <a:endParaRPr lang="en-US"/>
          </a:p>
        </p:txBody>
      </p:sp>
    </p:spTree>
    <p:extLst>
      <p:ext uri="{BB962C8B-B14F-4D97-AF65-F5344CB8AC3E}">
        <p14:creationId xmlns:p14="http://schemas.microsoft.com/office/powerpoint/2010/main" val="14881218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smtClean="0"/>
              <a:t>$@- pronounced the alphanumeric value of a test</a:t>
            </a:r>
          </a:p>
          <a:p>
            <a:endParaRPr lang="en-US" sz="1800" dirty="0"/>
          </a:p>
          <a:p>
            <a:r>
              <a:rPr lang="en-US" sz="1800" dirty="0" smtClean="0"/>
              <a:t>We have seen this example where the result of DIG which is less than 0.2 will be reported &lt;0.2, otherwise the numeric value of the test DIG will be reported.</a:t>
            </a:r>
          </a:p>
          <a:p>
            <a:endParaRPr lang="en-US" sz="1800" dirty="0"/>
          </a:p>
          <a:p>
            <a:r>
              <a:rPr lang="en-US" sz="1800" dirty="0" smtClean="0"/>
              <a:t>BUT- if the result is &gt;5- just like that- it came off the analyzer as &gt;5- what would happen with the calc as it is written?  The system sees the greater than sign as an alphanumeric character- so it would strip off the &gt; to report the numeric value of the test DIG.</a:t>
            </a:r>
          </a:p>
          <a:p>
            <a:endParaRPr lang="en-US" sz="1800" dirty="0"/>
          </a:p>
          <a:p>
            <a:r>
              <a:rPr lang="en-US" sz="1800" dirty="0" smtClean="0"/>
              <a:t>So- we need the $@ to indicate the alphanumeric result of the test DIG so that &gt;5 can go out.</a:t>
            </a:r>
          </a:p>
        </p:txBody>
      </p:sp>
      <p:sp>
        <p:nvSpPr>
          <p:cNvPr id="4" name="Slide Number Placeholder 3"/>
          <p:cNvSpPr>
            <a:spLocks noGrp="1"/>
          </p:cNvSpPr>
          <p:nvPr>
            <p:ph type="sldNum" sz="quarter" idx="10"/>
          </p:nvPr>
        </p:nvSpPr>
        <p:spPr/>
        <p:txBody>
          <a:bodyPr/>
          <a:lstStyle/>
          <a:p>
            <a:fld id="{EF852D8E-8A85-47C0-AEC6-C954E8A4D414}" type="slidenum">
              <a:rPr lang="en-US" smtClean="0"/>
              <a:t>15</a:t>
            </a:fld>
            <a:endParaRPr lang="en-US"/>
          </a:p>
        </p:txBody>
      </p:sp>
    </p:spTree>
    <p:extLst>
      <p:ext uri="{BB962C8B-B14F-4D97-AF65-F5344CB8AC3E}">
        <p14:creationId xmlns:p14="http://schemas.microsoft.com/office/powerpoint/2010/main" val="39274976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smtClean="0"/>
              <a:t>More syntax- basically goes through each of the various operands listed earlier.  Practice reading!</a:t>
            </a:r>
            <a:endParaRPr lang="en-US" sz="1800" dirty="0"/>
          </a:p>
        </p:txBody>
      </p:sp>
      <p:sp>
        <p:nvSpPr>
          <p:cNvPr id="4" name="Slide Number Placeholder 3"/>
          <p:cNvSpPr>
            <a:spLocks noGrp="1"/>
          </p:cNvSpPr>
          <p:nvPr>
            <p:ph type="sldNum" sz="quarter" idx="10"/>
          </p:nvPr>
        </p:nvSpPr>
        <p:spPr/>
        <p:txBody>
          <a:bodyPr/>
          <a:lstStyle/>
          <a:p>
            <a:fld id="{EF852D8E-8A85-47C0-AEC6-C954E8A4D414}" type="slidenum">
              <a:rPr lang="en-US" smtClean="0"/>
              <a:t>16</a:t>
            </a:fld>
            <a:endParaRPr lang="en-US"/>
          </a:p>
        </p:txBody>
      </p:sp>
    </p:spTree>
    <p:extLst>
      <p:ext uri="{BB962C8B-B14F-4D97-AF65-F5344CB8AC3E}">
        <p14:creationId xmlns:p14="http://schemas.microsoft.com/office/powerpoint/2010/main" val="12492752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smtClean="0"/>
              <a:t>Examples of joining two (or more) conditions together.  If the double ampersand is used, both conditions must be met.  So- in the first example, the numeric value of the test HGB has to be less than 5 AND the numeric value of the test HCT must be less than 20.  If both these conditions are met, then report the result as BAD- just like that.  Otherwise, report the value of GOOD- just like that.</a:t>
            </a:r>
          </a:p>
          <a:p>
            <a:endParaRPr lang="en-US" sz="1800" dirty="0"/>
          </a:p>
          <a:p>
            <a:r>
              <a:rPr lang="en-US" sz="1800" dirty="0" smtClean="0"/>
              <a:t>In the second example, either of the conditions can be met since they are joined together by the double pipes (||).  So-if either the numeric value of HGB is less than 5 OR the numeric value of HCT is less than 20, then ….. </a:t>
            </a:r>
            <a:endParaRPr lang="en-US" sz="1800" dirty="0"/>
          </a:p>
        </p:txBody>
      </p:sp>
      <p:sp>
        <p:nvSpPr>
          <p:cNvPr id="4" name="Slide Number Placeholder 3"/>
          <p:cNvSpPr>
            <a:spLocks noGrp="1"/>
          </p:cNvSpPr>
          <p:nvPr>
            <p:ph type="sldNum" sz="quarter" idx="10"/>
          </p:nvPr>
        </p:nvSpPr>
        <p:spPr/>
        <p:txBody>
          <a:bodyPr/>
          <a:lstStyle/>
          <a:p>
            <a:fld id="{EF852D8E-8A85-47C0-AEC6-C954E8A4D414}" type="slidenum">
              <a:rPr lang="en-US" smtClean="0"/>
              <a:t>17</a:t>
            </a:fld>
            <a:endParaRPr lang="en-US"/>
          </a:p>
        </p:txBody>
      </p:sp>
    </p:spTree>
    <p:extLst>
      <p:ext uri="{BB962C8B-B14F-4D97-AF65-F5344CB8AC3E}">
        <p14:creationId xmlns:p14="http://schemas.microsoft.com/office/powerpoint/2010/main" val="4908763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smtClean="0"/>
              <a:t>The correct answer is C.</a:t>
            </a:r>
          </a:p>
          <a:p>
            <a:endParaRPr lang="en-US" sz="1800" dirty="0" smtClean="0"/>
          </a:p>
          <a:p>
            <a:pPr marL="514350" indent="-514350">
              <a:buFont typeface="Arial" pitchFamily="34" charset="0"/>
              <a:buAutoNum type="alphaUcPeriod"/>
            </a:pPr>
            <a:r>
              <a:rPr lang="en-US" sz="1800" dirty="0" smtClean="0"/>
              <a:t>K&gt;5? “</a:t>
            </a:r>
            <a:r>
              <a:rPr lang="en-US" sz="1800" dirty="0" err="1" smtClean="0"/>
              <a:t>Hemolyzed</a:t>
            </a:r>
            <a:r>
              <a:rPr lang="en-US" sz="1800" dirty="0" smtClean="0"/>
              <a:t>”:K</a:t>
            </a:r>
          </a:p>
          <a:p>
            <a:pPr marL="514350" indent="-514350"/>
            <a:r>
              <a:rPr lang="en-US" sz="1800" dirty="0" smtClean="0"/>
              <a:t>	@ missing from in front of K.  Curly quotes.  </a:t>
            </a:r>
            <a:r>
              <a:rPr lang="en-US" sz="1800" dirty="0" err="1" smtClean="0"/>
              <a:t>Hemolyzed</a:t>
            </a:r>
            <a:r>
              <a:rPr lang="en-US" sz="1800" dirty="0" smtClean="0"/>
              <a:t> in mixed case</a:t>
            </a:r>
          </a:p>
          <a:p>
            <a:pPr marL="514350" indent="-514350">
              <a:buFont typeface="Arial" pitchFamily="34" charset="0"/>
              <a:buAutoNum type="alphaUcPeriod"/>
            </a:pPr>
            <a:endParaRPr lang="en-US" sz="1800" dirty="0" smtClean="0"/>
          </a:p>
          <a:p>
            <a:pPr marL="514350" indent="-514350">
              <a:buAutoNum type="alphaUcPeriod" startAt="2"/>
            </a:pPr>
            <a:r>
              <a:rPr lang="en-US" sz="1800" dirty="0" smtClean="0"/>
              <a:t>@K&gt;5? “HEMOLYZED”:@K</a:t>
            </a:r>
          </a:p>
          <a:p>
            <a:pPr marL="514350" indent="-514350"/>
            <a:r>
              <a:rPr lang="en-US" sz="1800" dirty="0"/>
              <a:t> </a:t>
            </a:r>
            <a:r>
              <a:rPr lang="en-US" sz="1800" dirty="0" smtClean="0"/>
              <a:t>         Curly quotes</a:t>
            </a:r>
          </a:p>
          <a:p>
            <a:pPr marL="514350" indent="-514350">
              <a:buAutoNum type="alphaUcPeriod" startAt="2"/>
            </a:pPr>
            <a:endParaRPr lang="en-US" sz="1800" dirty="0" smtClean="0"/>
          </a:p>
          <a:p>
            <a:pPr marL="514350" indent="-514350"/>
            <a:r>
              <a:rPr lang="en-US" sz="1800" dirty="0" smtClean="0"/>
              <a:t>C,       @K&gt;5? "HEMOLYZED":@K</a:t>
            </a:r>
          </a:p>
          <a:p>
            <a:pPr marL="514350" indent="-514350"/>
            <a:endParaRPr lang="en-US" sz="1800" dirty="0"/>
          </a:p>
          <a:p>
            <a:pPr marL="514350" indent="-514350">
              <a:buAutoNum type="alphaUcPeriod" startAt="4"/>
            </a:pPr>
            <a:r>
              <a:rPr lang="en-US" sz="1800" dirty="0" smtClean="0"/>
              <a:t>@K&gt;5? "</a:t>
            </a:r>
            <a:r>
              <a:rPr lang="en-US" sz="1800" dirty="0" err="1" smtClean="0"/>
              <a:t>Hemolyzed</a:t>
            </a:r>
            <a:r>
              <a:rPr lang="en-US" sz="1800" dirty="0" smtClean="0"/>
              <a:t>":@K</a:t>
            </a:r>
          </a:p>
          <a:p>
            <a:pPr marL="514350" indent="-514350"/>
            <a:r>
              <a:rPr lang="en-US" sz="1800" dirty="0" smtClean="0"/>
              <a:t>           </a:t>
            </a:r>
            <a:r>
              <a:rPr lang="en-US" sz="1800" dirty="0" err="1" smtClean="0"/>
              <a:t>Hemolyzed</a:t>
            </a:r>
            <a:r>
              <a:rPr lang="en-US" sz="1800" dirty="0" smtClean="0"/>
              <a:t> mixed case.</a:t>
            </a:r>
          </a:p>
          <a:p>
            <a:pPr marL="514350" indent="-514350">
              <a:buFont typeface="Arial" pitchFamily="34" charset="0"/>
              <a:buAutoNum type="alphaUcPeriod"/>
            </a:pPr>
            <a:endParaRPr lang="en-US" sz="1800" dirty="0" smtClean="0"/>
          </a:p>
          <a:p>
            <a:endParaRPr lang="en-US" sz="1800" dirty="0"/>
          </a:p>
        </p:txBody>
      </p:sp>
      <p:sp>
        <p:nvSpPr>
          <p:cNvPr id="4" name="Slide Number Placeholder 3"/>
          <p:cNvSpPr>
            <a:spLocks noGrp="1"/>
          </p:cNvSpPr>
          <p:nvPr>
            <p:ph type="sldNum" sz="quarter" idx="10"/>
          </p:nvPr>
        </p:nvSpPr>
        <p:spPr/>
        <p:txBody>
          <a:bodyPr/>
          <a:lstStyle/>
          <a:p>
            <a:fld id="{EF852D8E-8A85-47C0-AEC6-C954E8A4D414}" type="slidenum">
              <a:rPr lang="en-US" smtClean="0"/>
              <a:t>18</a:t>
            </a:fld>
            <a:endParaRPr lang="en-US"/>
          </a:p>
        </p:txBody>
      </p:sp>
    </p:spTree>
    <p:extLst>
      <p:ext uri="{BB962C8B-B14F-4D97-AF65-F5344CB8AC3E}">
        <p14:creationId xmlns:p14="http://schemas.microsoft.com/office/powerpoint/2010/main" val="38432587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sz="1500" dirty="0" smtClean="0"/>
              <a:t>More SYNTAX- the comma indicates “An if all else fails” clause.  Used to account for an error in the calculation</a:t>
            </a:r>
          </a:p>
          <a:p>
            <a:r>
              <a:rPr lang="en-US" sz="1500" dirty="0" smtClean="0">
                <a:solidFill>
                  <a:srgbClr val="990000"/>
                </a:solidFill>
              </a:rPr>
              <a:t>@</a:t>
            </a:r>
            <a:r>
              <a:rPr lang="en-US" sz="1500" dirty="0" smtClean="0"/>
              <a:t>NRBC</a:t>
            </a:r>
            <a:r>
              <a:rPr lang="en-US" sz="1500" dirty="0" smtClean="0">
                <a:solidFill>
                  <a:srgbClr val="990000"/>
                </a:solidFill>
              </a:rPr>
              <a:t>&lt;</a:t>
            </a:r>
            <a:r>
              <a:rPr lang="en-US" sz="1500" dirty="0" smtClean="0"/>
              <a:t>5</a:t>
            </a:r>
            <a:r>
              <a:rPr lang="en-US" sz="1500" b="1" dirty="0" smtClean="0">
                <a:solidFill>
                  <a:srgbClr val="990000"/>
                </a:solidFill>
              </a:rPr>
              <a:t>? </a:t>
            </a:r>
            <a:r>
              <a:rPr lang="en-US" sz="1500" dirty="0" smtClean="0">
                <a:solidFill>
                  <a:srgbClr val="990000"/>
                </a:solidFill>
              </a:rPr>
              <a:t>@</a:t>
            </a:r>
            <a:r>
              <a:rPr lang="en-US" sz="1500" dirty="0" smtClean="0"/>
              <a:t>IWBC</a:t>
            </a:r>
            <a:r>
              <a:rPr lang="en-US" sz="1500" dirty="0" smtClean="0">
                <a:solidFill>
                  <a:srgbClr val="990000"/>
                </a:solidFill>
              </a:rPr>
              <a:t> </a:t>
            </a:r>
            <a:r>
              <a:rPr lang="en-US" sz="1500" b="1" dirty="0" smtClean="0">
                <a:solidFill>
                  <a:srgbClr val="990000"/>
                </a:solidFill>
              </a:rPr>
              <a:t>: </a:t>
            </a:r>
            <a:r>
              <a:rPr lang="en-US" sz="1500" dirty="0" smtClean="0">
                <a:solidFill>
                  <a:srgbClr val="990000"/>
                </a:solidFill>
              </a:rPr>
              <a:t>@</a:t>
            </a:r>
            <a:r>
              <a:rPr lang="en-US" sz="1500" dirty="0" smtClean="0"/>
              <a:t>IWBCC</a:t>
            </a:r>
            <a:r>
              <a:rPr lang="en-US" sz="1500" b="1" dirty="0" smtClean="0">
                <a:solidFill>
                  <a:srgbClr val="990000"/>
                </a:solidFill>
              </a:rPr>
              <a:t>,</a:t>
            </a:r>
            <a:r>
              <a:rPr lang="en-US" sz="1500" dirty="0" smtClean="0">
                <a:solidFill>
                  <a:srgbClr val="990000"/>
                </a:solidFill>
              </a:rPr>
              <a:t> "</a:t>
            </a:r>
            <a:r>
              <a:rPr lang="en-US" sz="1500" dirty="0" smtClean="0"/>
              <a:t>.</a:t>
            </a:r>
            <a:r>
              <a:rPr lang="en-US" sz="1500" dirty="0" smtClean="0">
                <a:solidFill>
                  <a:srgbClr val="990000"/>
                </a:solidFill>
              </a:rPr>
              <a:t>“</a:t>
            </a:r>
          </a:p>
          <a:p>
            <a:endParaRPr lang="en-US" sz="1500" dirty="0">
              <a:solidFill>
                <a:srgbClr val="990000"/>
              </a:solidFill>
            </a:endParaRPr>
          </a:p>
          <a:p>
            <a:r>
              <a:rPr lang="en-US" sz="1500" dirty="0" smtClean="0">
                <a:solidFill>
                  <a:srgbClr val="990000"/>
                </a:solidFill>
              </a:rPr>
              <a:t>Pronounced if the numeric value of the test NRBC is less than 5, then report the numeric value of the test IWBC, otherwise report the numeric value of the test IWBCC.  If all else fails, cancel the test by putting dot as the result.</a:t>
            </a:r>
          </a:p>
          <a:p>
            <a:endParaRPr lang="en-US" sz="1500" dirty="0">
              <a:solidFill>
                <a:srgbClr val="990000"/>
              </a:solidFill>
            </a:endParaRPr>
          </a:p>
          <a:p>
            <a:r>
              <a:rPr lang="en-US" sz="1500" dirty="0" smtClean="0">
                <a:solidFill>
                  <a:srgbClr val="990000"/>
                </a:solidFill>
              </a:rPr>
              <a:t>I personally feel like this is not the best approach to writing a calculation as it relies on the calculation to fail.  In my personal opinion, the calc should be written to account for all possibilities.  Consider the following example:</a:t>
            </a:r>
          </a:p>
          <a:p>
            <a:r>
              <a:rPr lang="en-US" sz="1500" dirty="0" smtClean="0">
                <a:solidFill>
                  <a:srgbClr val="990000"/>
                </a:solidFill>
              </a:rPr>
              <a:t>$@</a:t>
            </a:r>
            <a:r>
              <a:rPr lang="en-US" sz="1500" dirty="0" smtClean="0"/>
              <a:t>MDIFP</a:t>
            </a:r>
            <a:r>
              <a:rPr lang="en-US" sz="1500" dirty="0" smtClean="0">
                <a:solidFill>
                  <a:srgbClr val="990000"/>
                </a:solidFill>
              </a:rPr>
              <a:t>=="</a:t>
            </a:r>
            <a:r>
              <a:rPr lang="en-US" sz="1500" dirty="0" smtClean="0"/>
              <a:t>Performed</a:t>
            </a:r>
            <a:r>
              <a:rPr lang="en-US" sz="1500" dirty="0" smtClean="0">
                <a:solidFill>
                  <a:srgbClr val="990000"/>
                </a:solidFill>
              </a:rPr>
              <a:t>“</a:t>
            </a:r>
            <a:r>
              <a:rPr lang="en-US" sz="1500" b="1" dirty="0" smtClean="0">
                <a:solidFill>
                  <a:srgbClr val="990000"/>
                </a:solidFill>
              </a:rPr>
              <a:t>?</a:t>
            </a:r>
            <a:r>
              <a:rPr lang="en-US" sz="1500" dirty="0" smtClean="0">
                <a:solidFill>
                  <a:srgbClr val="990000"/>
                </a:solidFill>
              </a:rPr>
              <a:t>@</a:t>
            </a:r>
            <a:r>
              <a:rPr lang="en-US" sz="1500" dirty="0" smtClean="0"/>
              <a:t>SEGM</a:t>
            </a:r>
            <a:r>
              <a:rPr lang="en-US" sz="1500" b="1" dirty="0" smtClean="0">
                <a:solidFill>
                  <a:srgbClr val="990000"/>
                </a:solidFill>
              </a:rPr>
              <a:t>:</a:t>
            </a:r>
            <a:r>
              <a:rPr lang="en-US" sz="1500" dirty="0" smtClean="0">
                <a:solidFill>
                  <a:srgbClr val="990000"/>
                </a:solidFill>
              </a:rPr>
              <a:t>@</a:t>
            </a:r>
            <a:r>
              <a:rPr lang="en-US" sz="1500" dirty="0" smtClean="0"/>
              <a:t>SEGA</a:t>
            </a:r>
            <a:r>
              <a:rPr lang="en-US" sz="1500" b="1" dirty="0" smtClean="0">
                <a:solidFill>
                  <a:srgbClr val="990000"/>
                </a:solidFill>
              </a:rPr>
              <a:t>,</a:t>
            </a:r>
            <a:r>
              <a:rPr lang="en-US" sz="1500" dirty="0" smtClean="0">
                <a:solidFill>
                  <a:srgbClr val="990000"/>
                </a:solidFill>
              </a:rPr>
              <a:t> @</a:t>
            </a:r>
            <a:r>
              <a:rPr lang="en-US" sz="1500" dirty="0" smtClean="0"/>
              <a:t>SEGA</a:t>
            </a:r>
          </a:p>
          <a:p>
            <a:r>
              <a:rPr lang="en-US" sz="1500" dirty="0" smtClean="0">
                <a:solidFill>
                  <a:srgbClr val="990000"/>
                </a:solidFill>
              </a:rPr>
              <a:t>This says if the alphanumeric value of the test MDIFP is equal to Performed- just like that- then report the numeric value of test SEGM, otherwise report the numeric value of the test SEGA.  If all else fails, report the numeric value of the test SEGA.  But what if the default value of SEGM is dot and you didn’t count any manual </a:t>
            </a:r>
            <a:r>
              <a:rPr lang="en-US" sz="1500" dirty="0" err="1" smtClean="0">
                <a:solidFill>
                  <a:srgbClr val="990000"/>
                </a:solidFill>
              </a:rPr>
              <a:t>segs</a:t>
            </a:r>
            <a:r>
              <a:rPr lang="en-US" sz="1500" dirty="0" smtClean="0">
                <a:solidFill>
                  <a:srgbClr val="990000"/>
                </a:solidFill>
              </a:rPr>
              <a:t>? Then the automated </a:t>
            </a:r>
            <a:r>
              <a:rPr lang="en-US" sz="1500" dirty="0" err="1" smtClean="0">
                <a:solidFill>
                  <a:srgbClr val="990000"/>
                </a:solidFill>
              </a:rPr>
              <a:t>seg</a:t>
            </a:r>
            <a:r>
              <a:rPr lang="en-US" sz="1500" dirty="0" smtClean="0">
                <a:solidFill>
                  <a:srgbClr val="990000"/>
                </a:solidFill>
              </a:rPr>
              <a:t> value would be reported due to the if all else fails clause.</a:t>
            </a:r>
          </a:p>
          <a:p>
            <a:endParaRPr lang="en-US" sz="1800" dirty="0" smtClean="0">
              <a:solidFill>
                <a:srgbClr val="990000"/>
              </a:solidFill>
            </a:endParaRPr>
          </a:p>
          <a:p>
            <a:endParaRPr lang="en-US" sz="1800" dirty="0" smtClean="0">
              <a:solidFill>
                <a:srgbClr val="990000"/>
              </a:solidFill>
            </a:endParaRPr>
          </a:p>
          <a:p>
            <a:endParaRPr lang="en-US" sz="1800" dirty="0"/>
          </a:p>
        </p:txBody>
      </p:sp>
      <p:sp>
        <p:nvSpPr>
          <p:cNvPr id="4" name="Slide Number Placeholder 3"/>
          <p:cNvSpPr>
            <a:spLocks noGrp="1"/>
          </p:cNvSpPr>
          <p:nvPr>
            <p:ph type="sldNum" sz="quarter" idx="10"/>
          </p:nvPr>
        </p:nvSpPr>
        <p:spPr/>
        <p:txBody>
          <a:bodyPr/>
          <a:lstStyle/>
          <a:p>
            <a:fld id="{EF852D8E-8A85-47C0-AEC6-C954E8A4D414}" type="slidenum">
              <a:rPr lang="en-US" smtClean="0"/>
              <a:t>19</a:t>
            </a:fld>
            <a:endParaRPr lang="en-US"/>
          </a:p>
        </p:txBody>
      </p:sp>
    </p:spTree>
    <p:extLst>
      <p:ext uri="{BB962C8B-B14F-4D97-AF65-F5344CB8AC3E}">
        <p14:creationId xmlns:p14="http://schemas.microsoft.com/office/powerpoint/2010/main" val="38960157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800" dirty="0" smtClean="0"/>
              <a:t>After you get used to reading and constructing basic If this, then that, otherwise… calculations, you can begin to nest them together to include multiple conditions, with every new condition enclosed within a pair of parentheses.  </a:t>
            </a:r>
          </a:p>
          <a:p>
            <a:endParaRPr lang="en-US" sz="1800" dirty="0"/>
          </a:p>
          <a:p>
            <a:r>
              <a:rPr lang="en-US" sz="1800" dirty="0" smtClean="0"/>
              <a:t>The example is pronounced- If the numeric value of the test HCGQ is greater than 200000, then report out &gt;200000, otherwise if the numeric value of the test HCGQ is less than 5, report out &lt;5.  If neither of these conditions is true, report the numeric value of the test HCGQ.</a:t>
            </a:r>
          </a:p>
          <a:p>
            <a:endParaRPr lang="en-US" sz="1800" dirty="0"/>
          </a:p>
          <a:p>
            <a:r>
              <a:rPr lang="en-US" sz="1800" dirty="0" smtClean="0"/>
              <a:t>Note the open parenthesis right after the colon.  This tells the system a new condition is coming.  The close parenthesis is all the way at the end of the calc.</a:t>
            </a:r>
            <a:endParaRPr lang="en-US" sz="1800" dirty="0"/>
          </a:p>
        </p:txBody>
      </p:sp>
      <p:sp>
        <p:nvSpPr>
          <p:cNvPr id="4" name="Slide Number Placeholder 3"/>
          <p:cNvSpPr>
            <a:spLocks noGrp="1"/>
          </p:cNvSpPr>
          <p:nvPr>
            <p:ph type="sldNum" sz="quarter" idx="10"/>
          </p:nvPr>
        </p:nvSpPr>
        <p:spPr/>
        <p:txBody>
          <a:bodyPr/>
          <a:lstStyle/>
          <a:p>
            <a:fld id="{EF852D8E-8A85-47C0-AEC6-C954E8A4D414}" type="slidenum">
              <a:rPr lang="en-US" smtClean="0"/>
              <a:t>20</a:t>
            </a:fld>
            <a:endParaRPr lang="en-US"/>
          </a:p>
        </p:txBody>
      </p:sp>
    </p:spTree>
    <p:extLst>
      <p:ext uri="{BB962C8B-B14F-4D97-AF65-F5344CB8AC3E}">
        <p14:creationId xmlns:p14="http://schemas.microsoft.com/office/powerpoint/2010/main" val="34197302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US" sz="1800" dirty="0" smtClean="0"/>
              <a:t>Cancel a test by  writing a calc that substitutes a dot for the test result</a:t>
            </a:r>
          </a:p>
          <a:p>
            <a:endParaRPr lang="en-US" sz="1800" dirty="0"/>
          </a:p>
          <a:p>
            <a:r>
              <a:rPr lang="en-US" sz="1800" dirty="0" smtClean="0"/>
              <a:t>Attach a predefined canned message to a result</a:t>
            </a:r>
            <a:endParaRPr lang="en-US" sz="1800" dirty="0"/>
          </a:p>
        </p:txBody>
      </p:sp>
      <p:sp>
        <p:nvSpPr>
          <p:cNvPr id="4" name="Slide Number Placeholder 3"/>
          <p:cNvSpPr>
            <a:spLocks noGrp="1"/>
          </p:cNvSpPr>
          <p:nvPr>
            <p:ph type="sldNum" sz="quarter" idx="10"/>
          </p:nvPr>
        </p:nvSpPr>
        <p:spPr/>
        <p:txBody>
          <a:bodyPr/>
          <a:lstStyle/>
          <a:p>
            <a:fld id="{EF852D8E-8A85-47C0-AEC6-C954E8A4D414}" type="slidenum">
              <a:rPr lang="en-US" smtClean="0"/>
              <a:t>3</a:t>
            </a:fld>
            <a:endParaRPr lang="en-US"/>
          </a:p>
        </p:txBody>
      </p:sp>
    </p:spTree>
    <p:extLst>
      <p:ext uri="{BB962C8B-B14F-4D97-AF65-F5344CB8AC3E}">
        <p14:creationId xmlns:p14="http://schemas.microsoft.com/office/powerpoint/2010/main" val="42349375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Reading practice</a:t>
            </a:r>
            <a:endParaRPr lang="en-US" dirty="0"/>
          </a:p>
        </p:txBody>
      </p:sp>
      <p:sp>
        <p:nvSpPr>
          <p:cNvPr id="4" name="Slide Number Placeholder 3"/>
          <p:cNvSpPr>
            <a:spLocks noGrp="1"/>
          </p:cNvSpPr>
          <p:nvPr>
            <p:ph type="sldNum" sz="quarter" idx="10"/>
          </p:nvPr>
        </p:nvSpPr>
        <p:spPr/>
        <p:txBody>
          <a:bodyPr/>
          <a:lstStyle/>
          <a:p>
            <a:fld id="{EF852D8E-8A85-47C0-AEC6-C954E8A4D414}" type="slidenum">
              <a:rPr lang="en-US" smtClean="0"/>
              <a:t>21</a:t>
            </a:fld>
            <a:endParaRPr lang="en-US"/>
          </a:p>
        </p:txBody>
      </p:sp>
    </p:spTree>
    <p:extLst>
      <p:ext uri="{BB962C8B-B14F-4D97-AF65-F5344CB8AC3E}">
        <p14:creationId xmlns:p14="http://schemas.microsoft.com/office/powerpoint/2010/main" val="36761312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800" dirty="0" smtClean="0"/>
              <a:t>An example with 3 conditions (each new line is starting a new condition).  Notice the open parenthesis at the beginning of each new condition and ALL the close parentheses at the end of the calc.</a:t>
            </a:r>
          </a:p>
          <a:p>
            <a:endParaRPr lang="en-US" sz="1800" dirty="0"/>
          </a:p>
          <a:p>
            <a:r>
              <a:rPr lang="en-US" sz="1800" dirty="0" smtClean="0"/>
              <a:t>The system does not care if you begin a new condition on a new line (it only cares that you begin a new condition with an open parenthesis).  Technically, you could just keep typing and let the system word wrap.  Beginning a new condition on a new line is to make the calc more readable and to help with the parentheses- each new condition gets a new line and an open parenthesis.  Count all the parentheses down the left side of the calc and that’s how many close parentheses you have to put at the end of the calc.</a:t>
            </a:r>
            <a:endParaRPr lang="en-US" sz="1800" dirty="0"/>
          </a:p>
        </p:txBody>
      </p:sp>
      <p:sp>
        <p:nvSpPr>
          <p:cNvPr id="4" name="Slide Number Placeholder 3"/>
          <p:cNvSpPr>
            <a:spLocks noGrp="1"/>
          </p:cNvSpPr>
          <p:nvPr>
            <p:ph type="sldNum" sz="quarter" idx="10"/>
          </p:nvPr>
        </p:nvSpPr>
        <p:spPr/>
        <p:txBody>
          <a:bodyPr/>
          <a:lstStyle/>
          <a:p>
            <a:fld id="{EF852D8E-8A85-47C0-AEC6-C954E8A4D414}" type="slidenum">
              <a:rPr lang="en-US" smtClean="0"/>
              <a:t>22</a:t>
            </a:fld>
            <a:endParaRPr lang="en-US"/>
          </a:p>
        </p:txBody>
      </p:sp>
    </p:spTree>
    <p:extLst>
      <p:ext uri="{BB962C8B-B14F-4D97-AF65-F5344CB8AC3E}">
        <p14:creationId xmlns:p14="http://schemas.microsoft.com/office/powerpoint/2010/main" val="14410213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smtClean="0"/>
              <a:t>A more complicated example with 7 conditions.  Note the 6 parentheses down the left side and the 6 parentheses at the end of the calc.</a:t>
            </a:r>
          </a:p>
          <a:p>
            <a:endParaRPr lang="en-US" sz="1800" dirty="0"/>
          </a:p>
          <a:p>
            <a:r>
              <a:rPr lang="en-US" sz="1800" dirty="0" smtClean="0"/>
              <a:t>Note also how to express a range- each condition is saying if the numeric result is between one number and another.</a:t>
            </a:r>
            <a:endParaRPr lang="en-US" sz="1800" dirty="0"/>
          </a:p>
        </p:txBody>
      </p:sp>
      <p:sp>
        <p:nvSpPr>
          <p:cNvPr id="4" name="Slide Number Placeholder 3"/>
          <p:cNvSpPr>
            <a:spLocks noGrp="1"/>
          </p:cNvSpPr>
          <p:nvPr>
            <p:ph type="sldNum" sz="quarter" idx="10"/>
          </p:nvPr>
        </p:nvSpPr>
        <p:spPr/>
        <p:txBody>
          <a:bodyPr/>
          <a:lstStyle/>
          <a:p>
            <a:fld id="{EF852D8E-8A85-47C0-AEC6-C954E8A4D414}" type="slidenum">
              <a:rPr lang="en-US" smtClean="0"/>
              <a:t>23</a:t>
            </a:fld>
            <a:endParaRPr lang="en-US"/>
          </a:p>
        </p:txBody>
      </p:sp>
    </p:spTree>
    <p:extLst>
      <p:ext uri="{BB962C8B-B14F-4D97-AF65-F5344CB8AC3E}">
        <p14:creationId xmlns:p14="http://schemas.microsoft.com/office/powerpoint/2010/main" val="6316343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smtClean="0"/>
              <a:t>Writing out what you want the calc to do before you try to write the correct SYNTAX is strongly recommended.</a:t>
            </a:r>
          </a:p>
          <a:p>
            <a:endParaRPr lang="en-US" sz="1800" dirty="0"/>
          </a:p>
          <a:p>
            <a:r>
              <a:rPr lang="en-US" sz="1800" dirty="0" smtClean="0"/>
              <a:t>Also- there are really two steps.  Getting the SYNTAX correct and getting the calc to do what you want it to do.  Just like a sentence can be grammatically correct bu</a:t>
            </a:r>
            <a:r>
              <a:rPr lang="en-US" sz="1800" dirty="0"/>
              <a:t>t</a:t>
            </a:r>
            <a:r>
              <a:rPr lang="en-US" sz="1800" dirty="0" smtClean="0"/>
              <a:t> mean nothing, a calc can be </a:t>
            </a:r>
            <a:r>
              <a:rPr lang="en-US" sz="1800" dirty="0" err="1" smtClean="0"/>
              <a:t>syntaxfully</a:t>
            </a:r>
            <a:r>
              <a:rPr lang="en-US" sz="1800" dirty="0" smtClean="0"/>
              <a:t> correct yet fail to do what you want it to do.</a:t>
            </a:r>
            <a:endParaRPr lang="en-US" sz="1800" dirty="0"/>
          </a:p>
        </p:txBody>
      </p:sp>
      <p:sp>
        <p:nvSpPr>
          <p:cNvPr id="4" name="Slide Number Placeholder 3"/>
          <p:cNvSpPr>
            <a:spLocks noGrp="1"/>
          </p:cNvSpPr>
          <p:nvPr>
            <p:ph type="sldNum" sz="quarter" idx="10"/>
          </p:nvPr>
        </p:nvSpPr>
        <p:spPr/>
        <p:txBody>
          <a:bodyPr/>
          <a:lstStyle/>
          <a:p>
            <a:fld id="{EF852D8E-8A85-47C0-AEC6-C954E8A4D414}" type="slidenum">
              <a:rPr lang="en-US" smtClean="0"/>
              <a:t>27</a:t>
            </a:fld>
            <a:endParaRPr lang="en-US"/>
          </a:p>
        </p:txBody>
      </p:sp>
    </p:spTree>
    <p:extLst>
      <p:ext uri="{BB962C8B-B14F-4D97-AF65-F5344CB8AC3E}">
        <p14:creationId xmlns:p14="http://schemas.microsoft.com/office/powerpoint/2010/main" val="9951216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smtClean="0"/>
              <a:t>This is a quiz.  The correct  answers are:</a:t>
            </a:r>
          </a:p>
          <a:p>
            <a:r>
              <a:rPr lang="en-US" sz="1800" dirty="0"/>
              <a:t> </a:t>
            </a:r>
            <a:r>
              <a:rPr lang="en-US" sz="1800" dirty="0" smtClean="0"/>
              <a:t> </a:t>
            </a:r>
            <a:r>
              <a:rPr lang="en-US" sz="1800" dirty="0" err="1" smtClean="0"/>
              <a:t>Ind</a:t>
            </a:r>
            <a:r>
              <a:rPr lang="en-US" sz="1800" dirty="0" smtClean="0"/>
              <a:t> Test</a:t>
            </a:r>
          </a:p>
          <a:p>
            <a:r>
              <a:rPr lang="en-US" sz="1800" dirty="0"/>
              <a:t> </a:t>
            </a:r>
            <a:r>
              <a:rPr lang="en-US" sz="1800" dirty="0" smtClean="0"/>
              <a:t> Canned Message Setup</a:t>
            </a:r>
          </a:p>
          <a:p>
            <a:r>
              <a:rPr lang="en-US" sz="1800" dirty="0"/>
              <a:t> </a:t>
            </a:r>
            <a:r>
              <a:rPr lang="en-US" sz="1800" dirty="0" smtClean="0"/>
              <a:t> RBS Setup</a:t>
            </a:r>
          </a:p>
          <a:p>
            <a:endParaRPr lang="en-US" sz="1800" dirty="0"/>
          </a:p>
          <a:p>
            <a:r>
              <a:rPr lang="en-US" sz="1800" dirty="0" smtClean="0"/>
              <a:t>Although I personally  like in an email to Leiloni!</a:t>
            </a:r>
            <a:endParaRPr lang="en-US" sz="1800" dirty="0"/>
          </a:p>
        </p:txBody>
      </p:sp>
      <p:sp>
        <p:nvSpPr>
          <p:cNvPr id="4" name="Slide Number Placeholder 3"/>
          <p:cNvSpPr>
            <a:spLocks noGrp="1"/>
          </p:cNvSpPr>
          <p:nvPr>
            <p:ph type="sldNum" sz="quarter" idx="10"/>
          </p:nvPr>
        </p:nvSpPr>
        <p:spPr/>
        <p:txBody>
          <a:bodyPr/>
          <a:lstStyle/>
          <a:p>
            <a:fld id="{EF852D8E-8A85-47C0-AEC6-C954E8A4D414}" type="slidenum">
              <a:rPr lang="en-US" smtClean="0"/>
              <a:t>4</a:t>
            </a:fld>
            <a:endParaRPr lang="en-US"/>
          </a:p>
        </p:txBody>
      </p:sp>
    </p:spTree>
    <p:extLst>
      <p:ext uri="{BB962C8B-B14F-4D97-AF65-F5344CB8AC3E}">
        <p14:creationId xmlns:p14="http://schemas.microsoft.com/office/powerpoint/2010/main" val="8040999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eriod"/>
            </a:pPr>
            <a:r>
              <a:rPr lang="en-US" sz="1800" dirty="0" smtClean="0"/>
              <a:t>Individual Test- in the calculation field at the bottom of the general tab in the test definition.</a:t>
            </a:r>
          </a:p>
          <a:p>
            <a:pPr marL="228600" indent="-228600">
              <a:buAutoNum type="arabicPeriod"/>
            </a:pPr>
            <a:r>
              <a:rPr lang="en-US" sz="1800" dirty="0" smtClean="0"/>
              <a:t>RBS- If you need to use the logic available in RBS setup and/or if you need results not on the order to be considered- any PSA done within the last year, for example</a:t>
            </a:r>
          </a:p>
          <a:p>
            <a:pPr marL="228600" indent="-228600">
              <a:buAutoNum type="arabicPeriod"/>
            </a:pPr>
            <a:r>
              <a:rPr lang="en-US" sz="1800" dirty="0" smtClean="0"/>
              <a:t>Canned Message- lengthy </a:t>
            </a:r>
            <a:r>
              <a:rPr lang="en-US" sz="1800" dirty="0" err="1" smtClean="0"/>
              <a:t>calcs</a:t>
            </a:r>
            <a:r>
              <a:rPr lang="en-US" sz="1800" dirty="0" smtClean="0"/>
              <a:t>.  Enter the canned message ID in either the calculation field of the test definition or in the logic field (switched to textual view) of an RBS.</a:t>
            </a:r>
          </a:p>
        </p:txBody>
      </p:sp>
      <p:sp>
        <p:nvSpPr>
          <p:cNvPr id="4" name="Slide Number Placeholder 3"/>
          <p:cNvSpPr>
            <a:spLocks noGrp="1"/>
          </p:cNvSpPr>
          <p:nvPr>
            <p:ph type="sldNum" sz="quarter" idx="10"/>
          </p:nvPr>
        </p:nvSpPr>
        <p:spPr/>
        <p:txBody>
          <a:bodyPr/>
          <a:lstStyle/>
          <a:p>
            <a:fld id="{EF852D8E-8A85-47C0-AEC6-C954E8A4D414}" type="slidenum">
              <a:rPr lang="en-US" smtClean="0"/>
              <a:t>5</a:t>
            </a:fld>
            <a:endParaRPr lang="en-US"/>
          </a:p>
        </p:txBody>
      </p:sp>
    </p:spTree>
    <p:extLst>
      <p:ext uri="{BB962C8B-B14F-4D97-AF65-F5344CB8AC3E}">
        <p14:creationId xmlns:p14="http://schemas.microsoft.com/office/powerpoint/2010/main" val="27318939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pPr marL="228600" indent="-228600">
              <a:buFont typeface="+mj-lt"/>
              <a:buAutoNum type="arabicPeriod"/>
            </a:pPr>
            <a:r>
              <a:rPr lang="en-US" dirty="0" smtClean="0"/>
              <a:t> </a:t>
            </a:r>
            <a:r>
              <a:rPr lang="en-US" sz="1800" dirty="0" smtClean="0"/>
              <a:t>Only individual tests have results- therefore only individual tests can have calculations.</a:t>
            </a:r>
          </a:p>
          <a:p>
            <a:pPr marL="228600" indent="-228600">
              <a:buFont typeface="+mj-lt"/>
              <a:buAutoNum type="arabicPeriod"/>
            </a:pPr>
            <a:r>
              <a:rPr lang="en-US" sz="1800" dirty="0" smtClean="0"/>
              <a:t>To make following the SYNTTAX easier, all syntax on subsequent slides are written in red and bolded.</a:t>
            </a:r>
          </a:p>
          <a:p>
            <a:pPr marL="228600" indent="-228600">
              <a:buAutoNum type="arabicPeriod"/>
            </a:pPr>
            <a:r>
              <a:rPr lang="en-US" sz="1800" dirty="0" smtClean="0"/>
              <a:t>KEEP SPECIAL CHARACTERS OUT OF TESTS ID’s!!!  The system may mistake them for calculation syntax.</a:t>
            </a:r>
          </a:p>
          <a:p>
            <a:pPr marL="228600" indent="-228600">
              <a:buAutoNum type="arabicPeriod"/>
            </a:pPr>
            <a:r>
              <a:rPr lang="en-US" sz="1800" dirty="0" smtClean="0"/>
              <a:t>Keep in mind when </a:t>
            </a:r>
            <a:r>
              <a:rPr lang="en-US" sz="1800" dirty="0" err="1" smtClean="0"/>
              <a:t>calcs</a:t>
            </a:r>
            <a:r>
              <a:rPr lang="en-US" sz="1800" dirty="0" smtClean="0"/>
              <a:t> fire.  </a:t>
            </a:r>
            <a:r>
              <a:rPr lang="en-US" sz="1800" dirty="0"/>
              <a:t> </a:t>
            </a:r>
            <a:r>
              <a:rPr lang="en-US" sz="1800" dirty="0" smtClean="0"/>
              <a:t>For example, if you want to stop </a:t>
            </a:r>
            <a:r>
              <a:rPr lang="en-US" sz="1800" dirty="0" err="1" smtClean="0"/>
              <a:t>autoposting</a:t>
            </a:r>
            <a:r>
              <a:rPr lang="en-US" sz="1800" dirty="0" smtClean="0"/>
              <a:t> based on the anion gap- you can’t have the system calculate the anion gap because the </a:t>
            </a:r>
            <a:r>
              <a:rPr lang="en-US" sz="1800" dirty="0" err="1" smtClean="0"/>
              <a:t>lytes</a:t>
            </a:r>
            <a:r>
              <a:rPr lang="en-US" sz="1800" dirty="0" smtClean="0"/>
              <a:t> results need to be posted in order for the system to do the calculation, thus making it too late to stop </a:t>
            </a:r>
            <a:r>
              <a:rPr lang="en-US" sz="1800" dirty="0" err="1"/>
              <a:t>a</a:t>
            </a:r>
            <a:r>
              <a:rPr lang="en-US" sz="1800" dirty="0" err="1" smtClean="0"/>
              <a:t>utoposting</a:t>
            </a:r>
            <a:r>
              <a:rPr lang="en-US" sz="1800" dirty="0" smtClean="0"/>
              <a:t>.</a:t>
            </a:r>
            <a:endParaRPr lang="en-US" sz="1800" dirty="0"/>
          </a:p>
        </p:txBody>
      </p:sp>
      <p:sp>
        <p:nvSpPr>
          <p:cNvPr id="4" name="Slide Number Placeholder 3"/>
          <p:cNvSpPr>
            <a:spLocks noGrp="1"/>
          </p:cNvSpPr>
          <p:nvPr>
            <p:ph type="sldNum" sz="quarter" idx="10"/>
          </p:nvPr>
        </p:nvSpPr>
        <p:spPr/>
        <p:txBody>
          <a:bodyPr/>
          <a:lstStyle/>
          <a:p>
            <a:fld id="{EF852D8E-8A85-47C0-AEC6-C954E8A4D414}" type="slidenum">
              <a:rPr lang="en-US" smtClean="0"/>
              <a:t>6</a:t>
            </a:fld>
            <a:endParaRPr lang="en-US"/>
          </a:p>
        </p:txBody>
      </p:sp>
    </p:spTree>
    <p:extLst>
      <p:ext uri="{BB962C8B-B14F-4D97-AF65-F5344CB8AC3E}">
        <p14:creationId xmlns:p14="http://schemas.microsoft.com/office/powerpoint/2010/main" val="5843591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smtClean="0"/>
              <a:t>Add       +</a:t>
            </a:r>
          </a:p>
          <a:p>
            <a:r>
              <a:rPr lang="en-US" sz="1800" dirty="0" smtClean="0"/>
              <a:t>Minus  -</a:t>
            </a:r>
          </a:p>
          <a:p>
            <a:r>
              <a:rPr lang="en-US" sz="1800" dirty="0" smtClean="0"/>
              <a:t>Multiply *</a:t>
            </a:r>
          </a:p>
          <a:p>
            <a:r>
              <a:rPr lang="en-US" sz="1800" dirty="0" smtClean="0"/>
              <a:t>Divide /</a:t>
            </a:r>
          </a:p>
          <a:p>
            <a:endParaRPr lang="en-US" sz="1800" dirty="0"/>
          </a:p>
          <a:p>
            <a:endParaRPr lang="en-US" sz="1800" dirty="0" smtClean="0"/>
          </a:p>
          <a:p>
            <a:r>
              <a:rPr lang="en-US" sz="1800" dirty="0" smtClean="0"/>
              <a:t>If a condition is met, do one thing.  Otherwise do another</a:t>
            </a:r>
          </a:p>
          <a:p>
            <a:endParaRPr lang="en-US" sz="1800" dirty="0"/>
          </a:p>
        </p:txBody>
      </p:sp>
      <p:sp>
        <p:nvSpPr>
          <p:cNvPr id="4" name="Slide Number Placeholder 3"/>
          <p:cNvSpPr>
            <a:spLocks noGrp="1"/>
          </p:cNvSpPr>
          <p:nvPr>
            <p:ph type="sldNum" sz="quarter" idx="10"/>
          </p:nvPr>
        </p:nvSpPr>
        <p:spPr/>
        <p:txBody>
          <a:bodyPr/>
          <a:lstStyle/>
          <a:p>
            <a:fld id="{EF852D8E-8A85-47C0-AEC6-C954E8A4D414}" type="slidenum">
              <a:rPr lang="en-US" smtClean="0"/>
              <a:t>7</a:t>
            </a:fld>
            <a:endParaRPr lang="en-US"/>
          </a:p>
        </p:txBody>
      </p:sp>
    </p:spTree>
    <p:extLst>
      <p:ext uri="{BB962C8B-B14F-4D97-AF65-F5344CB8AC3E}">
        <p14:creationId xmlns:p14="http://schemas.microsoft.com/office/powerpoint/2010/main" val="6365131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smtClean="0"/>
              <a:t>Every time you look at a calculation and see “@” , say to yourself –”The numeric value of …”  This will greatly help you to understand what the calc is saying.  </a:t>
            </a:r>
          </a:p>
          <a:p>
            <a:endParaRPr lang="en-US" sz="1800" dirty="0"/>
          </a:p>
          <a:p>
            <a:r>
              <a:rPr lang="en-US" sz="1800" dirty="0" smtClean="0"/>
              <a:t>Notice the SYNTAX is in red and bolded.  This is how you tell the system “The numeric value of the test G L U”</a:t>
            </a:r>
          </a:p>
          <a:p>
            <a:endParaRPr lang="en-US" sz="1800" dirty="0"/>
          </a:p>
          <a:p>
            <a:r>
              <a:rPr lang="en-US" sz="1800" dirty="0" smtClean="0"/>
              <a:t>Order of operation- The system will perform the calculation in the traditional order unless you tell it to do otherwise.  To remember this order- think about My Dear Aunt Sally- the system will perform all Multiplications, then Divisions, then Additions, and finally Subtractions.</a:t>
            </a:r>
            <a:endParaRPr lang="en-US" sz="1800" dirty="0"/>
          </a:p>
        </p:txBody>
      </p:sp>
      <p:sp>
        <p:nvSpPr>
          <p:cNvPr id="4" name="Slide Number Placeholder 3"/>
          <p:cNvSpPr>
            <a:spLocks noGrp="1"/>
          </p:cNvSpPr>
          <p:nvPr>
            <p:ph type="sldNum" sz="quarter" idx="10"/>
          </p:nvPr>
        </p:nvSpPr>
        <p:spPr/>
        <p:txBody>
          <a:bodyPr/>
          <a:lstStyle/>
          <a:p>
            <a:fld id="{EF852D8E-8A85-47C0-AEC6-C954E8A4D414}" type="slidenum">
              <a:rPr lang="en-US" smtClean="0"/>
              <a:t>8</a:t>
            </a:fld>
            <a:endParaRPr lang="en-US"/>
          </a:p>
        </p:txBody>
      </p:sp>
    </p:spTree>
    <p:extLst>
      <p:ext uri="{BB962C8B-B14F-4D97-AF65-F5344CB8AC3E}">
        <p14:creationId xmlns:p14="http://schemas.microsoft.com/office/powerpoint/2010/main" val="15091657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r>
              <a:rPr lang="en-US" sz="1600" dirty="0" smtClean="0"/>
              <a:t>First- learn how to READ the </a:t>
            </a:r>
            <a:r>
              <a:rPr lang="en-US" sz="1600" dirty="0" err="1" smtClean="0"/>
              <a:t>calcs</a:t>
            </a:r>
            <a:r>
              <a:rPr lang="en-US" sz="1600" dirty="0" smtClean="0"/>
              <a:t>.  Say them out loud- you will gain a much better understanding (or some odd looks)  Notice the syntax in red- you must write the calc this way  so the system knows what you want it to do.</a:t>
            </a:r>
          </a:p>
          <a:p>
            <a:endParaRPr lang="en-US" sz="1600" dirty="0"/>
          </a:p>
          <a:p>
            <a:pPr marL="228600" indent="-228600">
              <a:buAutoNum type="arabicPeriod"/>
            </a:pPr>
            <a:r>
              <a:rPr lang="en-US" sz="1600" dirty="0" smtClean="0"/>
              <a:t>Pronounced the numeric result of the test B U N divided by the numeric result of the test C R E A T.</a:t>
            </a:r>
          </a:p>
          <a:p>
            <a:pPr marL="228600" indent="-228600">
              <a:buAutoNum type="arabicPeriod"/>
            </a:pPr>
            <a:r>
              <a:rPr lang="en-US" sz="1600" dirty="0" smtClean="0"/>
              <a:t>Notice the parentheses- the system will do what is inside of them before continuing with My Dear Aunt Sally.  So this calc would be pronounced The numeric value of the test WBCI divided by 100.  Take that quotient and multiply is by the numeric value of the test LYMPT</a:t>
            </a:r>
          </a:p>
          <a:p>
            <a:pPr marL="228600" indent="-228600">
              <a:buAutoNum type="arabicPeriod"/>
            </a:pPr>
            <a:r>
              <a:rPr lang="en-US" sz="1600" dirty="0" smtClean="0"/>
              <a:t>Again, do what is in the parentheses first.  The numeric value of the test UALB1 times the numeric value of the test UVOL.  Take that product and divide it by 100</a:t>
            </a:r>
            <a:endParaRPr lang="en-US" sz="1600" dirty="0"/>
          </a:p>
        </p:txBody>
      </p:sp>
      <p:sp>
        <p:nvSpPr>
          <p:cNvPr id="4" name="Slide Number Placeholder 3"/>
          <p:cNvSpPr>
            <a:spLocks noGrp="1"/>
          </p:cNvSpPr>
          <p:nvPr>
            <p:ph type="sldNum" sz="quarter" idx="10"/>
          </p:nvPr>
        </p:nvSpPr>
        <p:spPr/>
        <p:txBody>
          <a:bodyPr/>
          <a:lstStyle/>
          <a:p>
            <a:fld id="{EF852D8E-8A85-47C0-AEC6-C954E8A4D414}" type="slidenum">
              <a:rPr lang="en-US" smtClean="0"/>
              <a:t>9</a:t>
            </a:fld>
            <a:endParaRPr lang="en-US"/>
          </a:p>
        </p:txBody>
      </p:sp>
    </p:spTree>
    <p:extLst>
      <p:ext uri="{BB962C8B-B14F-4D97-AF65-F5344CB8AC3E}">
        <p14:creationId xmlns:p14="http://schemas.microsoft.com/office/powerpoint/2010/main" val="4636851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1800" dirty="0" smtClean="0"/>
              <a:t>Take the basic math operators and put them together to make more complex calculations.</a:t>
            </a:r>
          </a:p>
          <a:p>
            <a:endParaRPr lang="en-US" sz="1800" dirty="0" smtClean="0"/>
          </a:p>
          <a:p>
            <a:r>
              <a:rPr lang="en-US" dirty="0" smtClean="0"/>
              <a:t>                a                                     b                                   c</a:t>
            </a:r>
            <a:endParaRPr lang="en-US" dirty="0"/>
          </a:p>
          <a:p>
            <a:r>
              <a:rPr lang="en-US" b="1" dirty="0" smtClean="0">
                <a:solidFill>
                  <a:srgbClr val="FF0000"/>
                </a:solidFill>
              </a:rPr>
              <a:t>(@</a:t>
            </a:r>
            <a:r>
              <a:rPr lang="en-US" dirty="0" smtClean="0"/>
              <a:t>UCRE1</a:t>
            </a:r>
            <a:r>
              <a:rPr lang="en-US" b="1" dirty="0" smtClean="0">
                <a:solidFill>
                  <a:srgbClr val="FF0000"/>
                </a:solidFill>
              </a:rPr>
              <a:t>/@</a:t>
            </a:r>
            <a:r>
              <a:rPr lang="en-US" dirty="0" smtClean="0"/>
              <a:t>CREA1</a:t>
            </a:r>
            <a:r>
              <a:rPr lang="en-US" b="1" dirty="0" smtClean="0">
                <a:solidFill>
                  <a:srgbClr val="FF0000"/>
                </a:solidFill>
              </a:rPr>
              <a:t>)*(@</a:t>
            </a:r>
            <a:r>
              <a:rPr lang="en-US" dirty="0" smtClean="0"/>
              <a:t>UVOL</a:t>
            </a:r>
            <a:r>
              <a:rPr lang="en-US" b="1" dirty="0" smtClean="0">
                <a:solidFill>
                  <a:srgbClr val="FF0000"/>
                </a:solidFill>
              </a:rPr>
              <a:t>/(@</a:t>
            </a:r>
            <a:r>
              <a:rPr lang="en-US" dirty="0" smtClean="0"/>
              <a:t>UPER</a:t>
            </a:r>
            <a:r>
              <a:rPr lang="en-US" b="1" dirty="0" smtClean="0">
                <a:solidFill>
                  <a:srgbClr val="FF0000"/>
                </a:solidFill>
              </a:rPr>
              <a:t>*</a:t>
            </a:r>
            <a:r>
              <a:rPr lang="en-US" dirty="0" smtClean="0"/>
              <a:t>60</a:t>
            </a:r>
            <a:r>
              <a:rPr lang="en-US" b="1" dirty="0" smtClean="0">
                <a:solidFill>
                  <a:srgbClr val="FF0000"/>
                </a:solidFill>
              </a:rPr>
              <a:t>))* (</a:t>
            </a:r>
            <a:r>
              <a:rPr lang="en-US" dirty="0" smtClean="0"/>
              <a:t>1.73</a:t>
            </a:r>
            <a:r>
              <a:rPr lang="en-US" b="1" dirty="0" smtClean="0">
                <a:solidFill>
                  <a:srgbClr val="FF0000"/>
                </a:solidFill>
              </a:rPr>
              <a:t>/@</a:t>
            </a:r>
            <a:r>
              <a:rPr lang="en-US" dirty="0" smtClean="0"/>
              <a:t>UBSA</a:t>
            </a:r>
            <a:r>
              <a:rPr lang="en-US" b="1" dirty="0" smtClean="0">
                <a:solidFill>
                  <a:srgbClr val="FF0000"/>
                </a:solidFill>
              </a:rPr>
              <a:t>)</a:t>
            </a:r>
          </a:p>
          <a:p>
            <a:r>
              <a:rPr lang="en-US" sz="1800" dirty="0" smtClean="0"/>
              <a:t> </a:t>
            </a:r>
          </a:p>
          <a:p>
            <a:r>
              <a:rPr lang="en-US" sz="1800" dirty="0" smtClean="0"/>
              <a:t>Doing everything in the parentheses first, this calc is read- </a:t>
            </a:r>
          </a:p>
          <a:p>
            <a:r>
              <a:rPr lang="en-US" sz="1800" dirty="0" smtClean="0"/>
              <a:t>-The numeric value of the test UPER times 60. </a:t>
            </a:r>
          </a:p>
          <a:p>
            <a:r>
              <a:rPr lang="en-US" sz="1800" dirty="0" smtClean="0"/>
              <a:t>-The numeric value of the test UVOL divided by the value obtained above.  Now imagine the value of this quotient and imagine it in the place of b.</a:t>
            </a:r>
          </a:p>
          <a:p>
            <a:r>
              <a:rPr lang="en-US" sz="1800" dirty="0" smtClean="0"/>
              <a:t>-Then divide the numeric value of the test UCRE1 by the numeric value of the test CREA1.  Take that quotient and imagine it in the place of a.</a:t>
            </a:r>
          </a:p>
          <a:p>
            <a:r>
              <a:rPr lang="en-US" sz="1800" dirty="0" smtClean="0"/>
              <a:t>-Then divide 1.73 by the numeric value of the test UBSA.  Take that quotient and imagine it in the place of c.</a:t>
            </a:r>
          </a:p>
          <a:p>
            <a:r>
              <a:rPr lang="en-US" sz="1800" dirty="0" smtClean="0"/>
              <a:t>-Now multiply the numbers you imagined in the place of a, b, and c to get the final result.</a:t>
            </a:r>
            <a:endParaRPr lang="en-US" sz="1800" dirty="0"/>
          </a:p>
        </p:txBody>
      </p:sp>
      <p:sp>
        <p:nvSpPr>
          <p:cNvPr id="4" name="Slide Number Placeholder 3"/>
          <p:cNvSpPr>
            <a:spLocks noGrp="1"/>
          </p:cNvSpPr>
          <p:nvPr>
            <p:ph type="sldNum" sz="quarter" idx="10"/>
          </p:nvPr>
        </p:nvSpPr>
        <p:spPr/>
        <p:txBody>
          <a:bodyPr/>
          <a:lstStyle/>
          <a:p>
            <a:fld id="{EF852D8E-8A85-47C0-AEC6-C954E8A4D414}" type="slidenum">
              <a:rPr lang="en-US" smtClean="0"/>
              <a:t>10</a:t>
            </a:fld>
            <a:endParaRPr lang="en-US"/>
          </a:p>
        </p:txBody>
      </p:sp>
    </p:spTree>
    <p:extLst>
      <p:ext uri="{BB962C8B-B14F-4D97-AF65-F5344CB8AC3E}">
        <p14:creationId xmlns:p14="http://schemas.microsoft.com/office/powerpoint/2010/main" val="33121245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64656"/>
            <a:ext cx="7772400" cy="2387600"/>
          </a:xfrm>
        </p:spPr>
        <p:txBody>
          <a:bodyPr anchor="b"/>
          <a:lstStyle>
            <a:lvl1pPr algn="ctr">
              <a:defRPr sz="6000">
                <a:solidFill>
                  <a:srgbClr val="FF0000"/>
                </a:solidFill>
                <a:effectLst>
                  <a:outerShdw blurRad="38100" dist="38100" dir="2700000" algn="tl">
                    <a:srgbClr val="000000">
                      <a:alpha val="43137"/>
                    </a:srgb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143000" y="4430383"/>
            <a:ext cx="6858000" cy="1655762"/>
          </a:xfrm>
        </p:spPr>
        <p:txBody>
          <a:bodyPr/>
          <a:lstStyle>
            <a:lvl1pPr marL="0" indent="0" algn="ctr">
              <a:buNone/>
              <a:defRPr sz="2400">
                <a:solidFill>
                  <a:srgbClr val="FF0000"/>
                </a:solidFill>
                <a:effectLst>
                  <a:outerShdw blurRad="38100" dist="38100" dir="2700000" algn="tl">
                    <a:srgbClr val="000000">
                      <a:alpha val="43137"/>
                    </a:srgbClr>
                  </a:outerShdw>
                </a:effectLs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6" name="Slide Number Placeholder 5"/>
          <p:cNvSpPr>
            <a:spLocks noGrp="1"/>
          </p:cNvSpPr>
          <p:nvPr>
            <p:ph type="sldNum" sz="quarter" idx="12"/>
          </p:nvPr>
        </p:nvSpPr>
        <p:spPr/>
        <p:txBody>
          <a:bodyPr/>
          <a:lstStyle/>
          <a:p>
            <a:fld id="{125B4605-EB76-41AB-BB29-65050EE013F0}" type="slidenum">
              <a:rPr lang="en-US" smtClean="0"/>
              <a:pPr/>
              <a:t>‹#›</a:t>
            </a:fld>
            <a:endParaRPr lang="en-US" dirty="0"/>
          </a:p>
        </p:txBody>
      </p:sp>
      <p:pic>
        <p:nvPicPr>
          <p:cNvPr id="8" name="Picture 7"/>
          <p:cNvPicPr>
            <a:picLocks noChangeAspect="1"/>
          </p:cNvPicPr>
          <p:nvPr/>
        </p:nvPicPr>
        <p:blipFill rotWithShape="1">
          <a:blip r:embed="rId2" cstate="print">
            <a:extLst>
              <a:ext uri="{28A0092B-C50C-407E-A947-70E740481C1C}">
                <a14:useLocalDpi xmlns:a14="http://schemas.microsoft.com/office/drawing/2010/main" val="0"/>
              </a:ext>
            </a:extLst>
          </a:blip>
          <a:srcRect b="45160"/>
          <a:stretch/>
        </p:blipFill>
        <p:spPr>
          <a:xfrm>
            <a:off x="0" y="13055"/>
            <a:ext cx="9144000" cy="1761958"/>
          </a:xfrm>
          <a:prstGeom prst="rect">
            <a:avLst/>
          </a:prstGeom>
        </p:spPr>
      </p:pic>
    </p:spTree>
    <p:extLst>
      <p:ext uri="{BB962C8B-B14F-4D97-AF65-F5344CB8AC3E}">
        <p14:creationId xmlns:p14="http://schemas.microsoft.com/office/powerpoint/2010/main" val="24562983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1600200" y="6324600"/>
            <a:ext cx="1752600" cy="365125"/>
          </a:xfrm>
          <a:prstGeom prst="rect">
            <a:avLst/>
          </a:prstGeom>
        </p:spPr>
        <p:txBody>
          <a:bodyPr/>
          <a:lstStyle/>
          <a:p>
            <a:endParaRPr lang="en-US" dirty="0"/>
          </a:p>
        </p:txBody>
      </p:sp>
      <p:sp>
        <p:nvSpPr>
          <p:cNvPr id="4" name="Slide Number Placeholder 3"/>
          <p:cNvSpPr>
            <a:spLocks noGrp="1"/>
          </p:cNvSpPr>
          <p:nvPr>
            <p:ph type="sldNum" sz="quarter" idx="11"/>
          </p:nvPr>
        </p:nvSpPr>
        <p:spPr/>
        <p:txBody>
          <a:bodyPr/>
          <a:lstStyle/>
          <a:p>
            <a:fld id="{125B4605-EB76-41AB-BB29-65050EE013F0}" type="slidenum">
              <a:rPr lang="en-US" smtClean="0"/>
              <a:pPr/>
              <a:t>‹#›</a:t>
            </a:fld>
            <a:endParaRPr lang="en-US" dirty="0"/>
          </a:p>
        </p:txBody>
      </p:sp>
      <p:sp>
        <p:nvSpPr>
          <p:cNvPr id="9" name="Content Placeholder 2"/>
          <p:cNvSpPr>
            <a:spLocks noGrp="1"/>
          </p:cNvSpPr>
          <p:nvPr>
            <p:ph idx="1"/>
          </p:nvPr>
        </p:nvSpPr>
        <p:spPr>
          <a:xfrm>
            <a:off x="1600200" y="1426464"/>
            <a:ext cx="7086600" cy="4699699"/>
          </a:xfrm>
        </p:spPr>
        <p:txBody>
          <a:bodyPr/>
          <a:lstStyle>
            <a:lvl1pPr>
              <a:defRPr>
                <a:latin typeface="Adobe Garamond Pro" pitchFamily="18" charset="0"/>
              </a:defRPr>
            </a:lvl1pPr>
            <a:lvl2pPr>
              <a:defRPr>
                <a:latin typeface="Adobe Garamond Pro" pitchFamily="18" charset="0"/>
              </a:defRPr>
            </a:lvl2pPr>
            <a:lvl3pPr>
              <a:defRPr>
                <a:latin typeface="Adobe Garamond Pro" pitchFamily="18" charset="0"/>
              </a:defRPr>
            </a:lvl3pPr>
            <a:lvl4pPr>
              <a:defRPr>
                <a:latin typeface="Adobe Garamond Pro" pitchFamily="18" charset="0"/>
              </a:defRPr>
            </a:lvl4pPr>
            <a:lvl5pPr>
              <a:defRPr>
                <a:latin typeface="Adobe Garamond Pro"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14" name="Straight Connector 13"/>
          <p:cNvCxnSpPr/>
          <p:nvPr userDrawn="1"/>
        </p:nvCxnSpPr>
        <p:spPr>
          <a:xfrm>
            <a:off x="1447800" y="1143000"/>
            <a:ext cx="7162800" cy="0"/>
          </a:xfrm>
          <a:prstGeom prst="line">
            <a:avLst/>
          </a:prstGeom>
          <a:ln w="38100">
            <a:solidFill>
              <a:schemeClr val="accent6">
                <a:lumMod val="50000"/>
              </a:schemeClr>
            </a:solidFill>
          </a:ln>
        </p:spPr>
        <p:style>
          <a:lnRef idx="1">
            <a:schemeClr val="dk1"/>
          </a:lnRef>
          <a:fillRef idx="0">
            <a:schemeClr val="dk1"/>
          </a:fillRef>
          <a:effectRef idx="0">
            <a:schemeClr val="dk1"/>
          </a:effectRef>
          <a:fontRef idx="minor">
            <a:schemeClr val="tx1"/>
          </a:fontRef>
        </p:style>
      </p:cxnSp>
      <p:sp>
        <p:nvSpPr>
          <p:cNvPr id="10" name="Title 9"/>
          <p:cNvSpPr>
            <a:spLocks noGrp="1"/>
          </p:cNvSpPr>
          <p:nvPr>
            <p:ph type="title"/>
          </p:nvPr>
        </p:nvSpPr>
        <p:spPr>
          <a:xfrm>
            <a:off x="1600200" y="0"/>
            <a:ext cx="6934200" cy="1143000"/>
          </a:xfrm>
        </p:spPr>
        <p:txBody>
          <a:bodyPr/>
          <a:lstStyle>
            <a:lvl1pPr>
              <a:defRPr>
                <a:solidFill>
                  <a:srgbClr val="473A35"/>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3709390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2_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1600200" y="6324600"/>
            <a:ext cx="1752600" cy="365125"/>
          </a:xfrm>
          <a:prstGeom prst="rect">
            <a:avLst/>
          </a:prstGeom>
        </p:spPr>
        <p:txBody>
          <a:bodyPr/>
          <a:lstStyle/>
          <a:p>
            <a:endParaRPr lang="en-US" dirty="0"/>
          </a:p>
        </p:txBody>
      </p:sp>
      <p:sp>
        <p:nvSpPr>
          <p:cNvPr id="4" name="Slide Number Placeholder 3"/>
          <p:cNvSpPr>
            <a:spLocks noGrp="1"/>
          </p:cNvSpPr>
          <p:nvPr>
            <p:ph type="sldNum" sz="quarter" idx="11"/>
          </p:nvPr>
        </p:nvSpPr>
        <p:spPr/>
        <p:txBody>
          <a:bodyPr/>
          <a:lstStyle/>
          <a:p>
            <a:fld id="{125B4605-EB76-41AB-BB29-65050EE013F0}" type="slidenum">
              <a:rPr lang="en-US" smtClean="0"/>
              <a:pPr/>
              <a:t>‹#›</a:t>
            </a:fld>
            <a:endParaRPr lang="en-US" dirty="0"/>
          </a:p>
        </p:txBody>
      </p:sp>
      <p:sp>
        <p:nvSpPr>
          <p:cNvPr id="9" name="Content Placeholder 2"/>
          <p:cNvSpPr>
            <a:spLocks noGrp="1"/>
          </p:cNvSpPr>
          <p:nvPr>
            <p:ph idx="1"/>
          </p:nvPr>
        </p:nvSpPr>
        <p:spPr>
          <a:xfrm>
            <a:off x="1600200" y="1426464"/>
            <a:ext cx="7086600" cy="4699699"/>
          </a:xfrm>
        </p:spPr>
        <p:txBody>
          <a:bodyPr/>
          <a:lstStyle>
            <a:lvl1pPr>
              <a:defRPr>
                <a:latin typeface="Adobe Garamond Pro" pitchFamily="18" charset="0"/>
              </a:defRPr>
            </a:lvl1pPr>
            <a:lvl2pPr>
              <a:defRPr>
                <a:latin typeface="Adobe Garamond Pro" pitchFamily="18" charset="0"/>
              </a:defRPr>
            </a:lvl2pPr>
            <a:lvl3pPr>
              <a:defRPr>
                <a:latin typeface="Adobe Garamond Pro" pitchFamily="18" charset="0"/>
              </a:defRPr>
            </a:lvl3pPr>
            <a:lvl4pPr>
              <a:defRPr>
                <a:latin typeface="Adobe Garamond Pro" pitchFamily="18" charset="0"/>
              </a:defRPr>
            </a:lvl4pPr>
            <a:lvl5pPr>
              <a:defRPr>
                <a:latin typeface="Adobe Garamond Pro"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14" name="Straight Connector 13"/>
          <p:cNvCxnSpPr/>
          <p:nvPr userDrawn="1"/>
        </p:nvCxnSpPr>
        <p:spPr>
          <a:xfrm>
            <a:off x="1447800" y="1143000"/>
            <a:ext cx="7162800" cy="0"/>
          </a:xfrm>
          <a:prstGeom prst="line">
            <a:avLst/>
          </a:prstGeom>
          <a:ln w="38100">
            <a:solidFill>
              <a:schemeClr val="accent6">
                <a:lumMod val="50000"/>
              </a:schemeClr>
            </a:solidFill>
          </a:ln>
        </p:spPr>
        <p:style>
          <a:lnRef idx="1">
            <a:schemeClr val="dk1"/>
          </a:lnRef>
          <a:fillRef idx="0">
            <a:schemeClr val="dk1"/>
          </a:fillRef>
          <a:effectRef idx="0">
            <a:schemeClr val="dk1"/>
          </a:effectRef>
          <a:fontRef idx="minor">
            <a:schemeClr val="tx1"/>
          </a:fontRef>
        </p:style>
      </p:cxnSp>
      <p:sp>
        <p:nvSpPr>
          <p:cNvPr id="10" name="Title 9"/>
          <p:cNvSpPr>
            <a:spLocks noGrp="1"/>
          </p:cNvSpPr>
          <p:nvPr>
            <p:ph type="title"/>
          </p:nvPr>
        </p:nvSpPr>
        <p:spPr>
          <a:xfrm>
            <a:off x="1600200" y="0"/>
            <a:ext cx="7010400" cy="1143000"/>
          </a:xfrm>
        </p:spPr>
        <p:txBody>
          <a:bodyPr/>
          <a:lstStyle>
            <a:lvl1pPr>
              <a:defRPr>
                <a:solidFill>
                  <a:srgbClr val="473A35"/>
                </a:solidFill>
              </a:defRPr>
            </a:lvl1pPr>
          </a:lstStyle>
          <a:p>
            <a:r>
              <a:rPr lang="en-US" smtClean="0"/>
              <a:t>Click to edit Master title style</a:t>
            </a:r>
            <a:endParaRPr lang="en-US"/>
          </a:p>
        </p:txBody>
      </p:sp>
    </p:spTree>
    <p:extLst>
      <p:ext uri="{BB962C8B-B14F-4D97-AF65-F5344CB8AC3E}">
        <p14:creationId xmlns:p14="http://schemas.microsoft.com/office/powerpoint/2010/main" val="366058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457200" y="6324600"/>
            <a:ext cx="2895600" cy="365125"/>
          </a:xfrm>
          <a:prstGeom prst="rect">
            <a:avLst/>
          </a:prstGeom>
        </p:spPr>
        <p:txBody>
          <a:bodyPr/>
          <a:lstStyle/>
          <a:p>
            <a:endParaRPr lang="en-US" dirty="0"/>
          </a:p>
        </p:txBody>
      </p:sp>
      <p:sp>
        <p:nvSpPr>
          <p:cNvPr id="4" name="Slide Number Placeholder 3"/>
          <p:cNvSpPr>
            <a:spLocks noGrp="1"/>
          </p:cNvSpPr>
          <p:nvPr>
            <p:ph type="sldNum" sz="quarter" idx="11"/>
          </p:nvPr>
        </p:nvSpPr>
        <p:spPr/>
        <p:txBody>
          <a:bodyPr/>
          <a:lstStyle/>
          <a:p>
            <a:fld id="{125B4605-EB76-41AB-BB29-65050EE013F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ACA86277-E9A7-4D05-B542-A95BF4BC0E77}" type="datetimeFigureOut">
              <a:rPr lang="en-US" smtClean="0"/>
              <a:pPr/>
              <a:t>5/2/2016</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25B4605-EB76-41AB-BB29-65050EE013F0}" type="slidenum">
              <a:rPr lang="en-US" smtClean="0"/>
              <a:pPr/>
              <a:t>‹#›</a:t>
            </a:fld>
            <a:endParaRPr lang="en-US" dirty="0"/>
          </a:p>
        </p:txBody>
      </p:sp>
    </p:spTree>
    <p:extLst>
      <p:ext uri="{BB962C8B-B14F-4D97-AF65-F5344CB8AC3E}">
        <p14:creationId xmlns:p14="http://schemas.microsoft.com/office/powerpoint/2010/main" val="2072687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8650" y="1990165"/>
            <a:ext cx="7886700" cy="4120179"/>
          </a:xfrm>
        </p:spPr>
        <p:txBody>
          <a:bodyPr anchor="b"/>
          <a:lstStyle>
            <a:lvl1pPr>
              <a:defRPr sz="6000">
                <a:solidFill>
                  <a:srgbClr val="FF0000"/>
                </a:solidFill>
                <a:effectLst>
                  <a:outerShdw blurRad="38100" dist="38100" dir="2700000" algn="tl">
                    <a:srgbClr val="000000">
                      <a:alpha val="43137"/>
                    </a:srgbClr>
                  </a:outerShdw>
                </a:effectLst>
              </a:defRPr>
            </a:lvl1pPr>
          </a:lstStyle>
          <a:p>
            <a:r>
              <a:rPr lang="en-US" smtClean="0"/>
              <a:t>Click to edit Master title style</a:t>
            </a:r>
            <a:endParaRPr lang="en-US" dirty="0"/>
          </a:p>
        </p:txBody>
      </p:sp>
      <p:sp>
        <p:nvSpPr>
          <p:cNvPr id="6" name="Slide Number Placeholder 5"/>
          <p:cNvSpPr>
            <a:spLocks noGrp="1"/>
          </p:cNvSpPr>
          <p:nvPr>
            <p:ph type="sldNum" sz="quarter" idx="12"/>
          </p:nvPr>
        </p:nvSpPr>
        <p:spPr/>
        <p:txBody>
          <a:bodyPr/>
          <a:lstStyle/>
          <a:p>
            <a:fld id="{125B4605-EB76-41AB-BB29-65050EE013F0}" type="slidenum">
              <a:rPr lang="en-US" smtClean="0"/>
              <a:pPr/>
              <a:t>‹#›</a:t>
            </a:fld>
            <a:endParaRPr lang="en-US" dirty="0"/>
          </a:p>
        </p:txBody>
      </p:sp>
      <p:pic>
        <p:nvPicPr>
          <p:cNvPr id="11" name="Picture 10"/>
          <p:cNvPicPr>
            <a:picLocks noChangeAspect="1"/>
          </p:cNvPicPr>
          <p:nvPr/>
        </p:nvPicPr>
        <p:blipFill rotWithShape="1">
          <a:blip r:embed="rId2" cstate="print">
            <a:extLst>
              <a:ext uri="{28A0092B-C50C-407E-A947-70E740481C1C}">
                <a14:useLocalDpi xmlns:a14="http://schemas.microsoft.com/office/drawing/2010/main" val="0"/>
              </a:ext>
            </a:extLst>
          </a:blip>
          <a:srcRect b="44085"/>
          <a:stretch/>
        </p:blipFill>
        <p:spPr>
          <a:xfrm>
            <a:off x="0" y="0"/>
            <a:ext cx="9144000" cy="1796527"/>
          </a:xfrm>
          <a:prstGeom prst="rect">
            <a:avLst/>
          </a:prstGeom>
        </p:spPr>
      </p:pic>
    </p:spTree>
    <p:extLst>
      <p:ext uri="{BB962C8B-B14F-4D97-AF65-F5344CB8AC3E}">
        <p14:creationId xmlns:p14="http://schemas.microsoft.com/office/powerpoint/2010/main" val="3129326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82879" y="1602889"/>
            <a:ext cx="4331971" cy="457407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49" y="1602890"/>
            <a:ext cx="4364243" cy="457407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a:xfrm>
            <a:off x="6457950" y="6356351"/>
            <a:ext cx="2535442" cy="365125"/>
          </a:xfrm>
        </p:spPr>
        <p:txBody>
          <a:bodyPr/>
          <a:lstStyle/>
          <a:p>
            <a:fld id="{125B4605-EB76-41AB-BB29-65050EE013F0}" type="slidenum">
              <a:rPr lang="en-US" smtClean="0"/>
              <a:pPr/>
              <a:t>‹#›</a:t>
            </a:fld>
            <a:endParaRPr lang="en-US" dirty="0"/>
          </a:p>
        </p:txBody>
      </p:sp>
    </p:spTree>
    <p:extLst>
      <p:ext uri="{BB962C8B-B14F-4D97-AF65-F5344CB8AC3E}">
        <p14:creationId xmlns:p14="http://schemas.microsoft.com/office/powerpoint/2010/main" val="1149379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72122" y="272256"/>
            <a:ext cx="7917628" cy="1242219"/>
          </a:xfrm>
        </p:spPr>
        <p:txBody>
          <a:bodyPr vert="horz" lIns="91440" tIns="45720" rIns="91440" bIns="45720" rtlCol="0" anchor="ctr">
            <a:normAutofit/>
          </a:bodyPr>
          <a:lstStyle>
            <a:lvl1pPr>
              <a:lnSpc>
                <a:spcPct val="100000"/>
              </a:lnSpc>
              <a:defRPr lang="en-US" dirty="0"/>
            </a:lvl1pPr>
          </a:lstStyle>
          <a:p>
            <a:pPr lvl="0"/>
            <a:r>
              <a:rPr lang="en-US" smtClean="0"/>
              <a:t>Click to edit Master title style</a:t>
            </a:r>
            <a:endParaRPr lang="en-US" dirty="0"/>
          </a:p>
        </p:txBody>
      </p:sp>
      <p:sp>
        <p:nvSpPr>
          <p:cNvPr id="3" name="Text Placeholder 2"/>
          <p:cNvSpPr>
            <a:spLocks noGrp="1"/>
          </p:cNvSpPr>
          <p:nvPr>
            <p:ph type="body" idx="1"/>
          </p:nvPr>
        </p:nvSpPr>
        <p:spPr>
          <a:xfrm>
            <a:off x="172122" y="1681163"/>
            <a:ext cx="432606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72122" y="2505075"/>
            <a:ext cx="432606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4288939"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4288939"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Slide Number Placeholder 8"/>
          <p:cNvSpPr>
            <a:spLocks noGrp="1"/>
          </p:cNvSpPr>
          <p:nvPr>
            <p:ph type="sldNum" sz="quarter" idx="12"/>
          </p:nvPr>
        </p:nvSpPr>
        <p:spPr>
          <a:xfrm>
            <a:off x="6457949" y="6356351"/>
            <a:ext cx="2460139" cy="365125"/>
          </a:xfrm>
        </p:spPr>
        <p:txBody>
          <a:bodyPr/>
          <a:lstStyle/>
          <a:p>
            <a:fld id="{125B4605-EB76-41AB-BB29-65050EE013F0}" type="slidenum">
              <a:rPr lang="en-US" smtClean="0"/>
              <a:pPr/>
              <a:t>‹#›</a:t>
            </a:fld>
            <a:endParaRPr lang="en-US" dirty="0"/>
          </a:p>
        </p:txBody>
      </p:sp>
    </p:spTree>
    <p:extLst>
      <p:ext uri="{BB962C8B-B14F-4D97-AF65-F5344CB8AC3E}">
        <p14:creationId xmlns:p14="http://schemas.microsoft.com/office/powerpoint/2010/main" val="1774183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2497521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457950" y="6356351"/>
            <a:ext cx="2513928" cy="365125"/>
          </a:xfrm>
        </p:spPr>
        <p:txBody>
          <a:bodyPr/>
          <a:lstStyle/>
          <a:p>
            <a:fld id="{125B4605-EB76-41AB-BB29-65050EE013F0}" type="slidenum">
              <a:rPr lang="en-US" smtClean="0"/>
              <a:pPr/>
              <a:t>‹#›</a:t>
            </a:fld>
            <a:endParaRPr lang="en-US" dirty="0"/>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b="41100"/>
          <a:stretch/>
        </p:blipFill>
        <p:spPr>
          <a:xfrm>
            <a:off x="7143078" y="6311196"/>
            <a:ext cx="1828800" cy="410280"/>
          </a:xfrm>
          <a:prstGeom prst="rect">
            <a:avLst/>
          </a:prstGeom>
        </p:spPr>
      </p:pic>
    </p:spTree>
    <p:extLst>
      <p:ext uri="{BB962C8B-B14F-4D97-AF65-F5344CB8AC3E}">
        <p14:creationId xmlns:p14="http://schemas.microsoft.com/office/powerpoint/2010/main" val="2384512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a:xfrm>
            <a:off x="457200" y="6324600"/>
            <a:ext cx="2895600" cy="365125"/>
          </a:xfrm>
          <a:prstGeom prst="rect">
            <a:avLst/>
          </a:prstGeom>
        </p:spPr>
        <p:txBody>
          <a:bodyPr/>
          <a:lstStyle/>
          <a:p>
            <a:endParaRPr lang="en-US" dirty="0"/>
          </a:p>
        </p:txBody>
      </p:sp>
      <p:sp>
        <p:nvSpPr>
          <p:cNvPr id="5" name="Slide Number Placeholder 4"/>
          <p:cNvSpPr>
            <a:spLocks noGrp="1"/>
          </p:cNvSpPr>
          <p:nvPr>
            <p:ph type="sldNum" sz="quarter" idx="11"/>
          </p:nvPr>
        </p:nvSpPr>
        <p:spPr/>
        <p:txBody>
          <a:bodyPr/>
          <a:lstStyle/>
          <a:p>
            <a:fld id="{125B4605-EB76-41AB-BB29-65050EE013F0}" type="slidenum">
              <a:rPr lang="en-US" smtClean="0"/>
              <a:pPr/>
              <a:t>‹#›</a:t>
            </a:fld>
            <a:endParaRPr lang="en-US" dirty="0"/>
          </a:p>
        </p:txBody>
      </p:sp>
    </p:spTree>
    <p:extLst>
      <p:ext uri="{BB962C8B-B14F-4D97-AF65-F5344CB8AC3E}">
        <p14:creationId xmlns:p14="http://schemas.microsoft.com/office/powerpoint/2010/main" val="3374924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Arial Black" pitchFamily="34" charset="0"/>
              </a:defRPr>
            </a:lvl1pPr>
            <a:lvl2pPr>
              <a:defRPr>
                <a:latin typeface="Arial Black" pitchFamily="34" charset="0"/>
              </a:defRPr>
            </a:lvl2pPr>
            <a:lvl3pPr>
              <a:defRPr>
                <a:latin typeface="Arial Black" pitchFamily="34" charset="0"/>
              </a:defRPr>
            </a:lvl3pPr>
            <a:lvl4pPr>
              <a:defRPr>
                <a:latin typeface="Arial Black" pitchFamily="34" charset="0"/>
              </a:defRPr>
            </a:lvl4pPr>
            <a:lvl5pPr>
              <a:defRPr>
                <a:latin typeface="Arial Black"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a:xfrm>
            <a:off x="457200" y="632460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25B4605-EB76-41AB-BB29-65050EE013F0}" type="slidenum">
              <a:rPr lang="en-US" smtClean="0"/>
              <a:pPr/>
              <a:t>‹#›</a:t>
            </a:fld>
            <a:endParaRPr lang="en-US" dirty="0"/>
          </a:p>
        </p:txBody>
      </p:sp>
      <p:sp>
        <p:nvSpPr>
          <p:cNvPr id="9" name="Title Placeholder 1"/>
          <p:cNvSpPr>
            <a:spLocks noGrp="1"/>
          </p:cNvSpPr>
          <p:nvPr>
            <p:ph type="title"/>
          </p:nvPr>
        </p:nvSpPr>
        <p:spPr>
          <a:xfrm>
            <a:off x="457200" y="137160"/>
            <a:ext cx="7239000" cy="1143000"/>
          </a:xfrm>
          <a:prstGeom prst="rect">
            <a:avLst/>
          </a:prstGeom>
          <a:ln>
            <a:noFill/>
          </a:ln>
        </p:spPr>
        <p:txBody>
          <a:bodyPr vert="horz" lIns="91440" tIns="45720" rIns="91440" bIns="45720" rtlCol="0" anchor="ctr">
            <a:normAutofit/>
          </a:bodyPr>
          <a:lstStyle/>
          <a:p>
            <a:r>
              <a:rPr lang="en-US" dirty="0" smtClean="0"/>
              <a:t>Click to edit Master title style</a:t>
            </a:r>
            <a:endParaRPr lang="en-US" dirty="0"/>
          </a:p>
        </p:txBody>
      </p:sp>
    </p:spTree>
    <p:extLst>
      <p:ext uri="{BB962C8B-B14F-4D97-AF65-F5344CB8AC3E}">
        <p14:creationId xmlns:p14="http://schemas.microsoft.com/office/powerpoint/2010/main" val="1624670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2879" y="365126"/>
            <a:ext cx="7831569" cy="107065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82880" y="1592132"/>
            <a:ext cx="8767482" cy="458483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5B4605-EB76-41AB-BB29-65050EE013F0}" type="slidenum">
              <a:rPr lang="en-US" smtClean="0"/>
              <a:pPr/>
              <a:t>‹#›</a:t>
            </a:fld>
            <a:endParaRPr lang="en-US" dirty="0"/>
          </a:p>
        </p:txBody>
      </p:sp>
      <p:pic>
        <p:nvPicPr>
          <p:cNvPr id="7" name="Picture 6"/>
          <p:cNvPicPr>
            <a:picLocks noChangeAspect="1"/>
          </p:cNvPicPr>
          <p:nvPr/>
        </p:nvPicPr>
        <p:blipFill rotWithShape="1">
          <a:blip r:embed="rId14" cstate="print">
            <a:extLst>
              <a:ext uri="{28A0092B-C50C-407E-A947-70E740481C1C}">
                <a14:useLocalDpi xmlns:a14="http://schemas.microsoft.com/office/drawing/2010/main" val="0"/>
              </a:ext>
            </a:extLst>
          </a:blip>
          <a:srcRect b="28167"/>
          <a:stretch/>
        </p:blipFill>
        <p:spPr>
          <a:xfrm>
            <a:off x="8014449" y="365126"/>
            <a:ext cx="941966" cy="1070657"/>
          </a:xfrm>
          <a:prstGeom prst="rect">
            <a:avLst/>
          </a:prstGeom>
        </p:spPr>
      </p:pic>
      <p:cxnSp>
        <p:nvCxnSpPr>
          <p:cNvPr id="9" name="Straight Connector 8"/>
          <p:cNvCxnSpPr/>
          <p:nvPr/>
        </p:nvCxnSpPr>
        <p:spPr>
          <a:xfrm>
            <a:off x="155319" y="1468057"/>
            <a:ext cx="8778240" cy="0"/>
          </a:xfrm>
          <a:prstGeom prst="line">
            <a:avLst/>
          </a:prstGeom>
          <a:ln w="28575">
            <a:solidFill>
              <a:srgbClr val="EC1F27"/>
            </a:solidFill>
          </a:ln>
          <a:effectLst>
            <a:outerShdw blurRad="50800" dist="38100" dir="5400000" algn="t" rotWithShape="0">
              <a:prstClr val="black">
                <a:alpha val="40000"/>
              </a:prstClr>
            </a:outerShdw>
            <a:reflection blurRad="6350" stA="50000" endA="275" endPos="40000" dist="101600" dir="5400000" sy="-100000" algn="bl" rotWithShape="0"/>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0021613"/>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650" r:id="rId9"/>
    <p:sldLayoutId id="2147483658" r:id="rId10"/>
    <p:sldLayoutId id="2147483659" r:id="rId11"/>
    <p:sldLayoutId id="2147483657" r:id="rId12"/>
  </p:sldLayoutIdLst>
  <p:txStyles>
    <p:titleStyle>
      <a:lvl1pPr algn="l" defTabSz="914400" rtl="0" eaLnBrk="1" latinLnBrk="0" hangingPunct="1">
        <a:lnSpc>
          <a:spcPct val="90000"/>
        </a:lnSpc>
        <a:spcBef>
          <a:spcPct val="0"/>
        </a:spcBef>
        <a:buNone/>
        <a:defRPr sz="4400" kern="1200">
          <a:solidFill>
            <a:schemeClr val="tx1"/>
          </a:solidFill>
          <a:latin typeface="Lithos Pro Regular" panose="04020505030E02020A04" pitchFamily="82" charset="0"/>
          <a:ea typeface="+mj-ea"/>
          <a:cs typeface="+mj-cs"/>
        </a:defRPr>
      </a:lvl1pPr>
    </p:titleStyle>
    <p:bodyStyle>
      <a:lvl1pPr marL="228600" indent="-228600" algn="l" defTabSz="914400" rtl="0" eaLnBrk="1" latinLnBrk="0" hangingPunct="1">
        <a:lnSpc>
          <a:spcPct val="90000"/>
        </a:lnSpc>
        <a:spcBef>
          <a:spcPts val="1000"/>
        </a:spcBef>
        <a:buFontTx/>
        <a:buBlip>
          <a:blip r:embed="rId15"/>
        </a:buBlip>
        <a:defRPr sz="2800" kern="1200">
          <a:solidFill>
            <a:schemeClr val="tx1"/>
          </a:solidFill>
          <a:latin typeface="Lithos Pro Regular" panose="04020505030E02020A04" pitchFamily="8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Lithos Pro Regular" panose="04020505030E02020A04" pitchFamily="8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Lithos Pro Regular" panose="04020505030E02020A04" pitchFamily="8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Lithos Pro Regular" panose="04020505030E02020A04" pitchFamily="8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Lithos Pro Regular" panose="04020505030E02020A04" pitchFamily="8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tags" Target="../tags/tag2.xml"/><Relationship Id="rId4"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smtClean="0"/>
              <a:t>Calculation Basics</a:t>
            </a:r>
            <a:endParaRPr lang="en-US" b="1" dirty="0"/>
          </a:p>
        </p:txBody>
      </p:sp>
      <p:sp>
        <p:nvSpPr>
          <p:cNvPr id="3" name="Subtitle 2"/>
          <p:cNvSpPr>
            <a:spLocks noGrp="1"/>
          </p:cNvSpPr>
          <p:nvPr>
            <p:ph type="subTitle" idx="1"/>
          </p:nvPr>
        </p:nvSpPr>
        <p:spPr/>
        <p:txBody>
          <a:bodyPr>
            <a:normAutofit/>
          </a:bodyPr>
          <a:lstStyle/>
          <a:p>
            <a:r>
              <a:rPr lang="en-US" b="1" dirty="0" smtClean="0"/>
              <a:t>Presented by</a:t>
            </a:r>
          </a:p>
          <a:p>
            <a:r>
              <a:rPr lang="en-US" b="1" dirty="0" smtClean="0"/>
              <a:t>Peggy Steele and Jane Blackmar</a:t>
            </a:r>
          </a:p>
          <a:p>
            <a:r>
              <a:rPr lang="en-US" b="1" dirty="0" smtClean="0"/>
              <a:t>Lab Implementation</a:t>
            </a:r>
            <a:endParaRPr lang="en-US"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p:cNvSpPr>
          <p:nvPr>
            <p:ph type="title"/>
          </p:nvPr>
        </p:nvSpPr>
        <p:spPr/>
        <p:txBody>
          <a:bodyPr/>
          <a:lstStyle/>
          <a:p>
            <a:r>
              <a:rPr lang="en-US" sz="4800" b="1" dirty="0" smtClean="0"/>
              <a:t>Basic Math</a:t>
            </a:r>
          </a:p>
        </p:txBody>
      </p:sp>
      <p:sp>
        <p:nvSpPr>
          <p:cNvPr id="36867" name="Rectangle 3"/>
          <p:cNvSpPr>
            <a:spLocks noGrp="1"/>
          </p:cNvSpPr>
          <p:nvPr>
            <p:ph idx="1"/>
          </p:nvPr>
        </p:nvSpPr>
        <p:spPr/>
        <p:txBody>
          <a:bodyPr/>
          <a:lstStyle/>
          <a:p>
            <a:pPr algn="ctr">
              <a:buFont typeface="Arial" pitchFamily="34" charset="0"/>
              <a:buNone/>
            </a:pPr>
            <a:r>
              <a:rPr lang="en-US" sz="3600" dirty="0" err="1" smtClean="0">
                <a:solidFill>
                  <a:srgbClr val="091135"/>
                </a:solidFill>
              </a:rPr>
              <a:t>Creatinine</a:t>
            </a:r>
            <a:r>
              <a:rPr lang="en-US" sz="3600" dirty="0" smtClean="0">
                <a:solidFill>
                  <a:srgbClr val="091135"/>
                </a:solidFill>
              </a:rPr>
              <a:t> Clearance</a:t>
            </a:r>
          </a:p>
          <a:p>
            <a:endParaRPr lang="en-US" sz="3600" dirty="0" smtClean="0">
              <a:solidFill>
                <a:srgbClr val="091135"/>
              </a:solidFill>
            </a:endParaRPr>
          </a:p>
          <a:p>
            <a:pPr>
              <a:buFont typeface="Arial" pitchFamily="34" charset="0"/>
              <a:buNone/>
            </a:pPr>
            <a:endParaRPr lang="en-US" dirty="0" smtClean="0"/>
          </a:p>
          <a:p>
            <a:pPr algn="ctr">
              <a:buFont typeface="Arial" pitchFamily="34" charset="0"/>
              <a:buNone/>
            </a:pPr>
            <a:r>
              <a:rPr lang="en-US" sz="2800" b="1" dirty="0" smtClean="0">
                <a:solidFill>
                  <a:srgbClr val="FF0000"/>
                </a:solidFill>
              </a:rPr>
              <a:t>(@</a:t>
            </a:r>
            <a:r>
              <a:rPr lang="en-US" sz="2800" dirty="0" smtClean="0"/>
              <a:t>UCRE1</a:t>
            </a:r>
            <a:r>
              <a:rPr lang="en-US" sz="2800" b="1" dirty="0" smtClean="0">
                <a:solidFill>
                  <a:srgbClr val="FF0000"/>
                </a:solidFill>
              </a:rPr>
              <a:t>/@</a:t>
            </a:r>
            <a:r>
              <a:rPr lang="en-US" sz="2800" dirty="0" smtClean="0"/>
              <a:t>CREA1</a:t>
            </a:r>
            <a:r>
              <a:rPr lang="en-US" sz="2800" b="1" dirty="0" smtClean="0">
                <a:solidFill>
                  <a:srgbClr val="FF0000"/>
                </a:solidFill>
              </a:rPr>
              <a:t>)*(@</a:t>
            </a:r>
            <a:r>
              <a:rPr lang="en-US" sz="2800" dirty="0" smtClean="0"/>
              <a:t>UVOL</a:t>
            </a:r>
            <a:r>
              <a:rPr lang="en-US" sz="2800" b="1" dirty="0" smtClean="0">
                <a:solidFill>
                  <a:srgbClr val="FF0000"/>
                </a:solidFill>
              </a:rPr>
              <a:t>/(@</a:t>
            </a:r>
            <a:r>
              <a:rPr lang="en-US" sz="2800" dirty="0" smtClean="0"/>
              <a:t>UPER</a:t>
            </a:r>
            <a:r>
              <a:rPr lang="en-US" sz="2800" b="1" dirty="0" smtClean="0">
                <a:solidFill>
                  <a:srgbClr val="FF0000"/>
                </a:solidFill>
              </a:rPr>
              <a:t>*</a:t>
            </a:r>
            <a:r>
              <a:rPr lang="en-US" sz="2800" dirty="0" smtClean="0"/>
              <a:t>60</a:t>
            </a:r>
            <a:r>
              <a:rPr lang="en-US" sz="2800" b="1" dirty="0" smtClean="0">
                <a:solidFill>
                  <a:srgbClr val="FF0000"/>
                </a:solidFill>
              </a:rPr>
              <a:t>))* (</a:t>
            </a:r>
            <a:r>
              <a:rPr lang="en-US" sz="2800" dirty="0" smtClean="0"/>
              <a:t>1.73</a:t>
            </a:r>
            <a:r>
              <a:rPr lang="en-US" sz="2800" b="1" dirty="0" smtClean="0">
                <a:solidFill>
                  <a:srgbClr val="FF0000"/>
                </a:solidFill>
              </a:rPr>
              <a:t>/@</a:t>
            </a:r>
            <a:r>
              <a:rPr lang="en-US" sz="2800" dirty="0" smtClean="0"/>
              <a:t>UBSA</a:t>
            </a:r>
            <a:r>
              <a:rPr lang="en-US" sz="2800" b="1" dirty="0" smtClean="0">
                <a:solidFill>
                  <a:srgbClr val="FF0000"/>
                </a:solidFill>
              </a:rPr>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p:txBody>
          <a:bodyPr>
            <a:normAutofit fontScale="90000"/>
          </a:bodyPr>
          <a:lstStyle/>
          <a:p>
            <a:r>
              <a:rPr lang="en-US" sz="4800" b="1" dirty="0" err="1" smtClean="0"/>
              <a:t>If?Then:Otherwise</a:t>
            </a:r>
            <a:r>
              <a:rPr lang="en-US" sz="4800" b="1" dirty="0" smtClean="0"/>
              <a:t> Calculations</a:t>
            </a:r>
          </a:p>
        </p:txBody>
      </p:sp>
      <p:sp>
        <p:nvSpPr>
          <p:cNvPr id="37891" name="Rectangle 3"/>
          <p:cNvSpPr>
            <a:spLocks noGrp="1"/>
          </p:cNvSpPr>
          <p:nvPr>
            <p:ph idx="1"/>
          </p:nvPr>
        </p:nvSpPr>
        <p:spPr/>
        <p:txBody>
          <a:bodyPr>
            <a:normAutofit fontScale="92500" lnSpcReduction="10000"/>
          </a:bodyPr>
          <a:lstStyle/>
          <a:p>
            <a:pPr marL="0" indent="0">
              <a:buNone/>
            </a:pPr>
            <a:r>
              <a:rPr lang="en-US" b="1" dirty="0" err="1" smtClean="0"/>
              <a:t>If?Then:Otherwise</a:t>
            </a:r>
            <a:r>
              <a:rPr lang="en-US" b="1" dirty="0" smtClean="0"/>
              <a:t> </a:t>
            </a:r>
            <a:r>
              <a:rPr lang="en-US" dirty="0" smtClean="0">
                <a:solidFill>
                  <a:srgbClr val="091135"/>
                </a:solidFill>
              </a:rPr>
              <a:t>statement allows:</a:t>
            </a:r>
          </a:p>
          <a:p>
            <a:pPr marL="457200" lvl="1" indent="0">
              <a:buNone/>
            </a:pPr>
            <a:r>
              <a:rPr lang="en-US" dirty="0" smtClean="0">
                <a:solidFill>
                  <a:schemeClr val="tx1">
                    <a:lumMod val="75000"/>
                    <a:lumOff val="25000"/>
                  </a:schemeClr>
                </a:solidFill>
              </a:rPr>
              <a:t>An action based on a “true” statement.</a:t>
            </a:r>
          </a:p>
          <a:p>
            <a:pPr marL="457200" lvl="1" indent="0">
              <a:buNone/>
            </a:pPr>
            <a:r>
              <a:rPr lang="en-US" dirty="0" smtClean="0">
                <a:solidFill>
                  <a:schemeClr val="tx1">
                    <a:lumMod val="75000"/>
                    <a:lumOff val="25000"/>
                  </a:schemeClr>
                </a:solidFill>
              </a:rPr>
              <a:t>A different action based on a “false” statement</a:t>
            </a:r>
          </a:p>
          <a:p>
            <a:pPr marL="457200" lvl="1" indent="0">
              <a:buNone/>
            </a:pPr>
            <a:endParaRPr lang="en-US" dirty="0" smtClean="0"/>
          </a:p>
          <a:p>
            <a:pPr marL="0" indent="0">
              <a:buNone/>
            </a:pPr>
            <a:r>
              <a:rPr lang="en-US" dirty="0" smtClean="0">
                <a:solidFill>
                  <a:srgbClr val="091135"/>
                </a:solidFill>
              </a:rPr>
              <a:t>Follow the Syntax</a:t>
            </a:r>
          </a:p>
          <a:p>
            <a:pPr marL="457200" lvl="1" indent="0">
              <a:buNone/>
            </a:pPr>
            <a:r>
              <a:rPr lang="en-US" sz="3200" b="1" dirty="0" smtClean="0">
                <a:solidFill>
                  <a:srgbClr val="FF0000"/>
                </a:solidFill>
              </a:rPr>
              <a:t>If</a:t>
            </a:r>
            <a:r>
              <a:rPr lang="en-US" sz="3200" dirty="0" smtClean="0">
                <a:solidFill>
                  <a:srgbClr val="FF0000"/>
                </a:solidFill>
              </a:rPr>
              <a:t> </a:t>
            </a:r>
            <a:r>
              <a:rPr lang="en-US" sz="3200" dirty="0" smtClean="0">
                <a:solidFill>
                  <a:schemeClr val="tx1">
                    <a:lumMod val="75000"/>
                    <a:lumOff val="25000"/>
                  </a:schemeClr>
                </a:solidFill>
              </a:rPr>
              <a:t>this criteria is true </a:t>
            </a:r>
            <a:r>
              <a:rPr lang="en-US" sz="2400" dirty="0" smtClean="0">
                <a:solidFill>
                  <a:schemeClr val="tx1">
                    <a:lumMod val="75000"/>
                    <a:lumOff val="25000"/>
                  </a:schemeClr>
                </a:solidFill>
              </a:rPr>
              <a:t>(</a:t>
            </a:r>
            <a:r>
              <a:rPr lang="en-US" sz="2400" b="1" dirty="0" smtClean="0">
                <a:solidFill>
                  <a:srgbClr val="FF0000"/>
                </a:solidFill>
              </a:rPr>
              <a:t>&gt;,&lt;,&gt;=,&lt;=,==,!=,&amp;&amp;,||</a:t>
            </a:r>
            <a:r>
              <a:rPr lang="en-US" sz="2400" b="1" dirty="0" smtClean="0">
                <a:solidFill>
                  <a:schemeClr val="tx1">
                    <a:lumMod val="75000"/>
                    <a:lumOff val="25000"/>
                  </a:schemeClr>
                </a:solidFill>
              </a:rPr>
              <a:t>)</a:t>
            </a:r>
            <a:r>
              <a:rPr lang="en-US" sz="3200" b="1" dirty="0" smtClean="0">
                <a:solidFill>
                  <a:srgbClr val="990000"/>
                </a:solidFill>
              </a:rPr>
              <a:t>?</a:t>
            </a:r>
            <a:r>
              <a:rPr lang="en-US" dirty="0" smtClean="0"/>
              <a:t> </a:t>
            </a:r>
          </a:p>
          <a:p>
            <a:pPr marL="457200" lvl="1" indent="0">
              <a:buNone/>
            </a:pPr>
            <a:r>
              <a:rPr lang="en-US" sz="3200" b="1" dirty="0" smtClean="0">
                <a:solidFill>
                  <a:srgbClr val="091135"/>
                </a:solidFill>
              </a:rPr>
              <a:t>	</a:t>
            </a:r>
            <a:r>
              <a:rPr lang="en-US" sz="3200" b="1" dirty="0" smtClean="0">
                <a:solidFill>
                  <a:srgbClr val="FF0000"/>
                </a:solidFill>
              </a:rPr>
              <a:t>Then</a:t>
            </a:r>
            <a:r>
              <a:rPr lang="en-US" dirty="0" smtClean="0">
                <a:solidFill>
                  <a:srgbClr val="FF0000"/>
                </a:solidFill>
              </a:rPr>
              <a:t> </a:t>
            </a:r>
            <a:r>
              <a:rPr lang="en-US" sz="3200" dirty="0" smtClean="0">
                <a:solidFill>
                  <a:schemeClr val="tx1">
                    <a:lumMod val="75000"/>
                    <a:lumOff val="25000"/>
                  </a:schemeClr>
                </a:solidFill>
              </a:rPr>
              <a:t>do this (command) </a:t>
            </a:r>
            <a:r>
              <a:rPr lang="en-US" sz="3200" b="1" dirty="0" smtClean="0">
                <a:solidFill>
                  <a:srgbClr val="990000"/>
                </a:solidFill>
              </a:rPr>
              <a:t>:</a:t>
            </a:r>
            <a:r>
              <a:rPr lang="en-US" dirty="0" smtClean="0"/>
              <a:t> </a:t>
            </a:r>
          </a:p>
          <a:p>
            <a:pPr marL="457200" lvl="1" indent="0">
              <a:buNone/>
            </a:pPr>
            <a:r>
              <a:rPr lang="en-US" sz="3200" b="1" dirty="0" smtClean="0">
                <a:solidFill>
                  <a:srgbClr val="091135"/>
                </a:solidFill>
              </a:rPr>
              <a:t>	</a:t>
            </a:r>
            <a:r>
              <a:rPr lang="en-US" sz="3200" b="1" dirty="0" smtClean="0">
                <a:solidFill>
                  <a:srgbClr val="FF0000"/>
                </a:solidFill>
              </a:rPr>
              <a:t>Otherwise</a:t>
            </a:r>
            <a:r>
              <a:rPr lang="en-US" sz="3200" dirty="0" smtClean="0">
                <a:solidFill>
                  <a:srgbClr val="FF0000"/>
                </a:solidFill>
              </a:rPr>
              <a:t> </a:t>
            </a:r>
            <a:r>
              <a:rPr lang="en-US" sz="3200" dirty="0" smtClean="0">
                <a:solidFill>
                  <a:schemeClr val="tx1">
                    <a:lumMod val="75000"/>
                    <a:lumOff val="25000"/>
                  </a:schemeClr>
                </a:solidFill>
              </a:rPr>
              <a:t>do this (command)</a:t>
            </a:r>
          </a:p>
          <a:p>
            <a:pPr marL="914400" lvl="2" indent="0">
              <a:buClr>
                <a:schemeClr val="tx1"/>
              </a:buClr>
              <a:buNone/>
            </a:pPr>
            <a:endParaRPr lang="en-US" sz="3200" dirty="0" smtClean="0">
              <a:solidFill>
                <a:srgbClr val="990000"/>
              </a:solidFill>
            </a:endParaRPr>
          </a:p>
          <a:p>
            <a:pPr marL="0" indent="0">
              <a:buClr>
                <a:schemeClr val="tx1"/>
              </a:buClr>
              <a:buNone/>
            </a:pPr>
            <a:r>
              <a:rPr lang="en-US" sz="4000" b="1" dirty="0" smtClean="0">
                <a:solidFill>
                  <a:srgbClr val="FF0000"/>
                </a:solidFill>
              </a:rPr>
              <a:t>"</a:t>
            </a:r>
            <a:r>
              <a:rPr lang="en-US" sz="3600" dirty="0" smtClean="0">
                <a:solidFill>
                  <a:srgbClr val="091135"/>
                </a:solidFill>
              </a:rPr>
              <a:t>Alphanumeric characters</a:t>
            </a:r>
            <a:r>
              <a:rPr lang="en-US" sz="4000" b="1" dirty="0" smtClean="0">
                <a:solidFill>
                  <a:srgbClr val="FF0000"/>
                </a:solidFill>
              </a:rPr>
              <a:t>"</a:t>
            </a:r>
            <a:r>
              <a:rPr lang="en-US" sz="3600" b="1" dirty="0" smtClean="0">
                <a:solidFill>
                  <a:srgbClr val="FF0000"/>
                </a:solidFill>
              </a:rPr>
              <a:t> </a:t>
            </a:r>
          </a:p>
          <a:p>
            <a:pPr marL="457200" lvl="1" indent="0">
              <a:buClr>
                <a:schemeClr val="tx1"/>
              </a:buClr>
              <a:buNone/>
            </a:pPr>
            <a:r>
              <a:rPr lang="en-US" dirty="0" smtClean="0"/>
              <a:t>in straight quotes</a:t>
            </a:r>
          </a:p>
          <a:p>
            <a:pPr>
              <a:buNone/>
            </a:pPr>
            <a:endParaRPr 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p:txBody>
          <a:bodyPr>
            <a:normAutofit fontScale="90000"/>
          </a:bodyPr>
          <a:lstStyle/>
          <a:p>
            <a:r>
              <a:rPr lang="en-US" sz="4800" dirty="0" err="1" smtClean="0"/>
              <a:t>If?Then:Otherwise</a:t>
            </a:r>
            <a:r>
              <a:rPr lang="en-US" sz="4800" dirty="0" smtClean="0"/>
              <a:t> Calculations</a:t>
            </a:r>
            <a:endParaRPr lang="en-US" sz="4800" b="1" dirty="0" smtClean="0"/>
          </a:p>
        </p:txBody>
      </p:sp>
      <p:sp>
        <p:nvSpPr>
          <p:cNvPr id="38915" name="Rectangle 3"/>
          <p:cNvSpPr>
            <a:spLocks noGrp="1"/>
          </p:cNvSpPr>
          <p:nvPr>
            <p:ph idx="1"/>
          </p:nvPr>
        </p:nvSpPr>
        <p:spPr/>
        <p:txBody>
          <a:bodyPr/>
          <a:lstStyle/>
          <a:p>
            <a:pPr algn="ctr">
              <a:buFont typeface="Arial" pitchFamily="34" charset="0"/>
              <a:buNone/>
            </a:pPr>
            <a:endParaRPr lang="en-US" dirty="0" smtClean="0">
              <a:latin typeface="Arial Unicode MS" pitchFamily="34" charset="-128"/>
              <a:ea typeface="Arial Unicode MS" pitchFamily="34" charset="-128"/>
              <a:cs typeface="Arial Unicode MS" pitchFamily="34" charset="-128"/>
            </a:endParaRPr>
          </a:p>
          <a:p>
            <a:pPr algn="ctr">
              <a:buFont typeface="Arial" pitchFamily="34" charset="0"/>
              <a:buNone/>
            </a:pPr>
            <a:endParaRPr lang="en-US" dirty="0" smtClean="0">
              <a:latin typeface="Arial Unicode MS" pitchFamily="34" charset="-128"/>
              <a:ea typeface="Arial Unicode MS" pitchFamily="34" charset="-128"/>
              <a:cs typeface="Arial Unicode MS" pitchFamily="34" charset="-128"/>
            </a:endParaRPr>
          </a:p>
          <a:p>
            <a:pPr algn="ctr">
              <a:buFont typeface="Arial" pitchFamily="34" charset="0"/>
              <a:buNone/>
            </a:pPr>
            <a:r>
              <a:rPr lang="en-US" dirty="0" smtClean="0">
                <a:solidFill>
                  <a:srgbClr val="990000"/>
                </a:solidFill>
                <a:latin typeface="Arial Unicode MS" pitchFamily="34" charset="-128"/>
                <a:ea typeface="Arial Unicode MS" pitchFamily="34" charset="-128"/>
                <a:cs typeface="Arial Unicode MS" pitchFamily="34" charset="-128"/>
              </a:rPr>
              <a:t>@</a:t>
            </a:r>
            <a:r>
              <a:rPr lang="en-US" dirty="0" smtClean="0">
                <a:latin typeface="Arial Unicode MS" pitchFamily="34" charset="-128"/>
                <a:ea typeface="Arial Unicode MS" pitchFamily="34" charset="-128"/>
                <a:cs typeface="Arial Unicode MS" pitchFamily="34" charset="-128"/>
              </a:rPr>
              <a:t>DIG</a:t>
            </a:r>
            <a:r>
              <a:rPr lang="en-US" dirty="0" smtClean="0">
                <a:solidFill>
                  <a:srgbClr val="990000"/>
                </a:solidFill>
                <a:latin typeface="Arial Unicode MS" pitchFamily="34" charset="-128"/>
                <a:ea typeface="Arial Unicode MS" pitchFamily="34" charset="-128"/>
                <a:cs typeface="Arial Unicode MS" pitchFamily="34" charset="-128"/>
              </a:rPr>
              <a:t>&lt;</a:t>
            </a:r>
            <a:r>
              <a:rPr lang="en-US" dirty="0" smtClean="0">
                <a:latin typeface="Arial Unicode MS" pitchFamily="34" charset="-128"/>
                <a:ea typeface="Arial Unicode MS" pitchFamily="34" charset="-128"/>
                <a:cs typeface="Arial Unicode MS" pitchFamily="34" charset="-128"/>
              </a:rPr>
              <a:t>0.2</a:t>
            </a:r>
            <a:r>
              <a:rPr lang="en-US" b="1" dirty="0" smtClean="0">
                <a:solidFill>
                  <a:srgbClr val="990000"/>
                </a:solidFill>
                <a:latin typeface="Arial Unicode MS" pitchFamily="34" charset="-128"/>
                <a:ea typeface="Arial Unicode MS" pitchFamily="34" charset="-128"/>
                <a:cs typeface="Arial Unicode MS" pitchFamily="34" charset="-128"/>
              </a:rPr>
              <a:t>?</a:t>
            </a:r>
            <a:r>
              <a:rPr lang="en-US" dirty="0" smtClean="0">
                <a:latin typeface="Arial Unicode MS" pitchFamily="34" charset="-128"/>
                <a:ea typeface="Arial Unicode MS" pitchFamily="34" charset="-128"/>
                <a:cs typeface="Arial Unicode MS" pitchFamily="34" charset="-128"/>
              </a:rPr>
              <a:t> </a:t>
            </a:r>
            <a:r>
              <a:rPr lang="en-US" sz="4000" dirty="0" smtClean="0">
                <a:solidFill>
                  <a:srgbClr val="990000"/>
                </a:solidFill>
              </a:rPr>
              <a:t>"</a:t>
            </a:r>
            <a:r>
              <a:rPr lang="en-US" dirty="0" smtClean="0">
                <a:latin typeface="Arial Unicode MS" pitchFamily="34" charset="-128"/>
                <a:ea typeface="Arial Unicode MS" pitchFamily="34" charset="-128"/>
                <a:cs typeface="Arial Unicode MS" pitchFamily="34" charset="-128"/>
              </a:rPr>
              <a:t>NONE DETECTED</a:t>
            </a:r>
            <a:r>
              <a:rPr lang="en-US" sz="4000" dirty="0" smtClean="0">
                <a:solidFill>
                  <a:srgbClr val="990000"/>
                </a:solidFill>
              </a:rPr>
              <a:t>"</a:t>
            </a:r>
            <a:r>
              <a:rPr lang="en-US" dirty="0" smtClean="0">
                <a:latin typeface="Arial Unicode MS" pitchFamily="34" charset="-128"/>
                <a:ea typeface="Arial Unicode MS" pitchFamily="34" charset="-128"/>
                <a:cs typeface="Arial Unicode MS" pitchFamily="34" charset="-128"/>
              </a:rPr>
              <a:t> </a:t>
            </a:r>
            <a:r>
              <a:rPr lang="en-US" b="1" dirty="0" smtClean="0">
                <a:solidFill>
                  <a:srgbClr val="990000"/>
                </a:solidFill>
                <a:latin typeface="Arial Unicode MS" pitchFamily="34" charset="-128"/>
                <a:ea typeface="Arial Unicode MS" pitchFamily="34" charset="-128"/>
                <a:cs typeface="Arial Unicode MS" pitchFamily="34" charset="-128"/>
              </a:rPr>
              <a:t>:</a:t>
            </a:r>
            <a:r>
              <a:rPr lang="en-US" dirty="0" smtClean="0">
                <a:solidFill>
                  <a:srgbClr val="990000"/>
                </a:solidFill>
                <a:latin typeface="Arial Unicode MS" pitchFamily="34" charset="-128"/>
                <a:ea typeface="Arial Unicode MS" pitchFamily="34" charset="-128"/>
                <a:cs typeface="Arial Unicode MS" pitchFamily="34" charset="-128"/>
              </a:rPr>
              <a:t>@</a:t>
            </a:r>
            <a:r>
              <a:rPr lang="en-US" dirty="0" smtClean="0">
                <a:latin typeface="Arial Unicode MS" pitchFamily="34" charset="-128"/>
                <a:ea typeface="Arial Unicode MS" pitchFamily="34" charset="-128"/>
                <a:cs typeface="Arial Unicode MS" pitchFamily="34" charset="-128"/>
              </a:rPr>
              <a:t>DIG</a:t>
            </a:r>
          </a:p>
          <a:p>
            <a:pPr algn="ctr">
              <a:buFont typeface="Arial" pitchFamily="34" charset="0"/>
              <a:buNone/>
            </a:pPr>
            <a:endParaRPr lang="en-US" dirty="0" smtClean="0">
              <a:latin typeface="Arial Unicode MS" pitchFamily="34" charset="-128"/>
              <a:ea typeface="Arial Unicode MS" pitchFamily="34" charset="-128"/>
              <a:cs typeface="Arial Unicode MS" pitchFamily="34" charset="-128"/>
            </a:endParaRPr>
          </a:p>
          <a:p>
            <a:pPr algn="ctr">
              <a:buFont typeface="Arial" pitchFamily="34" charset="0"/>
              <a:buNone/>
            </a:pPr>
            <a:endParaRPr lang="en-US" dirty="0" smtClean="0">
              <a:latin typeface="Arial Unicode MS" pitchFamily="34" charset="-128"/>
              <a:ea typeface="Arial Unicode MS" pitchFamily="34" charset="-128"/>
              <a:cs typeface="Arial Unicode MS" pitchFamily="34" charset="-128"/>
            </a:endParaRPr>
          </a:p>
          <a:p>
            <a:pPr algn="ctr">
              <a:buFont typeface="Arial" pitchFamily="34" charset="0"/>
              <a:buNone/>
            </a:pPr>
            <a:r>
              <a:rPr lang="en-US" dirty="0" smtClean="0">
                <a:solidFill>
                  <a:srgbClr val="990000"/>
                </a:solidFill>
                <a:latin typeface="Arial Unicode MS" pitchFamily="34" charset="-128"/>
                <a:ea typeface="Arial Unicode MS" pitchFamily="34" charset="-128"/>
                <a:cs typeface="Arial Unicode MS" pitchFamily="34" charset="-128"/>
              </a:rPr>
              <a:t>@</a:t>
            </a:r>
            <a:r>
              <a:rPr lang="en-US" dirty="0" smtClean="0">
                <a:latin typeface="Arial Unicode MS" pitchFamily="34" charset="-128"/>
                <a:ea typeface="Arial Unicode MS" pitchFamily="34" charset="-128"/>
                <a:cs typeface="Arial Unicode MS" pitchFamily="34" charset="-128"/>
              </a:rPr>
              <a:t>DIG</a:t>
            </a:r>
            <a:r>
              <a:rPr lang="en-US" dirty="0" smtClean="0">
                <a:solidFill>
                  <a:srgbClr val="990000"/>
                </a:solidFill>
                <a:latin typeface="Arial Unicode MS" pitchFamily="34" charset="-128"/>
                <a:ea typeface="Arial Unicode MS" pitchFamily="34" charset="-128"/>
                <a:cs typeface="Arial Unicode MS" pitchFamily="34" charset="-128"/>
              </a:rPr>
              <a:t>&lt;</a:t>
            </a:r>
            <a:r>
              <a:rPr lang="en-US" dirty="0" smtClean="0">
                <a:latin typeface="Arial Unicode MS" pitchFamily="34" charset="-128"/>
                <a:ea typeface="Arial Unicode MS" pitchFamily="34" charset="-128"/>
                <a:cs typeface="Arial Unicode MS" pitchFamily="34" charset="-128"/>
              </a:rPr>
              <a:t>0.2</a:t>
            </a:r>
            <a:r>
              <a:rPr lang="en-US" b="1" dirty="0" smtClean="0">
                <a:solidFill>
                  <a:srgbClr val="990000"/>
                </a:solidFill>
                <a:latin typeface="Arial Unicode MS" pitchFamily="34" charset="-128"/>
                <a:ea typeface="Arial Unicode MS" pitchFamily="34" charset="-128"/>
                <a:cs typeface="Arial Unicode MS" pitchFamily="34" charset="-128"/>
              </a:rPr>
              <a:t>?</a:t>
            </a:r>
            <a:r>
              <a:rPr lang="en-US" dirty="0" smtClean="0">
                <a:latin typeface="Arial Unicode MS" pitchFamily="34" charset="-128"/>
                <a:ea typeface="Arial Unicode MS" pitchFamily="34" charset="-128"/>
                <a:cs typeface="Arial Unicode MS" pitchFamily="34" charset="-128"/>
              </a:rPr>
              <a:t> </a:t>
            </a:r>
            <a:r>
              <a:rPr lang="en-US" sz="4000" dirty="0" smtClean="0">
                <a:solidFill>
                  <a:srgbClr val="990000"/>
                </a:solidFill>
              </a:rPr>
              <a:t>"</a:t>
            </a:r>
            <a:r>
              <a:rPr lang="en-US" dirty="0" smtClean="0">
                <a:latin typeface="Arial Unicode MS" pitchFamily="34" charset="-128"/>
                <a:ea typeface="Arial Unicode MS" pitchFamily="34" charset="-128"/>
                <a:cs typeface="Arial Unicode MS" pitchFamily="34" charset="-128"/>
              </a:rPr>
              <a:t>&lt;0.2</a:t>
            </a:r>
            <a:r>
              <a:rPr lang="en-US" sz="4000" dirty="0" smtClean="0">
                <a:solidFill>
                  <a:srgbClr val="990000"/>
                </a:solidFill>
              </a:rPr>
              <a:t>"</a:t>
            </a:r>
            <a:r>
              <a:rPr lang="en-US" dirty="0" smtClean="0">
                <a:latin typeface="Arial Unicode MS" pitchFamily="34" charset="-128"/>
                <a:ea typeface="Arial Unicode MS" pitchFamily="34" charset="-128"/>
                <a:cs typeface="Arial Unicode MS" pitchFamily="34" charset="-128"/>
              </a:rPr>
              <a:t> </a:t>
            </a:r>
            <a:r>
              <a:rPr lang="en-US" b="1" dirty="0" smtClean="0">
                <a:solidFill>
                  <a:srgbClr val="990000"/>
                </a:solidFill>
                <a:latin typeface="Arial Unicode MS" pitchFamily="34" charset="-128"/>
                <a:ea typeface="Arial Unicode MS" pitchFamily="34" charset="-128"/>
                <a:cs typeface="Arial Unicode MS" pitchFamily="34" charset="-128"/>
              </a:rPr>
              <a:t>:</a:t>
            </a:r>
            <a:r>
              <a:rPr lang="en-US" dirty="0" smtClean="0">
                <a:solidFill>
                  <a:srgbClr val="990000"/>
                </a:solidFill>
                <a:latin typeface="Arial Unicode MS" pitchFamily="34" charset="-128"/>
                <a:ea typeface="Arial Unicode MS" pitchFamily="34" charset="-128"/>
                <a:cs typeface="Arial Unicode MS" pitchFamily="34" charset="-128"/>
              </a:rPr>
              <a:t>@</a:t>
            </a:r>
            <a:r>
              <a:rPr lang="en-US" dirty="0" smtClean="0">
                <a:latin typeface="Arial Unicode MS" pitchFamily="34" charset="-128"/>
                <a:ea typeface="Arial Unicode MS" pitchFamily="34" charset="-128"/>
                <a:cs typeface="Arial Unicode MS" pitchFamily="34" charset="-128"/>
              </a:rPr>
              <a:t>DIG</a:t>
            </a:r>
          </a:p>
          <a:p>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8915">
                                            <p:txEl>
                                              <p:pRg st="5" end="5"/>
                                            </p:txEl>
                                          </p:spTgt>
                                        </p:tgtEl>
                                        <p:attrNameLst>
                                          <p:attrName>style.visibility</p:attrName>
                                        </p:attrNameLst>
                                      </p:cBhvr>
                                      <p:to>
                                        <p:strVal val="visible"/>
                                      </p:to>
                                    </p:set>
                                    <p:anim calcmode="lin" valueType="num">
                                      <p:cBhvr additive="base">
                                        <p:cTn id="7" dur="500" fill="hold"/>
                                        <p:tgtEl>
                                          <p:spTgt spid="38915">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891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p:txBody>
          <a:bodyPr>
            <a:normAutofit fontScale="90000"/>
          </a:bodyPr>
          <a:lstStyle/>
          <a:p>
            <a:r>
              <a:rPr lang="en-US" sz="4800" dirty="0" err="1" smtClean="0"/>
              <a:t>If?Then:Otherwise</a:t>
            </a:r>
            <a:r>
              <a:rPr lang="en-US" sz="4800" dirty="0" smtClean="0"/>
              <a:t> Calculations</a:t>
            </a:r>
            <a:endParaRPr lang="en-US" sz="4800" b="1" dirty="0" smtClean="0"/>
          </a:p>
        </p:txBody>
      </p:sp>
      <p:sp>
        <p:nvSpPr>
          <p:cNvPr id="39939" name="Rectangle 3"/>
          <p:cNvSpPr>
            <a:spLocks noGrp="1"/>
          </p:cNvSpPr>
          <p:nvPr>
            <p:ph idx="1"/>
          </p:nvPr>
        </p:nvSpPr>
        <p:spPr>
          <a:xfrm>
            <a:off x="1639887" y="1825625"/>
            <a:ext cx="7199313" cy="4351338"/>
          </a:xfrm>
        </p:spPr>
        <p:txBody>
          <a:bodyPr/>
          <a:lstStyle/>
          <a:p>
            <a:pPr algn="ctr">
              <a:buFont typeface="Arial" pitchFamily="34" charset="0"/>
              <a:buNone/>
            </a:pPr>
            <a:r>
              <a:rPr lang="en-US" dirty="0" smtClean="0">
                <a:solidFill>
                  <a:srgbClr val="990000"/>
                </a:solidFill>
                <a:latin typeface="Arial Unicode MS" pitchFamily="34" charset="-128"/>
                <a:ea typeface="Arial Unicode MS" pitchFamily="34" charset="-128"/>
                <a:cs typeface="Arial Unicode MS" pitchFamily="34" charset="-128"/>
              </a:rPr>
              <a:t>@</a:t>
            </a:r>
            <a:r>
              <a:rPr lang="en-US" dirty="0" smtClean="0">
                <a:latin typeface="Arial Unicode MS" pitchFamily="34" charset="-128"/>
                <a:ea typeface="Arial Unicode MS" pitchFamily="34" charset="-128"/>
                <a:cs typeface="Arial Unicode MS" pitchFamily="34" charset="-128"/>
              </a:rPr>
              <a:t>DIG</a:t>
            </a:r>
            <a:r>
              <a:rPr lang="en-US" dirty="0" smtClean="0">
                <a:solidFill>
                  <a:srgbClr val="990000"/>
                </a:solidFill>
                <a:latin typeface="Arial Unicode MS" pitchFamily="34" charset="-128"/>
                <a:ea typeface="Arial Unicode MS" pitchFamily="34" charset="-128"/>
                <a:cs typeface="Arial Unicode MS" pitchFamily="34" charset="-128"/>
              </a:rPr>
              <a:t>&lt;</a:t>
            </a:r>
            <a:r>
              <a:rPr lang="en-US" dirty="0" smtClean="0">
                <a:latin typeface="Arial Unicode MS" pitchFamily="34" charset="-128"/>
                <a:ea typeface="Arial Unicode MS" pitchFamily="34" charset="-128"/>
                <a:cs typeface="Arial Unicode MS" pitchFamily="34" charset="-128"/>
              </a:rPr>
              <a:t>0.2</a:t>
            </a:r>
            <a:r>
              <a:rPr lang="en-US" b="1" dirty="0" smtClean="0">
                <a:solidFill>
                  <a:srgbClr val="990000"/>
                </a:solidFill>
                <a:latin typeface="Arial Unicode MS" pitchFamily="34" charset="-128"/>
                <a:ea typeface="Arial Unicode MS" pitchFamily="34" charset="-128"/>
                <a:cs typeface="Arial Unicode MS" pitchFamily="34" charset="-128"/>
              </a:rPr>
              <a:t>? </a:t>
            </a:r>
            <a:r>
              <a:rPr lang="en-US" sz="4000" dirty="0" smtClean="0">
                <a:solidFill>
                  <a:srgbClr val="990000"/>
                </a:solidFill>
              </a:rPr>
              <a:t>"</a:t>
            </a:r>
            <a:r>
              <a:rPr lang="en-US" dirty="0" smtClean="0">
                <a:latin typeface="Arial Unicode MS" pitchFamily="34" charset="-128"/>
                <a:ea typeface="Arial Unicode MS" pitchFamily="34" charset="-128"/>
                <a:cs typeface="Arial Unicode MS" pitchFamily="34" charset="-128"/>
              </a:rPr>
              <a:t>@LOW</a:t>
            </a:r>
            <a:r>
              <a:rPr lang="en-US" sz="4000" dirty="0" smtClean="0">
                <a:solidFill>
                  <a:srgbClr val="990000"/>
                </a:solidFill>
              </a:rPr>
              <a:t>"</a:t>
            </a:r>
            <a:r>
              <a:rPr lang="en-US" dirty="0" smtClean="0">
                <a:latin typeface="Arial Unicode MS" pitchFamily="34" charset="-128"/>
                <a:ea typeface="Arial Unicode MS" pitchFamily="34" charset="-128"/>
                <a:cs typeface="Arial Unicode MS" pitchFamily="34" charset="-128"/>
              </a:rPr>
              <a:t> </a:t>
            </a:r>
            <a:r>
              <a:rPr lang="en-US" b="1" dirty="0" smtClean="0">
                <a:solidFill>
                  <a:srgbClr val="990000"/>
                </a:solidFill>
                <a:latin typeface="Arial Unicode MS" pitchFamily="34" charset="-128"/>
                <a:ea typeface="Arial Unicode MS" pitchFamily="34" charset="-128"/>
                <a:cs typeface="Arial Unicode MS" pitchFamily="34" charset="-128"/>
              </a:rPr>
              <a:t>:</a:t>
            </a:r>
            <a:r>
              <a:rPr lang="en-US" dirty="0" smtClean="0">
                <a:solidFill>
                  <a:srgbClr val="990000"/>
                </a:solidFill>
                <a:latin typeface="Arial Unicode MS" pitchFamily="34" charset="-128"/>
                <a:ea typeface="Arial Unicode MS" pitchFamily="34" charset="-128"/>
                <a:cs typeface="Arial Unicode MS" pitchFamily="34" charset="-128"/>
              </a:rPr>
              <a:t>@</a:t>
            </a:r>
            <a:r>
              <a:rPr lang="en-US" dirty="0" smtClean="0">
                <a:latin typeface="Arial Unicode MS" pitchFamily="34" charset="-128"/>
                <a:ea typeface="Arial Unicode MS" pitchFamily="34" charset="-128"/>
                <a:cs typeface="Arial Unicode MS" pitchFamily="34" charset="-128"/>
              </a:rPr>
              <a:t>DIG</a:t>
            </a:r>
          </a:p>
          <a:p>
            <a:pPr algn="ctr">
              <a:buFont typeface="Arial" pitchFamily="34" charset="0"/>
              <a:buNone/>
            </a:pPr>
            <a:endParaRPr lang="en-US" dirty="0" smtClean="0"/>
          </a:p>
          <a:p>
            <a:pPr algn="ctr">
              <a:buFont typeface="Arial" pitchFamily="34" charset="0"/>
              <a:buNone/>
            </a:pPr>
            <a:endParaRPr lang="en-US" dirty="0" smtClean="0"/>
          </a:p>
          <a:p>
            <a:pPr algn="ctr">
              <a:buFont typeface="Arial" pitchFamily="34" charset="0"/>
              <a:buNone/>
            </a:pPr>
            <a:endParaRPr lang="en-US" dirty="0" smtClean="0"/>
          </a:p>
        </p:txBody>
      </p:sp>
      <p:pic>
        <p:nvPicPr>
          <p:cNvPr id="39940" name="Picture 4"/>
          <p:cNvPicPr>
            <a:picLocks noChangeAspect="1" noChangeArrowheads="1"/>
          </p:cNvPicPr>
          <p:nvPr/>
        </p:nvPicPr>
        <p:blipFill>
          <a:blip r:embed="rId3" cstate="print"/>
          <a:srcRect/>
          <a:stretch>
            <a:fillRect/>
          </a:stretch>
        </p:blipFill>
        <p:spPr bwMode="auto">
          <a:xfrm>
            <a:off x="1637422" y="2605088"/>
            <a:ext cx="7083425" cy="35718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p:nvPr>
        </p:nvSpPr>
        <p:spPr/>
        <p:txBody>
          <a:bodyPr>
            <a:normAutofit fontScale="90000"/>
          </a:bodyPr>
          <a:lstStyle/>
          <a:p>
            <a:r>
              <a:rPr lang="en-US" sz="4800" dirty="0" err="1" smtClean="0"/>
              <a:t>If?Then:Otherwise</a:t>
            </a:r>
            <a:r>
              <a:rPr lang="en-US" sz="4800" dirty="0" smtClean="0"/>
              <a:t> Calculations</a:t>
            </a:r>
            <a:endParaRPr lang="en-US" sz="4800" b="1" dirty="0" smtClean="0"/>
          </a:p>
        </p:txBody>
      </p:sp>
      <p:sp>
        <p:nvSpPr>
          <p:cNvPr id="40963" name="Rectangle 3"/>
          <p:cNvSpPr>
            <a:spLocks noGrp="1"/>
          </p:cNvSpPr>
          <p:nvPr>
            <p:ph idx="1"/>
          </p:nvPr>
        </p:nvSpPr>
        <p:spPr/>
        <p:txBody>
          <a:bodyPr/>
          <a:lstStyle/>
          <a:p>
            <a:pPr algn="ctr">
              <a:buFont typeface="Arial" pitchFamily="34" charset="0"/>
              <a:buNone/>
            </a:pPr>
            <a:r>
              <a:rPr lang="en-US" b="1" dirty="0" smtClean="0">
                <a:solidFill>
                  <a:srgbClr val="990000"/>
                </a:solidFill>
              </a:rPr>
              <a:t>@</a:t>
            </a:r>
            <a:r>
              <a:rPr lang="en-US" dirty="0" smtClean="0"/>
              <a:t>ABC</a:t>
            </a:r>
            <a:r>
              <a:rPr lang="en-US" dirty="0" smtClean="0">
                <a:solidFill>
                  <a:srgbClr val="990000"/>
                </a:solidFill>
              </a:rPr>
              <a:t>&gt;</a:t>
            </a:r>
            <a:r>
              <a:rPr lang="en-US" dirty="0" smtClean="0"/>
              <a:t>100</a:t>
            </a:r>
            <a:r>
              <a:rPr lang="en-US" dirty="0" smtClean="0">
                <a:solidFill>
                  <a:srgbClr val="990000"/>
                </a:solidFill>
              </a:rPr>
              <a:t>?</a:t>
            </a:r>
            <a:r>
              <a:rPr lang="en-US" dirty="0" smtClean="0"/>
              <a:t> </a:t>
            </a:r>
            <a:r>
              <a:rPr lang="en-US" dirty="0" smtClean="0">
                <a:solidFill>
                  <a:srgbClr val="990000"/>
                </a:solidFill>
              </a:rPr>
              <a:t>@</a:t>
            </a:r>
            <a:r>
              <a:rPr lang="en-US" dirty="0" smtClean="0"/>
              <a:t>ABC </a:t>
            </a:r>
            <a:r>
              <a:rPr lang="en-US" b="1" dirty="0" smtClean="0">
                <a:solidFill>
                  <a:srgbClr val="990000"/>
                </a:solidFill>
              </a:rPr>
              <a:t>+</a:t>
            </a:r>
            <a:r>
              <a:rPr lang="en-US" b="1" dirty="0" smtClean="0"/>
              <a:t> </a:t>
            </a:r>
            <a:r>
              <a:rPr lang="en-US" sz="4000" b="1" dirty="0" smtClean="0">
                <a:solidFill>
                  <a:srgbClr val="990000"/>
                </a:solidFill>
              </a:rPr>
              <a:t>"</a:t>
            </a:r>
            <a:r>
              <a:rPr lang="en-US" b="1" dirty="0" smtClean="0"/>
              <a:t>  </a:t>
            </a:r>
            <a:r>
              <a:rPr lang="en-US" dirty="0" smtClean="0"/>
              <a:t>@CM</a:t>
            </a:r>
            <a:r>
              <a:rPr lang="en-US" sz="4000" b="1" dirty="0" smtClean="0">
                <a:solidFill>
                  <a:srgbClr val="990000"/>
                </a:solidFill>
              </a:rPr>
              <a:t>"</a:t>
            </a:r>
            <a:r>
              <a:rPr lang="en-US" b="1" dirty="0" smtClean="0"/>
              <a:t> </a:t>
            </a:r>
            <a:r>
              <a:rPr lang="en-US" b="1" dirty="0" smtClean="0">
                <a:solidFill>
                  <a:srgbClr val="990000"/>
                </a:solidFill>
              </a:rPr>
              <a:t>:@</a:t>
            </a:r>
            <a:r>
              <a:rPr lang="en-US" dirty="0" smtClean="0"/>
              <a:t>ABC</a:t>
            </a:r>
          </a:p>
          <a:p>
            <a:endParaRPr lang="en-US" dirty="0" smtClean="0"/>
          </a:p>
        </p:txBody>
      </p:sp>
      <p:pic>
        <p:nvPicPr>
          <p:cNvPr id="40964" name="Picture 4"/>
          <p:cNvPicPr>
            <a:picLocks noChangeAspect="1" noChangeArrowheads="1"/>
          </p:cNvPicPr>
          <p:nvPr/>
        </p:nvPicPr>
        <p:blipFill>
          <a:blip r:embed="rId3" cstate="print"/>
          <a:srcRect/>
          <a:stretch>
            <a:fillRect/>
          </a:stretch>
        </p:blipFill>
        <p:spPr bwMode="auto">
          <a:xfrm>
            <a:off x="1588566" y="2667000"/>
            <a:ext cx="7102475" cy="38957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p:cNvSpPr>
          <p:nvPr>
            <p:ph type="title"/>
          </p:nvPr>
        </p:nvSpPr>
        <p:spPr/>
        <p:txBody>
          <a:bodyPr>
            <a:normAutofit fontScale="90000"/>
          </a:bodyPr>
          <a:lstStyle/>
          <a:p>
            <a:r>
              <a:rPr lang="en-US" sz="4800" dirty="0" err="1" smtClean="0"/>
              <a:t>If?Then:Otherwise</a:t>
            </a:r>
            <a:r>
              <a:rPr lang="en-US" sz="4800" dirty="0" smtClean="0"/>
              <a:t> Calculations</a:t>
            </a:r>
            <a:endParaRPr lang="en-US" sz="4800" b="1" dirty="0" smtClean="0"/>
          </a:p>
        </p:txBody>
      </p:sp>
      <p:sp>
        <p:nvSpPr>
          <p:cNvPr id="44035" name="Rectangle 3"/>
          <p:cNvSpPr>
            <a:spLocks noGrp="1"/>
          </p:cNvSpPr>
          <p:nvPr>
            <p:ph idx="1"/>
          </p:nvPr>
        </p:nvSpPr>
        <p:spPr/>
        <p:txBody>
          <a:bodyPr>
            <a:normAutofit lnSpcReduction="10000"/>
          </a:bodyPr>
          <a:lstStyle/>
          <a:p>
            <a:pPr>
              <a:lnSpc>
                <a:spcPct val="90000"/>
              </a:lnSpc>
            </a:pPr>
            <a:r>
              <a:rPr lang="en-US" sz="3600" b="1" dirty="0" smtClean="0">
                <a:solidFill>
                  <a:srgbClr val="091135"/>
                </a:solidFill>
              </a:rPr>
              <a:t>More Syntax!</a:t>
            </a:r>
          </a:p>
          <a:p>
            <a:pPr lvl="1">
              <a:lnSpc>
                <a:spcPct val="90000"/>
              </a:lnSpc>
              <a:buClr>
                <a:schemeClr val="tx1"/>
              </a:buClr>
            </a:pPr>
            <a:r>
              <a:rPr lang="en-US" sz="3200" b="1" dirty="0" smtClean="0">
                <a:solidFill>
                  <a:srgbClr val="990000"/>
                </a:solidFill>
              </a:rPr>
              <a:t>$@ </a:t>
            </a:r>
            <a:r>
              <a:rPr lang="en-US" sz="3200" dirty="0" smtClean="0">
                <a:solidFill>
                  <a:srgbClr val="091135"/>
                </a:solidFill>
              </a:rPr>
              <a:t>=Alphanumeric result</a:t>
            </a:r>
          </a:p>
          <a:p>
            <a:pPr lvl="2">
              <a:lnSpc>
                <a:spcPct val="90000"/>
              </a:lnSpc>
              <a:buClr>
                <a:schemeClr val="tx1"/>
              </a:buClr>
            </a:pPr>
            <a:r>
              <a:rPr lang="en-US" sz="2800" dirty="0" smtClean="0">
                <a:solidFill>
                  <a:srgbClr val="091135"/>
                </a:solidFill>
              </a:rPr>
              <a:t>i.e.-</a:t>
            </a:r>
            <a:r>
              <a:rPr lang="en-US" sz="2800" dirty="0" smtClean="0">
                <a:solidFill>
                  <a:srgbClr val="990000"/>
                </a:solidFill>
              </a:rPr>
              <a:t> </a:t>
            </a:r>
            <a:r>
              <a:rPr lang="en-US" sz="2800" b="1" dirty="0" smtClean="0">
                <a:solidFill>
                  <a:srgbClr val="990000"/>
                </a:solidFill>
              </a:rPr>
              <a:t>$@</a:t>
            </a:r>
            <a:r>
              <a:rPr lang="en-US" sz="2800" dirty="0" smtClean="0"/>
              <a:t>UCOL </a:t>
            </a:r>
            <a:r>
              <a:rPr lang="en-US" sz="2800" dirty="0" smtClean="0">
                <a:solidFill>
                  <a:srgbClr val="091135"/>
                </a:solidFill>
              </a:rPr>
              <a:t>= the alphanumeric result of UCOL</a:t>
            </a:r>
          </a:p>
          <a:p>
            <a:pPr lvl="1">
              <a:lnSpc>
                <a:spcPct val="90000"/>
              </a:lnSpc>
              <a:buFont typeface="Arial" pitchFamily="34" charset="0"/>
              <a:buNone/>
            </a:pPr>
            <a:r>
              <a:rPr lang="en-US" dirty="0" smtClean="0">
                <a:latin typeface="Arial Unicode MS" pitchFamily="34" charset="-128"/>
                <a:ea typeface="Arial Unicode MS" pitchFamily="34" charset="-128"/>
                <a:cs typeface="Arial Unicode MS" pitchFamily="34" charset="-128"/>
              </a:rPr>
              <a:t>			</a:t>
            </a:r>
          </a:p>
          <a:p>
            <a:pPr lvl="1">
              <a:lnSpc>
                <a:spcPct val="90000"/>
              </a:lnSpc>
              <a:buFont typeface="Arial" pitchFamily="34" charset="0"/>
              <a:buNone/>
            </a:pPr>
            <a:r>
              <a:rPr lang="en-US" dirty="0" smtClean="0">
                <a:latin typeface="Arial Unicode MS" pitchFamily="34" charset="-128"/>
                <a:ea typeface="Arial Unicode MS" pitchFamily="34" charset="-128"/>
                <a:cs typeface="Arial Unicode MS" pitchFamily="34" charset="-128"/>
              </a:rPr>
              <a:t>			</a:t>
            </a:r>
            <a:r>
              <a:rPr lang="en-US" sz="3200" dirty="0" smtClean="0">
                <a:solidFill>
                  <a:srgbClr val="990000"/>
                </a:solidFill>
                <a:latin typeface="Arial Unicode MS" pitchFamily="34" charset="-128"/>
                <a:ea typeface="Arial Unicode MS" pitchFamily="34" charset="-128"/>
                <a:cs typeface="Arial Unicode MS" pitchFamily="34" charset="-128"/>
              </a:rPr>
              <a:t>@</a:t>
            </a:r>
            <a:r>
              <a:rPr lang="en-US" sz="3200" dirty="0" smtClean="0">
                <a:latin typeface="Arial Unicode MS" pitchFamily="34" charset="-128"/>
                <a:ea typeface="Arial Unicode MS" pitchFamily="34" charset="-128"/>
                <a:cs typeface="Arial Unicode MS" pitchFamily="34" charset="-128"/>
              </a:rPr>
              <a:t>DIG</a:t>
            </a:r>
            <a:r>
              <a:rPr lang="en-US" sz="3200" dirty="0" smtClean="0">
                <a:solidFill>
                  <a:srgbClr val="990000"/>
                </a:solidFill>
                <a:latin typeface="Arial Unicode MS" pitchFamily="34" charset="-128"/>
                <a:ea typeface="Arial Unicode MS" pitchFamily="34" charset="-128"/>
                <a:cs typeface="Arial Unicode MS" pitchFamily="34" charset="-128"/>
              </a:rPr>
              <a:t>&lt;</a:t>
            </a:r>
            <a:r>
              <a:rPr lang="en-US" sz="3200" dirty="0" smtClean="0">
                <a:latin typeface="Arial Unicode MS" pitchFamily="34" charset="-128"/>
                <a:ea typeface="Arial Unicode MS" pitchFamily="34" charset="-128"/>
                <a:cs typeface="Arial Unicode MS" pitchFamily="34" charset="-128"/>
              </a:rPr>
              <a:t>0.2</a:t>
            </a:r>
            <a:r>
              <a:rPr lang="en-US" sz="3200" b="1" dirty="0" smtClean="0">
                <a:solidFill>
                  <a:srgbClr val="990000"/>
                </a:solidFill>
                <a:latin typeface="Arial Unicode MS" pitchFamily="34" charset="-128"/>
                <a:ea typeface="Arial Unicode MS" pitchFamily="34" charset="-128"/>
                <a:cs typeface="Arial Unicode MS" pitchFamily="34" charset="-128"/>
              </a:rPr>
              <a:t>?</a:t>
            </a:r>
            <a:r>
              <a:rPr lang="en-US" sz="3200" dirty="0" smtClean="0">
                <a:solidFill>
                  <a:srgbClr val="990000"/>
                </a:solidFill>
                <a:latin typeface="Arial Unicode MS" pitchFamily="34" charset="-128"/>
                <a:ea typeface="Arial Unicode MS" pitchFamily="34" charset="-128"/>
                <a:cs typeface="Arial Unicode MS" pitchFamily="34" charset="-128"/>
              </a:rPr>
              <a:t> </a:t>
            </a:r>
            <a:r>
              <a:rPr lang="en-US" sz="3200" b="1" dirty="0" smtClean="0">
                <a:solidFill>
                  <a:srgbClr val="990000"/>
                </a:solidFill>
              </a:rPr>
              <a:t>"</a:t>
            </a:r>
            <a:r>
              <a:rPr lang="en-US" sz="3200" dirty="0" smtClean="0">
                <a:latin typeface="Arial Unicode MS" pitchFamily="34" charset="-128"/>
                <a:ea typeface="Arial Unicode MS" pitchFamily="34" charset="-128"/>
                <a:cs typeface="Arial Unicode MS" pitchFamily="34" charset="-128"/>
              </a:rPr>
              <a:t>&lt;0.2</a:t>
            </a:r>
            <a:r>
              <a:rPr lang="en-US" sz="3200" b="1" dirty="0" smtClean="0">
                <a:solidFill>
                  <a:srgbClr val="990000"/>
                </a:solidFill>
              </a:rPr>
              <a:t>"</a:t>
            </a:r>
            <a:r>
              <a:rPr lang="en-US" sz="3200" dirty="0" smtClean="0">
                <a:latin typeface="Arial Unicode MS" pitchFamily="34" charset="-128"/>
                <a:ea typeface="Arial Unicode MS" pitchFamily="34" charset="-128"/>
                <a:cs typeface="Arial Unicode MS" pitchFamily="34" charset="-128"/>
              </a:rPr>
              <a:t> </a:t>
            </a:r>
            <a:r>
              <a:rPr lang="en-US" sz="3200" b="1" dirty="0" smtClean="0">
                <a:solidFill>
                  <a:srgbClr val="990000"/>
                </a:solidFill>
                <a:latin typeface="Arial Unicode MS" pitchFamily="34" charset="-128"/>
                <a:ea typeface="Arial Unicode MS" pitchFamily="34" charset="-128"/>
                <a:cs typeface="Arial Unicode MS" pitchFamily="34" charset="-128"/>
              </a:rPr>
              <a:t>:</a:t>
            </a:r>
            <a:r>
              <a:rPr lang="en-US" sz="3200" dirty="0" smtClean="0">
                <a:solidFill>
                  <a:srgbClr val="990000"/>
                </a:solidFill>
                <a:latin typeface="Arial Unicode MS" pitchFamily="34" charset="-128"/>
                <a:ea typeface="Arial Unicode MS" pitchFamily="34" charset="-128"/>
                <a:cs typeface="Arial Unicode MS" pitchFamily="34" charset="-128"/>
              </a:rPr>
              <a:t>@</a:t>
            </a:r>
            <a:r>
              <a:rPr lang="en-US" sz="3200" dirty="0" smtClean="0">
                <a:latin typeface="Arial Unicode MS" pitchFamily="34" charset="-128"/>
                <a:ea typeface="Arial Unicode MS" pitchFamily="34" charset="-128"/>
                <a:cs typeface="Arial Unicode MS" pitchFamily="34" charset="-128"/>
              </a:rPr>
              <a:t>DIG</a:t>
            </a:r>
          </a:p>
          <a:p>
            <a:pPr>
              <a:lnSpc>
                <a:spcPct val="90000"/>
              </a:lnSpc>
              <a:buFont typeface="Arial" pitchFamily="34" charset="0"/>
              <a:buNone/>
            </a:pPr>
            <a:endParaRPr lang="en-US" dirty="0" smtClean="0">
              <a:latin typeface="Arial Unicode MS" pitchFamily="34" charset="-128"/>
              <a:ea typeface="Arial Unicode MS" pitchFamily="34" charset="-128"/>
              <a:cs typeface="Arial Unicode MS" pitchFamily="34" charset="-128"/>
            </a:endParaRPr>
          </a:p>
          <a:p>
            <a:pPr>
              <a:lnSpc>
                <a:spcPct val="90000"/>
              </a:lnSpc>
              <a:buFont typeface="Arial" pitchFamily="34" charset="0"/>
              <a:buNone/>
            </a:pPr>
            <a:r>
              <a:rPr lang="en-US" dirty="0" smtClean="0">
                <a:latin typeface="Arial Unicode MS" pitchFamily="34" charset="-128"/>
                <a:ea typeface="Arial Unicode MS" pitchFamily="34" charset="-128"/>
                <a:cs typeface="Arial Unicode MS" pitchFamily="34" charset="-128"/>
              </a:rPr>
              <a:t>		     </a:t>
            </a:r>
            <a:r>
              <a:rPr lang="en-US" dirty="0" smtClean="0">
                <a:solidFill>
                  <a:srgbClr val="091135"/>
                </a:solidFill>
                <a:latin typeface="Arial Unicode MS" pitchFamily="34" charset="-128"/>
                <a:ea typeface="Arial Unicode MS" pitchFamily="34" charset="-128"/>
                <a:cs typeface="Arial Unicode MS" pitchFamily="34" charset="-128"/>
              </a:rPr>
              <a:t>What if result was “&gt;5”</a:t>
            </a:r>
          </a:p>
          <a:p>
            <a:pPr>
              <a:lnSpc>
                <a:spcPct val="90000"/>
              </a:lnSpc>
              <a:buFont typeface="Arial" pitchFamily="34" charset="0"/>
              <a:buNone/>
            </a:pPr>
            <a:r>
              <a:rPr lang="en-US" dirty="0" smtClean="0">
                <a:latin typeface="Arial Unicode MS" pitchFamily="34" charset="-128"/>
                <a:ea typeface="Arial Unicode MS" pitchFamily="34" charset="-128"/>
                <a:cs typeface="Arial Unicode MS" pitchFamily="34" charset="-128"/>
              </a:rPr>
              <a:t>			</a:t>
            </a:r>
          </a:p>
          <a:p>
            <a:pPr>
              <a:lnSpc>
                <a:spcPct val="90000"/>
              </a:lnSpc>
              <a:buFont typeface="Arial" pitchFamily="34" charset="0"/>
              <a:buNone/>
            </a:pPr>
            <a:r>
              <a:rPr lang="en-US" dirty="0" smtClean="0">
                <a:latin typeface="Arial Unicode MS" pitchFamily="34" charset="-128"/>
                <a:ea typeface="Arial Unicode MS" pitchFamily="34" charset="-128"/>
                <a:cs typeface="Arial Unicode MS" pitchFamily="34" charset="-128"/>
              </a:rPr>
              <a:t>			</a:t>
            </a:r>
            <a:r>
              <a:rPr lang="en-US" dirty="0" smtClean="0">
                <a:solidFill>
                  <a:srgbClr val="990000"/>
                </a:solidFill>
                <a:latin typeface="Arial Unicode MS" pitchFamily="34" charset="-128"/>
                <a:ea typeface="Arial Unicode MS" pitchFamily="34" charset="-128"/>
                <a:cs typeface="Arial Unicode MS" pitchFamily="34" charset="-128"/>
              </a:rPr>
              <a:t>@</a:t>
            </a:r>
            <a:r>
              <a:rPr lang="en-US" dirty="0" smtClean="0">
                <a:latin typeface="Arial Unicode MS" pitchFamily="34" charset="-128"/>
                <a:ea typeface="Arial Unicode MS" pitchFamily="34" charset="-128"/>
                <a:cs typeface="Arial Unicode MS" pitchFamily="34" charset="-128"/>
              </a:rPr>
              <a:t>DIG</a:t>
            </a:r>
            <a:r>
              <a:rPr lang="en-US" dirty="0" smtClean="0">
                <a:solidFill>
                  <a:srgbClr val="990000"/>
                </a:solidFill>
                <a:latin typeface="Arial Unicode MS" pitchFamily="34" charset="-128"/>
                <a:ea typeface="Arial Unicode MS" pitchFamily="34" charset="-128"/>
                <a:cs typeface="Arial Unicode MS" pitchFamily="34" charset="-128"/>
              </a:rPr>
              <a:t>&lt;</a:t>
            </a:r>
            <a:r>
              <a:rPr lang="en-US" dirty="0" smtClean="0">
                <a:latin typeface="Arial Unicode MS" pitchFamily="34" charset="-128"/>
                <a:ea typeface="Arial Unicode MS" pitchFamily="34" charset="-128"/>
                <a:cs typeface="Arial Unicode MS" pitchFamily="34" charset="-128"/>
              </a:rPr>
              <a:t>0.2</a:t>
            </a:r>
            <a:r>
              <a:rPr lang="en-US" b="1" dirty="0" smtClean="0">
                <a:solidFill>
                  <a:srgbClr val="990000"/>
                </a:solidFill>
                <a:latin typeface="Arial Unicode MS" pitchFamily="34" charset="-128"/>
                <a:ea typeface="Arial Unicode MS" pitchFamily="34" charset="-128"/>
                <a:cs typeface="Arial Unicode MS" pitchFamily="34" charset="-128"/>
              </a:rPr>
              <a:t>?</a:t>
            </a:r>
            <a:r>
              <a:rPr lang="en-US" dirty="0" smtClean="0">
                <a:latin typeface="Arial Unicode MS" pitchFamily="34" charset="-128"/>
                <a:ea typeface="Arial Unicode MS" pitchFamily="34" charset="-128"/>
                <a:cs typeface="Arial Unicode MS" pitchFamily="34" charset="-128"/>
              </a:rPr>
              <a:t> </a:t>
            </a:r>
            <a:r>
              <a:rPr lang="en-US" dirty="0" smtClean="0">
                <a:solidFill>
                  <a:srgbClr val="990000"/>
                </a:solidFill>
              </a:rPr>
              <a:t>"</a:t>
            </a:r>
            <a:r>
              <a:rPr lang="en-US" dirty="0" smtClean="0">
                <a:solidFill>
                  <a:schemeClr val="tx1"/>
                </a:solidFill>
                <a:latin typeface="Arial Unicode MS" pitchFamily="34" charset="-128"/>
                <a:ea typeface="Arial Unicode MS" pitchFamily="34" charset="-128"/>
                <a:cs typeface="Arial Unicode MS" pitchFamily="34" charset="-128"/>
              </a:rPr>
              <a:t>&lt;</a:t>
            </a:r>
            <a:r>
              <a:rPr lang="en-US" dirty="0" smtClean="0">
                <a:latin typeface="Arial Unicode MS" pitchFamily="34" charset="-128"/>
                <a:ea typeface="Arial Unicode MS" pitchFamily="34" charset="-128"/>
                <a:cs typeface="Arial Unicode MS" pitchFamily="34" charset="-128"/>
              </a:rPr>
              <a:t>0.2</a:t>
            </a:r>
            <a:r>
              <a:rPr lang="en-US" dirty="0" smtClean="0">
                <a:solidFill>
                  <a:srgbClr val="990000"/>
                </a:solidFill>
              </a:rPr>
              <a:t>"</a:t>
            </a:r>
            <a:r>
              <a:rPr lang="en-US" dirty="0" smtClean="0">
                <a:latin typeface="Arial Unicode MS" pitchFamily="34" charset="-128"/>
                <a:ea typeface="Arial Unicode MS" pitchFamily="34" charset="-128"/>
                <a:cs typeface="Arial Unicode MS" pitchFamily="34" charset="-128"/>
              </a:rPr>
              <a:t> </a:t>
            </a:r>
            <a:r>
              <a:rPr lang="en-US" b="1" dirty="0" smtClean="0">
                <a:solidFill>
                  <a:srgbClr val="C00000"/>
                </a:solidFill>
                <a:latin typeface="Arial Unicode MS" pitchFamily="34" charset="-128"/>
                <a:ea typeface="Arial Unicode MS" pitchFamily="34" charset="-128"/>
                <a:cs typeface="Arial Unicode MS" pitchFamily="34" charset="-128"/>
              </a:rPr>
              <a:t>:</a:t>
            </a:r>
            <a:r>
              <a:rPr lang="en-US" b="1" dirty="0" smtClean="0">
                <a:solidFill>
                  <a:srgbClr val="990000"/>
                </a:solidFill>
                <a:latin typeface="Arial Unicode MS" pitchFamily="34" charset="-128"/>
                <a:ea typeface="Arial Unicode MS" pitchFamily="34" charset="-128"/>
                <a:cs typeface="Arial Unicode MS" pitchFamily="34" charset="-128"/>
              </a:rPr>
              <a:t>$</a:t>
            </a:r>
            <a:r>
              <a:rPr lang="en-US" dirty="0" smtClean="0">
                <a:solidFill>
                  <a:srgbClr val="990000"/>
                </a:solidFill>
                <a:latin typeface="Arial Unicode MS" pitchFamily="34" charset="-128"/>
                <a:ea typeface="Arial Unicode MS" pitchFamily="34" charset="-128"/>
                <a:cs typeface="Arial Unicode MS" pitchFamily="34" charset="-128"/>
              </a:rPr>
              <a:t>@</a:t>
            </a:r>
            <a:r>
              <a:rPr lang="en-US" dirty="0" smtClean="0">
                <a:latin typeface="Arial Unicode MS" pitchFamily="34" charset="-128"/>
                <a:ea typeface="Arial Unicode MS" pitchFamily="34" charset="-128"/>
                <a:cs typeface="Arial Unicode MS" pitchFamily="34" charset="-128"/>
              </a:rPr>
              <a:t>DIG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anim calcmode="lin" valueType="num">
                                      <p:cBhvr additive="base">
                                        <p:cTn id="7" dur="500" fill="hold"/>
                                        <p:tgtEl>
                                          <p:spTgt spid="4403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403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4035">
                                            <p:txEl>
                                              <p:pRg st="1" end="1"/>
                                            </p:txEl>
                                          </p:spTgt>
                                        </p:tgtEl>
                                        <p:attrNameLst>
                                          <p:attrName>style.visibility</p:attrName>
                                        </p:attrNameLst>
                                      </p:cBhvr>
                                      <p:to>
                                        <p:strVal val="visible"/>
                                      </p:to>
                                    </p:set>
                                    <p:anim calcmode="lin" valueType="num">
                                      <p:cBhvr additive="base">
                                        <p:cTn id="11" dur="500" fill="hold"/>
                                        <p:tgtEl>
                                          <p:spTgt spid="4403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4035">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4035">
                                            <p:txEl>
                                              <p:pRg st="2" end="2"/>
                                            </p:txEl>
                                          </p:spTgt>
                                        </p:tgtEl>
                                        <p:attrNameLst>
                                          <p:attrName>style.visibility</p:attrName>
                                        </p:attrNameLst>
                                      </p:cBhvr>
                                      <p:to>
                                        <p:strVal val="visible"/>
                                      </p:to>
                                    </p:set>
                                    <p:anim calcmode="lin" valueType="num">
                                      <p:cBhvr additive="base">
                                        <p:cTn id="15" dur="500" fill="hold"/>
                                        <p:tgtEl>
                                          <p:spTgt spid="44035">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403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44035">
                                            <p:txEl>
                                              <p:pRg st="4" end="4"/>
                                            </p:txEl>
                                          </p:spTgt>
                                        </p:tgtEl>
                                        <p:attrNameLst>
                                          <p:attrName>style.visibility</p:attrName>
                                        </p:attrNameLst>
                                      </p:cBhvr>
                                      <p:to>
                                        <p:strVal val="visible"/>
                                      </p:to>
                                    </p:set>
                                    <p:anim calcmode="lin" valueType="num">
                                      <p:cBhvr additive="base">
                                        <p:cTn id="21" dur="500" fill="hold"/>
                                        <p:tgtEl>
                                          <p:spTgt spid="44035">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403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4035">
                                            <p:txEl>
                                              <p:pRg st="6" end="6"/>
                                            </p:txEl>
                                          </p:spTgt>
                                        </p:tgtEl>
                                        <p:attrNameLst>
                                          <p:attrName>style.visibility</p:attrName>
                                        </p:attrNameLst>
                                      </p:cBhvr>
                                      <p:to>
                                        <p:strVal val="visible"/>
                                      </p:to>
                                    </p:set>
                                    <p:anim calcmode="lin" valueType="num">
                                      <p:cBhvr additive="base">
                                        <p:cTn id="27" dur="500" fill="hold"/>
                                        <p:tgtEl>
                                          <p:spTgt spid="44035">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403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44035">
                                            <p:txEl>
                                              <p:pRg st="7" end="7"/>
                                            </p:txEl>
                                          </p:spTgt>
                                        </p:tgtEl>
                                        <p:attrNameLst>
                                          <p:attrName>style.visibility</p:attrName>
                                        </p:attrNameLst>
                                      </p:cBhvr>
                                      <p:to>
                                        <p:strVal val="visible"/>
                                      </p:to>
                                    </p:set>
                                    <p:anim calcmode="lin" valueType="num">
                                      <p:cBhvr additive="base">
                                        <p:cTn id="33" dur="500" fill="hold"/>
                                        <p:tgtEl>
                                          <p:spTgt spid="44035">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4403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44035">
                                            <p:txEl>
                                              <p:pRg st="8" end="8"/>
                                            </p:txEl>
                                          </p:spTgt>
                                        </p:tgtEl>
                                        <p:attrNameLst>
                                          <p:attrName>style.visibility</p:attrName>
                                        </p:attrNameLst>
                                      </p:cBhvr>
                                      <p:to>
                                        <p:strVal val="visible"/>
                                      </p:to>
                                    </p:set>
                                    <p:anim calcmode="lin" valueType="num">
                                      <p:cBhvr additive="base">
                                        <p:cTn id="39" dur="500" fill="hold"/>
                                        <p:tgtEl>
                                          <p:spTgt spid="44035">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403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p:txBody>
          <a:bodyPr>
            <a:normAutofit fontScale="90000"/>
          </a:bodyPr>
          <a:lstStyle/>
          <a:p>
            <a:r>
              <a:rPr lang="en-US" sz="4800" dirty="0" err="1" smtClean="0"/>
              <a:t>If?Then:Otherwise</a:t>
            </a:r>
            <a:r>
              <a:rPr lang="en-US" sz="4800" dirty="0" smtClean="0"/>
              <a:t> Calculations</a:t>
            </a:r>
            <a:endParaRPr lang="en-US" sz="4800" b="1" dirty="0" smtClean="0"/>
          </a:p>
        </p:txBody>
      </p:sp>
      <p:sp>
        <p:nvSpPr>
          <p:cNvPr id="41987" name="Rectangle 3"/>
          <p:cNvSpPr>
            <a:spLocks noGrp="1"/>
          </p:cNvSpPr>
          <p:nvPr>
            <p:ph idx="1"/>
          </p:nvPr>
        </p:nvSpPr>
        <p:spPr/>
        <p:txBody>
          <a:bodyPr>
            <a:normAutofit/>
          </a:bodyPr>
          <a:lstStyle/>
          <a:p>
            <a:pPr marL="0" indent="0">
              <a:buClr>
                <a:schemeClr val="tx1"/>
              </a:buClr>
              <a:buNone/>
            </a:pPr>
            <a:r>
              <a:rPr lang="en-US" b="1" dirty="0" smtClean="0">
                <a:solidFill>
                  <a:srgbClr val="990000"/>
                </a:solidFill>
              </a:rPr>
              <a:t>@</a:t>
            </a:r>
            <a:r>
              <a:rPr lang="en-US" dirty="0" smtClean="0"/>
              <a:t>MONEY</a:t>
            </a:r>
            <a:r>
              <a:rPr lang="en-US" b="1" dirty="0" smtClean="0">
                <a:solidFill>
                  <a:srgbClr val="990000"/>
                </a:solidFill>
              </a:rPr>
              <a:t>&gt;=</a:t>
            </a:r>
            <a:r>
              <a:rPr lang="en-US" dirty="0" smtClean="0"/>
              <a:t>1000000</a:t>
            </a:r>
            <a:r>
              <a:rPr lang="en-US" dirty="0" smtClean="0">
                <a:solidFill>
                  <a:srgbClr val="990000"/>
                </a:solidFill>
              </a:rPr>
              <a:t>? "</a:t>
            </a:r>
            <a:r>
              <a:rPr lang="en-US" dirty="0" smtClean="0"/>
              <a:t>HAPPY</a:t>
            </a:r>
            <a:r>
              <a:rPr lang="en-US" b="1" dirty="0" smtClean="0">
                <a:solidFill>
                  <a:srgbClr val="990000"/>
                </a:solidFill>
              </a:rPr>
              <a:t>":"</a:t>
            </a:r>
            <a:r>
              <a:rPr lang="en-US" dirty="0" smtClean="0"/>
              <a:t>SAD</a:t>
            </a:r>
            <a:r>
              <a:rPr lang="en-US" b="1" dirty="0" smtClean="0">
                <a:solidFill>
                  <a:srgbClr val="990000"/>
                </a:solidFill>
              </a:rPr>
              <a:t>"</a:t>
            </a:r>
            <a:endParaRPr lang="en-US" b="1" dirty="0" smtClean="0"/>
          </a:p>
          <a:p>
            <a:pPr marL="0" indent="0">
              <a:buClr>
                <a:schemeClr val="tx1"/>
              </a:buClr>
              <a:buNone/>
            </a:pPr>
            <a:endParaRPr lang="en-US" sz="2800" dirty="0" smtClean="0"/>
          </a:p>
          <a:p>
            <a:pPr marL="0" indent="0">
              <a:buClr>
                <a:schemeClr val="tx1"/>
              </a:buClr>
              <a:buNone/>
            </a:pPr>
            <a:r>
              <a:rPr lang="en-US" b="1" dirty="0" smtClean="0">
                <a:solidFill>
                  <a:srgbClr val="990000"/>
                </a:solidFill>
              </a:rPr>
              <a:t>@</a:t>
            </a:r>
            <a:r>
              <a:rPr lang="en-US" dirty="0" smtClean="0"/>
              <a:t>ETOH</a:t>
            </a:r>
            <a:r>
              <a:rPr lang="en-US" dirty="0" smtClean="0">
                <a:solidFill>
                  <a:srgbClr val="990000"/>
                </a:solidFill>
              </a:rPr>
              <a:t>&lt;=</a:t>
            </a:r>
            <a:r>
              <a:rPr lang="en-US" dirty="0" smtClean="0"/>
              <a:t>0.8</a:t>
            </a:r>
            <a:r>
              <a:rPr lang="en-US" b="1" dirty="0" smtClean="0">
                <a:solidFill>
                  <a:srgbClr val="990000"/>
                </a:solidFill>
              </a:rPr>
              <a:t>? "</a:t>
            </a:r>
            <a:r>
              <a:rPr lang="en-US" b="1" dirty="0" smtClean="0"/>
              <a:t> </a:t>
            </a:r>
            <a:r>
              <a:rPr lang="en-US" dirty="0" smtClean="0"/>
              <a:t>LET GO</a:t>
            </a:r>
            <a:r>
              <a:rPr lang="en-US" b="1" dirty="0" smtClean="0">
                <a:solidFill>
                  <a:srgbClr val="990000"/>
                </a:solidFill>
              </a:rPr>
              <a:t>":"</a:t>
            </a:r>
            <a:r>
              <a:rPr lang="en-US" dirty="0" smtClean="0"/>
              <a:t>ARREST</a:t>
            </a:r>
            <a:r>
              <a:rPr lang="en-US" b="1" dirty="0" smtClean="0">
                <a:solidFill>
                  <a:srgbClr val="990000"/>
                </a:solidFill>
              </a:rPr>
              <a:t>"</a:t>
            </a:r>
          </a:p>
          <a:p>
            <a:pPr marL="0" indent="0">
              <a:buNone/>
            </a:pPr>
            <a:endParaRPr lang="en-US" sz="2800" dirty="0" smtClean="0"/>
          </a:p>
          <a:p>
            <a:pPr marL="0" indent="0">
              <a:buNone/>
            </a:pPr>
            <a:r>
              <a:rPr lang="en-US" sz="2800" dirty="0" smtClean="0">
                <a:solidFill>
                  <a:srgbClr val="091135"/>
                </a:solidFill>
              </a:rPr>
              <a:t>Equal to</a:t>
            </a:r>
          </a:p>
          <a:p>
            <a:pPr marL="457200" lvl="1" indent="0">
              <a:buNone/>
            </a:pPr>
            <a:r>
              <a:rPr lang="en-US" sz="3000" dirty="0" smtClean="0">
                <a:solidFill>
                  <a:srgbClr val="990000"/>
                </a:solidFill>
              </a:rPr>
              <a:t>$@</a:t>
            </a:r>
            <a:r>
              <a:rPr lang="en-US" sz="3000" dirty="0" smtClean="0"/>
              <a:t>BEACH</a:t>
            </a:r>
            <a:r>
              <a:rPr lang="en-US" sz="3000" dirty="0" smtClean="0">
                <a:solidFill>
                  <a:srgbClr val="990000"/>
                </a:solidFill>
              </a:rPr>
              <a:t>=="</a:t>
            </a:r>
            <a:r>
              <a:rPr lang="en-US" sz="3000" dirty="0" smtClean="0">
                <a:solidFill>
                  <a:schemeClr val="tx1"/>
                </a:solidFill>
              </a:rPr>
              <a:t>SUNNY</a:t>
            </a:r>
            <a:r>
              <a:rPr lang="en-US" sz="3200" dirty="0" smtClean="0">
                <a:solidFill>
                  <a:srgbClr val="990000"/>
                </a:solidFill>
              </a:rPr>
              <a:t>"</a:t>
            </a:r>
            <a:r>
              <a:rPr lang="en-US" sz="3000" b="1" dirty="0" smtClean="0">
                <a:solidFill>
                  <a:srgbClr val="990000"/>
                </a:solidFill>
              </a:rPr>
              <a:t>? </a:t>
            </a:r>
            <a:r>
              <a:rPr lang="en-US" sz="3000" dirty="0" smtClean="0">
                <a:solidFill>
                  <a:srgbClr val="990000"/>
                </a:solidFill>
              </a:rPr>
              <a:t>@</a:t>
            </a:r>
            <a:r>
              <a:rPr lang="en-US" sz="3000" dirty="0" smtClean="0">
                <a:solidFill>
                  <a:schemeClr val="tx1"/>
                </a:solidFill>
              </a:rPr>
              <a:t>FISH </a:t>
            </a:r>
            <a:r>
              <a:rPr lang="en-US" sz="3000" b="1" dirty="0" smtClean="0">
                <a:solidFill>
                  <a:srgbClr val="990000"/>
                </a:solidFill>
              </a:rPr>
              <a:t>: </a:t>
            </a:r>
            <a:r>
              <a:rPr lang="en-US" sz="3000" dirty="0" smtClean="0">
                <a:solidFill>
                  <a:srgbClr val="990000"/>
                </a:solidFill>
              </a:rPr>
              <a:t>@</a:t>
            </a:r>
            <a:r>
              <a:rPr lang="en-US" sz="3000" dirty="0" smtClean="0"/>
              <a:t>WORK</a:t>
            </a:r>
          </a:p>
          <a:p>
            <a:pPr marL="0" indent="0">
              <a:buNone/>
            </a:pPr>
            <a:endParaRPr lang="en-US" sz="2800" dirty="0" smtClean="0"/>
          </a:p>
          <a:p>
            <a:pPr marL="0" indent="0">
              <a:buNone/>
            </a:pPr>
            <a:r>
              <a:rPr lang="en-US" sz="2800" dirty="0" smtClean="0">
                <a:solidFill>
                  <a:srgbClr val="091135"/>
                </a:solidFill>
              </a:rPr>
              <a:t>Not equal to</a:t>
            </a:r>
          </a:p>
          <a:p>
            <a:pPr marL="457200" lvl="1" indent="0">
              <a:buNone/>
            </a:pPr>
            <a:r>
              <a:rPr lang="en-US" sz="3000" dirty="0" smtClean="0">
                <a:solidFill>
                  <a:srgbClr val="990000"/>
                </a:solidFill>
              </a:rPr>
              <a:t>$@</a:t>
            </a:r>
            <a:r>
              <a:rPr lang="en-US" sz="3000" dirty="0" smtClean="0"/>
              <a:t>ABC</a:t>
            </a:r>
            <a:r>
              <a:rPr lang="en-US" sz="3000" dirty="0" smtClean="0">
                <a:solidFill>
                  <a:srgbClr val="990000"/>
                </a:solidFill>
              </a:rPr>
              <a:t>!= "</a:t>
            </a:r>
            <a:r>
              <a:rPr lang="en-US" sz="3000" dirty="0" smtClean="0">
                <a:solidFill>
                  <a:schemeClr val="tx1"/>
                </a:solidFill>
              </a:rPr>
              <a:t>PERFORMED</a:t>
            </a:r>
            <a:r>
              <a:rPr lang="en-US" sz="3000" dirty="0" smtClean="0">
                <a:solidFill>
                  <a:srgbClr val="990000"/>
                </a:solidFill>
              </a:rPr>
              <a:t>" </a:t>
            </a:r>
            <a:r>
              <a:rPr lang="en-US" sz="3000" b="1" dirty="0" smtClean="0">
                <a:solidFill>
                  <a:srgbClr val="990000"/>
                </a:solidFill>
              </a:rPr>
              <a:t>?</a:t>
            </a:r>
            <a:r>
              <a:rPr lang="en-US" sz="3000" dirty="0" smtClean="0"/>
              <a:t> </a:t>
            </a:r>
            <a:r>
              <a:rPr lang="en-US" sz="3000" dirty="0" smtClean="0">
                <a:solidFill>
                  <a:srgbClr val="990000"/>
                </a:solidFill>
              </a:rPr>
              <a:t>"</a:t>
            </a:r>
            <a:r>
              <a:rPr lang="en-US" sz="3000" dirty="0" smtClean="0"/>
              <a:t> . </a:t>
            </a:r>
            <a:r>
              <a:rPr lang="en-US" sz="3000" dirty="0" smtClean="0">
                <a:solidFill>
                  <a:srgbClr val="990000"/>
                </a:solidFill>
              </a:rPr>
              <a:t>"</a:t>
            </a:r>
            <a:r>
              <a:rPr lang="en-US" sz="3000" dirty="0" smtClean="0"/>
              <a:t> </a:t>
            </a:r>
            <a:r>
              <a:rPr lang="en-US" sz="3000" b="1" dirty="0" smtClean="0">
                <a:solidFill>
                  <a:srgbClr val="990000"/>
                </a:solidFill>
              </a:rPr>
              <a:t>: </a:t>
            </a:r>
            <a:r>
              <a:rPr lang="en-US" sz="3000" dirty="0" smtClean="0">
                <a:solidFill>
                  <a:srgbClr val="990000"/>
                </a:solidFill>
              </a:rPr>
              <a:t>@</a:t>
            </a:r>
            <a:r>
              <a:rPr lang="en-US" sz="3000" dirty="0" smtClean="0"/>
              <a:t>ABCR</a:t>
            </a:r>
          </a:p>
          <a:p>
            <a:endParaRPr lang="en-US" sz="2800" dirty="0" smtClean="0"/>
          </a:p>
          <a:p>
            <a:endParaRPr lang="en-US" sz="2800" dirty="0" smtClean="0"/>
          </a:p>
          <a:p>
            <a:endParaRPr lang="en-US" dirty="0" smtClean="0"/>
          </a:p>
          <a:p>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anim calcmode="lin" valueType="num">
                                      <p:cBhvr additive="base">
                                        <p:cTn id="7" dur="500" fill="hold"/>
                                        <p:tgtEl>
                                          <p:spTgt spid="419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19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1987">
                                            <p:txEl>
                                              <p:pRg st="2" end="2"/>
                                            </p:txEl>
                                          </p:spTgt>
                                        </p:tgtEl>
                                        <p:attrNameLst>
                                          <p:attrName>style.visibility</p:attrName>
                                        </p:attrNameLst>
                                      </p:cBhvr>
                                      <p:to>
                                        <p:strVal val="visible"/>
                                      </p:to>
                                    </p:set>
                                    <p:anim calcmode="lin" valueType="num">
                                      <p:cBhvr additive="base">
                                        <p:cTn id="13" dur="500" fill="hold"/>
                                        <p:tgtEl>
                                          <p:spTgt spid="4198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19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1987">
                                            <p:txEl>
                                              <p:pRg st="4" end="4"/>
                                            </p:txEl>
                                          </p:spTgt>
                                        </p:tgtEl>
                                        <p:attrNameLst>
                                          <p:attrName>style.visibility</p:attrName>
                                        </p:attrNameLst>
                                      </p:cBhvr>
                                      <p:to>
                                        <p:strVal val="visible"/>
                                      </p:to>
                                    </p:set>
                                    <p:anim calcmode="lin" valueType="num">
                                      <p:cBhvr additive="base">
                                        <p:cTn id="19" dur="500" fill="hold"/>
                                        <p:tgtEl>
                                          <p:spTgt spid="41987">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1987">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41987">
                                            <p:txEl>
                                              <p:pRg st="5" end="5"/>
                                            </p:txEl>
                                          </p:spTgt>
                                        </p:tgtEl>
                                        <p:attrNameLst>
                                          <p:attrName>style.visibility</p:attrName>
                                        </p:attrNameLst>
                                      </p:cBhvr>
                                      <p:to>
                                        <p:strVal val="visible"/>
                                      </p:to>
                                    </p:set>
                                    <p:anim calcmode="lin" valueType="num">
                                      <p:cBhvr additive="base">
                                        <p:cTn id="23" dur="500" fill="hold"/>
                                        <p:tgtEl>
                                          <p:spTgt spid="41987">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198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41987">
                                            <p:txEl>
                                              <p:pRg st="7" end="7"/>
                                            </p:txEl>
                                          </p:spTgt>
                                        </p:tgtEl>
                                        <p:attrNameLst>
                                          <p:attrName>style.visibility</p:attrName>
                                        </p:attrNameLst>
                                      </p:cBhvr>
                                      <p:to>
                                        <p:strVal val="visible"/>
                                      </p:to>
                                    </p:set>
                                    <p:anim calcmode="lin" valueType="num">
                                      <p:cBhvr additive="base">
                                        <p:cTn id="29" dur="500" fill="hold"/>
                                        <p:tgtEl>
                                          <p:spTgt spid="41987">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1987">
                                            <p:txEl>
                                              <p:pRg st="7" end="7"/>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41987">
                                            <p:txEl>
                                              <p:pRg st="8" end="8"/>
                                            </p:txEl>
                                          </p:spTgt>
                                        </p:tgtEl>
                                        <p:attrNameLst>
                                          <p:attrName>style.visibility</p:attrName>
                                        </p:attrNameLst>
                                      </p:cBhvr>
                                      <p:to>
                                        <p:strVal val="visible"/>
                                      </p:to>
                                    </p:set>
                                    <p:anim calcmode="lin" valueType="num">
                                      <p:cBhvr additive="base">
                                        <p:cTn id="33" dur="500" fill="hold"/>
                                        <p:tgtEl>
                                          <p:spTgt spid="41987">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41987">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p:txBody>
          <a:bodyPr>
            <a:normAutofit fontScale="90000"/>
          </a:bodyPr>
          <a:lstStyle/>
          <a:p>
            <a:r>
              <a:rPr lang="en-US" sz="4800" dirty="0" err="1" smtClean="0"/>
              <a:t>If?Then:Otherwise</a:t>
            </a:r>
            <a:r>
              <a:rPr lang="en-US" sz="4800" dirty="0" smtClean="0"/>
              <a:t> Calculations</a:t>
            </a:r>
            <a:endParaRPr lang="en-US" sz="4800" b="1" dirty="0" smtClean="0"/>
          </a:p>
        </p:txBody>
      </p:sp>
      <p:sp>
        <p:nvSpPr>
          <p:cNvPr id="43011" name="Rectangle 3"/>
          <p:cNvSpPr>
            <a:spLocks noGrp="1"/>
          </p:cNvSpPr>
          <p:nvPr>
            <p:ph idx="1"/>
          </p:nvPr>
        </p:nvSpPr>
        <p:spPr>
          <a:xfrm>
            <a:off x="759535" y="1689101"/>
            <a:ext cx="8839200" cy="4525963"/>
          </a:xfrm>
        </p:spPr>
        <p:txBody>
          <a:bodyPr>
            <a:normAutofit/>
          </a:bodyPr>
          <a:lstStyle/>
          <a:p>
            <a:pPr lvl="1">
              <a:buFont typeface="Arial" pitchFamily="34" charset="0"/>
              <a:buNone/>
            </a:pPr>
            <a:endParaRPr lang="en-US" dirty="0" smtClean="0"/>
          </a:p>
          <a:p>
            <a:pPr algn="ctr">
              <a:buFont typeface="Arial" pitchFamily="34" charset="0"/>
              <a:buNone/>
            </a:pPr>
            <a:r>
              <a:rPr lang="en-US" sz="3000" dirty="0" smtClean="0">
                <a:solidFill>
                  <a:srgbClr val="990000"/>
                </a:solidFill>
              </a:rPr>
              <a:t>@</a:t>
            </a:r>
            <a:r>
              <a:rPr lang="en-US" sz="3000" dirty="0" smtClean="0"/>
              <a:t>HGB</a:t>
            </a:r>
            <a:r>
              <a:rPr lang="en-US" sz="3000" dirty="0" smtClean="0">
                <a:solidFill>
                  <a:srgbClr val="990000"/>
                </a:solidFill>
              </a:rPr>
              <a:t>&lt;</a:t>
            </a:r>
            <a:r>
              <a:rPr lang="en-US" sz="3000" dirty="0" smtClean="0"/>
              <a:t>5 </a:t>
            </a:r>
            <a:r>
              <a:rPr lang="en-US" sz="3000" b="1" dirty="0" smtClean="0">
                <a:solidFill>
                  <a:srgbClr val="990000"/>
                </a:solidFill>
              </a:rPr>
              <a:t>&amp;&amp; </a:t>
            </a:r>
            <a:r>
              <a:rPr lang="en-US" sz="3000" dirty="0" smtClean="0">
                <a:solidFill>
                  <a:srgbClr val="990000"/>
                </a:solidFill>
              </a:rPr>
              <a:t>@</a:t>
            </a:r>
            <a:r>
              <a:rPr lang="en-US" sz="3000" dirty="0" smtClean="0"/>
              <a:t>HCT</a:t>
            </a:r>
            <a:r>
              <a:rPr lang="en-US" sz="3000" dirty="0" smtClean="0">
                <a:solidFill>
                  <a:srgbClr val="990000"/>
                </a:solidFill>
              </a:rPr>
              <a:t>&lt;</a:t>
            </a:r>
            <a:r>
              <a:rPr lang="en-US" sz="3000" dirty="0" smtClean="0"/>
              <a:t>20</a:t>
            </a:r>
            <a:r>
              <a:rPr lang="en-US" sz="3000" b="1" dirty="0" smtClean="0">
                <a:solidFill>
                  <a:srgbClr val="990000"/>
                </a:solidFill>
              </a:rPr>
              <a:t>?</a:t>
            </a:r>
            <a:r>
              <a:rPr lang="en-US" sz="3000" dirty="0" smtClean="0">
                <a:solidFill>
                  <a:srgbClr val="990000"/>
                </a:solidFill>
              </a:rPr>
              <a:t> "</a:t>
            </a:r>
            <a:r>
              <a:rPr lang="en-US" sz="3000" dirty="0" smtClean="0"/>
              <a:t>BAD</a:t>
            </a:r>
            <a:r>
              <a:rPr lang="en-US" sz="3000" dirty="0" smtClean="0">
                <a:solidFill>
                  <a:srgbClr val="990000"/>
                </a:solidFill>
              </a:rPr>
              <a:t>"</a:t>
            </a:r>
            <a:r>
              <a:rPr lang="en-US" sz="3000" dirty="0" smtClean="0"/>
              <a:t> </a:t>
            </a:r>
            <a:r>
              <a:rPr lang="en-US" sz="3000" b="1" dirty="0" smtClean="0">
                <a:solidFill>
                  <a:srgbClr val="990000"/>
                </a:solidFill>
              </a:rPr>
              <a:t>:</a:t>
            </a:r>
            <a:r>
              <a:rPr lang="en-US" sz="3000" dirty="0" smtClean="0"/>
              <a:t> </a:t>
            </a:r>
            <a:r>
              <a:rPr lang="en-US" sz="3000" dirty="0" smtClean="0">
                <a:solidFill>
                  <a:srgbClr val="990000"/>
                </a:solidFill>
              </a:rPr>
              <a:t>"</a:t>
            </a:r>
            <a:r>
              <a:rPr lang="en-US" sz="3000" dirty="0" smtClean="0"/>
              <a:t>GOOD</a:t>
            </a:r>
            <a:r>
              <a:rPr lang="en-US" sz="3000" dirty="0" smtClean="0">
                <a:solidFill>
                  <a:srgbClr val="990000"/>
                </a:solidFill>
              </a:rPr>
              <a:t>"</a:t>
            </a:r>
            <a:r>
              <a:rPr lang="en-US" sz="3000" dirty="0" smtClean="0"/>
              <a:t> </a:t>
            </a:r>
            <a:r>
              <a:rPr lang="en-US" dirty="0" smtClean="0"/>
              <a:t/>
            </a:r>
            <a:br>
              <a:rPr lang="en-US" dirty="0" smtClean="0"/>
            </a:br>
            <a:endParaRPr lang="en-US" dirty="0" smtClean="0"/>
          </a:p>
          <a:p>
            <a:pPr algn="ctr">
              <a:buNone/>
            </a:pPr>
            <a:r>
              <a:rPr lang="en-US" dirty="0" smtClean="0">
                <a:solidFill>
                  <a:srgbClr val="990000"/>
                </a:solidFill>
              </a:rPr>
              <a:t>@</a:t>
            </a:r>
            <a:r>
              <a:rPr lang="en-US" dirty="0" smtClean="0"/>
              <a:t>HGB</a:t>
            </a:r>
            <a:r>
              <a:rPr lang="en-US" dirty="0" smtClean="0">
                <a:solidFill>
                  <a:srgbClr val="990000"/>
                </a:solidFill>
              </a:rPr>
              <a:t>&lt;</a:t>
            </a:r>
            <a:r>
              <a:rPr lang="en-US" dirty="0" smtClean="0"/>
              <a:t>5 </a:t>
            </a:r>
            <a:r>
              <a:rPr lang="en-US" b="1" dirty="0" smtClean="0">
                <a:solidFill>
                  <a:srgbClr val="990000"/>
                </a:solidFill>
              </a:rPr>
              <a:t>|| </a:t>
            </a:r>
            <a:r>
              <a:rPr lang="en-US" dirty="0" smtClean="0">
                <a:solidFill>
                  <a:srgbClr val="990000"/>
                </a:solidFill>
              </a:rPr>
              <a:t>@</a:t>
            </a:r>
            <a:r>
              <a:rPr lang="en-US" dirty="0" smtClean="0"/>
              <a:t>HCT</a:t>
            </a:r>
            <a:r>
              <a:rPr lang="en-US" dirty="0" smtClean="0">
                <a:solidFill>
                  <a:srgbClr val="990000"/>
                </a:solidFill>
              </a:rPr>
              <a:t>&lt;</a:t>
            </a:r>
            <a:r>
              <a:rPr lang="en-US" dirty="0" smtClean="0"/>
              <a:t>20</a:t>
            </a:r>
            <a:r>
              <a:rPr lang="en-US" b="1" dirty="0" smtClean="0">
                <a:solidFill>
                  <a:srgbClr val="990000"/>
                </a:solidFill>
              </a:rPr>
              <a:t>?</a:t>
            </a:r>
            <a:r>
              <a:rPr lang="en-US" b="1" dirty="0" smtClean="0"/>
              <a:t> </a:t>
            </a:r>
            <a:r>
              <a:rPr lang="en-US" dirty="0" smtClean="0">
                <a:solidFill>
                  <a:srgbClr val="990000"/>
                </a:solidFill>
              </a:rPr>
              <a:t>"</a:t>
            </a:r>
            <a:r>
              <a:rPr lang="en-US" dirty="0" smtClean="0"/>
              <a:t>BAD</a:t>
            </a:r>
            <a:r>
              <a:rPr lang="en-US" dirty="0" smtClean="0">
                <a:solidFill>
                  <a:srgbClr val="990000"/>
                </a:solidFill>
              </a:rPr>
              <a:t>"</a:t>
            </a:r>
            <a:r>
              <a:rPr lang="en-US" dirty="0" smtClean="0"/>
              <a:t> </a:t>
            </a:r>
            <a:r>
              <a:rPr lang="en-US" b="1" dirty="0" smtClean="0">
                <a:solidFill>
                  <a:srgbClr val="990000"/>
                </a:solidFill>
              </a:rPr>
              <a:t>:</a:t>
            </a:r>
            <a:r>
              <a:rPr lang="en-US" dirty="0" smtClean="0"/>
              <a:t> </a:t>
            </a:r>
            <a:r>
              <a:rPr lang="en-US" dirty="0" smtClean="0">
                <a:solidFill>
                  <a:srgbClr val="990000"/>
                </a:solidFill>
              </a:rPr>
              <a:t>"</a:t>
            </a:r>
            <a:r>
              <a:rPr lang="en-US" dirty="0" smtClean="0"/>
              <a:t>GOOD</a:t>
            </a:r>
            <a:r>
              <a:rPr lang="en-US" dirty="0" smtClean="0">
                <a:solidFill>
                  <a:srgbClr val="990000"/>
                </a:solidFill>
              </a:rPr>
              <a:t>"</a:t>
            </a:r>
          </a:p>
          <a:p>
            <a:pPr algn="ctr">
              <a:buFont typeface="Arial" pitchFamily="34" charset="0"/>
              <a:buNone/>
            </a:pPr>
            <a:r>
              <a:rPr lang="en-US" dirty="0" smtClean="0">
                <a:solidFill>
                  <a:srgbClr val="990000"/>
                </a:solidFill>
              </a:rPr>
              <a:t>__________________________________________</a:t>
            </a:r>
          </a:p>
          <a:p>
            <a:pPr algn="ctr">
              <a:buFont typeface="Arial" pitchFamily="34" charset="0"/>
              <a:buNone/>
            </a:pPr>
            <a:endParaRPr lang="en-US" dirty="0" smtClean="0">
              <a:solidFill>
                <a:srgbClr val="990000"/>
              </a:solidFill>
            </a:endParaRPr>
          </a:p>
          <a:p>
            <a:pPr algn="ctr">
              <a:buNone/>
            </a:pPr>
            <a:r>
              <a:rPr lang="en-US" dirty="0" smtClean="0">
                <a:solidFill>
                  <a:srgbClr val="990000"/>
                </a:solidFill>
              </a:rPr>
              <a:t>@</a:t>
            </a:r>
            <a:r>
              <a:rPr lang="en-US" dirty="0" smtClean="0"/>
              <a:t>HCT</a:t>
            </a:r>
            <a:r>
              <a:rPr lang="en-US" dirty="0" smtClean="0">
                <a:solidFill>
                  <a:srgbClr val="990000"/>
                </a:solidFill>
              </a:rPr>
              <a:t>&lt;</a:t>
            </a:r>
            <a:r>
              <a:rPr lang="en-US" dirty="0" smtClean="0"/>
              <a:t>5 </a:t>
            </a:r>
            <a:r>
              <a:rPr lang="en-US" b="1" dirty="0" smtClean="0">
                <a:solidFill>
                  <a:srgbClr val="990000"/>
                </a:solidFill>
              </a:rPr>
              <a:t>|| </a:t>
            </a:r>
            <a:r>
              <a:rPr lang="en-US" dirty="0" smtClean="0">
                <a:solidFill>
                  <a:srgbClr val="990000"/>
                </a:solidFill>
              </a:rPr>
              <a:t>@</a:t>
            </a:r>
            <a:r>
              <a:rPr lang="en-US" dirty="0" smtClean="0"/>
              <a:t>HCT</a:t>
            </a:r>
            <a:r>
              <a:rPr lang="en-US" dirty="0" smtClean="0">
                <a:solidFill>
                  <a:srgbClr val="990000"/>
                </a:solidFill>
              </a:rPr>
              <a:t>&gt;</a:t>
            </a:r>
            <a:r>
              <a:rPr lang="en-US" dirty="0" smtClean="0"/>
              <a:t>20</a:t>
            </a:r>
            <a:r>
              <a:rPr lang="en-US" b="1" dirty="0" smtClean="0">
                <a:solidFill>
                  <a:srgbClr val="990000"/>
                </a:solidFill>
              </a:rPr>
              <a:t>?</a:t>
            </a:r>
            <a:r>
              <a:rPr lang="en-US" b="1" dirty="0" smtClean="0"/>
              <a:t> </a:t>
            </a:r>
            <a:r>
              <a:rPr lang="en-US" dirty="0" smtClean="0">
                <a:solidFill>
                  <a:srgbClr val="990000"/>
                </a:solidFill>
              </a:rPr>
              <a:t>"</a:t>
            </a:r>
            <a:r>
              <a:rPr lang="en-US" dirty="0" smtClean="0"/>
              <a:t>BAD</a:t>
            </a:r>
            <a:r>
              <a:rPr lang="en-US" dirty="0" smtClean="0">
                <a:solidFill>
                  <a:srgbClr val="990000"/>
                </a:solidFill>
              </a:rPr>
              <a:t>"</a:t>
            </a:r>
            <a:r>
              <a:rPr lang="en-US" dirty="0" smtClean="0"/>
              <a:t> </a:t>
            </a:r>
            <a:r>
              <a:rPr lang="en-US" b="1" dirty="0" smtClean="0">
                <a:solidFill>
                  <a:srgbClr val="990000"/>
                </a:solidFill>
              </a:rPr>
              <a:t>:</a:t>
            </a:r>
            <a:r>
              <a:rPr lang="en-US" dirty="0" smtClean="0"/>
              <a:t> </a:t>
            </a:r>
            <a:r>
              <a:rPr lang="en-US" dirty="0" smtClean="0">
                <a:solidFill>
                  <a:srgbClr val="990000"/>
                </a:solidFill>
              </a:rPr>
              <a:t>"</a:t>
            </a:r>
            <a:r>
              <a:rPr lang="en-US" dirty="0" smtClean="0"/>
              <a:t>GOOD</a:t>
            </a:r>
            <a:r>
              <a:rPr lang="en-US" dirty="0" smtClean="0">
                <a:solidFill>
                  <a:srgbClr val="990000"/>
                </a:solidFill>
              </a:rPr>
              <a:t>"</a:t>
            </a:r>
            <a:endParaRPr lang="en-US" dirty="0" smtClean="0"/>
          </a:p>
          <a:p>
            <a:pPr algn="ctr">
              <a:buFont typeface="Arial" pitchFamily="34" charset="0"/>
              <a:buNone/>
            </a:pPr>
            <a:endParaRPr lang="en-US" dirty="0" smtClean="0"/>
          </a:p>
          <a:p>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1981200"/>
            <a:ext cx="7831569" cy="1070657"/>
          </a:xfrm>
        </p:spPr>
        <p:txBody>
          <a:bodyPr>
            <a:noAutofit/>
          </a:bodyPr>
          <a:lstStyle/>
          <a:p>
            <a:r>
              <a:rPr lang="en-US" sz="2800" dirty="0" smtClean="0"/>
              <a:t>If the numeric result of K is greater than 5, Then result with “HEMOLYZED”, Otherwise result with the numeric result of K.</a:t>
            </a:r>
            <a:endParaRPr lang="en-US" sz="2800" dirty="0"/>
          </a:p>
        </p:txBody>
      </p:sp>
      <p:sp>
        <p:nvSpPr>
          <p:cNvPr id="3" name="TPAnswers"/>
          <p:cNvSpPr>
            <a:spLocks noGrp="1"/>
          </p:cNvSpPr>
          <p:nvPr>
            <p:ph type="body" idx="4294967295"/>
            <p:custDataLst>
              <p:tags r:id="rId2"/>
            </p:custDataLst>
          </p:nvPr>
        </p:nvSpPr>
        <p:spPr>
          <a:xfrm>
            <a:off x="3505200" y="3733800"/>
            <a:ext cx="5638800" cy="2087563"/>
          </a:xfrm>
        </p:spPr>
        <p:txBody>
          <a:bodyPr>
            <a:normAutofit/>
          </a:bodyPr>
          <a:lstStyle/>
          <a:p>
            <a:pPr marL="514350" indent="-514350">
              <a:buFont typeface="Arial" pitchFamily="34" charset="0"/>
              <a:buAutoNum type="alphaUcPeriod"/>
            </a:pPr>
            <a:r>
              <a:rPr lang="en-US" sz="2600" dirty="0" smtClean="0"/>
              <a:t>K&gt;5? “</a:t>
            </a:r>
            <a:r>
              <a:rPr lang="en-US" sz="2600" dirty="0" err="1" smtClean="0"/>
              <a:t>Hemolyzed</a:t>
            </a:r>
            <a:r>
              <a:rPr lang="en-US" sz="2600" dirty="0" smtClean="0"/>
              <a:t>”:K</a:t>
            </a:r>
          </a:p>
          <a:p>
            <a:pPr marL="514350" indent="-514350">
              <a:buFont typeface="Arial" pitchFamily="34" charset="0"/>
              <a:buAutoNum type="alphaUcPeriod"/>
            </a:pPr>
            <a:r>
              <a:rPr lang="en-US" sz="2600" dirty="0" smtClean="0"/>
              <a:t>@K&gt;5? “HEMOLYZED”:@K</a:t>
            </a:r>
          </a:p>
          <a:p>
            <a:pPr marL="514350" indent="-514350">
              <a:buFont typeface="Arial" pitchFamily="34" charset="0"/>
              <a:buAutoNum type="alphaUcPeriod"/>
            </a:pPr>
            <a:r>
              <a:rPr lang="en-US" sz="2600" dirty="0" smtClean="0"/>
              <a:t>@K&gt;5? "HEMOLYZED":@K</a:t>
            </a:r>
          </a:p>
          <a:p>
            <a:pPr marL="514350" indent="-514350">
              <a:buFont typeface="Arial" pitchFamily="34" charset="0"/>
              <a:buAutoNum type="alphaUcPeriod"/>
            </a:pPr>
            <a:r>
              <a:rPr lang="en-US" sz="2600" dirty="0" smtClean="0"/>
              <a:t>@K&gt;5? "</a:t>
            </a:r>
            <a:r>
              <a:rPr lang="en-US" sz="2600" dirty="0" err="1" smtClean="0"/>
              <a:t>Hemolyzed</a:t>
            </a:r>
            <a:r>
              <a:rPr lang="en-US" sz="2600" dirty="0" smtClean="0"/>
              <a:t>":@K</a:t>
            </a:r>
            <a:endParaRPr lang="en-US" dirty="0"/>
          </a:p>
        </p:txBody>
      </p:sp>
      <p:sp>
        <p:nvSpPr>
          <p:cNvPr id="4" name="TPQuestion"/>
          <p:cNvSpPr txBox="1">
            <a:spLocks/>
          </p:cNvSpPr>
          <p:nvPr/>
        </p:nvSpPr>
        <p:spPr>
          <a:xfrm>
            <a:off x="152400" y="253719"/>
            <a:ext cx="7831569" cy="107065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Lithos Pro Regular" panose="04020505030E02020A04" pitchFamily="82" charset="0"/>
                <a:ea typeface="+mj-ea"/>
                <a:cs typeface="+mj-cs"/>
              </a:defRPr>
            </a:lvl1pPr>
          </a:lstStyle>
          <a:p>
            <a:r>
              <a:rPr lang="en-US" sz="3600" dirty="0" smtClean="0"/>
              <a:t>Question</a:t>
            </a:r>
            <a:endParaRPr lang="en-US" sz="3600" dirty="0"/>
          </a:p>
        </p:txBody>
      </p:sp>
    </p:spTree>
    <p:custDataLst>
      <p:tags r:id="rId1"/>
    </p:custData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p:txBody>
          <a:bodyPr>
            <a:normAutofit fontScale="90000"/>
          </a:bodyPr>
          <a:lstStyle/>
          <a:p>
            <a:r>
              <a:rPr lang="en-US" sz="4800" dirty="0" err="1" smtClean="0"/>
              <a:t>If?Then:Otherwise</a:t>
            </a:r>
            <a:r>
              <a:rPr lang="en-US" sz="4800" dirty="0" smtClean="0"/>
              <a:t> Calculations</a:t>
            </a:r>
            <a:endParaRPr lang="en-US" sz="4800" b="1" dirty="0" smtClean="0"/>
          </a:p>
        </p:txBody>
      </p:sp>
      <p:sp>
        <p:nvSpPr>
          <p:cNvPr id="45059" name="Rectangle 3"/>
          <p:cNvSpPr>
            <a:spLocks noGrp="1"/>
          </p:cNvSpPr>
          <p:nvPr>
            <p:ph idx="1"/>
          </p:nvPr>
        </p:nvSpPr>
        <p:spPr/>
        <p:txBody>
          <a:bodyPr>
            <a:normAutofit/>
          </a:bodyPr>
          <a:lstStyle/>
          <a:p>
            <a:r>
              <a:rPr lang="en-US" b="1" dirty="0" smtClean="0">
                <a:solidFill>
                  <a:srgbClr val="091135"/>
                </a:solidFill>
              </a:rPr>
              <a:t>More Syntax!</a:t>
            </a:r>
          </a:p>
          <a:p>
            <a:pPr lvl="1">
              <a:buClr>
                <a:schemeClr val="tx1"/>
              </a:buClr>
            </a:pPr>
            <a:r>
              <a:rPr lang="en-US" sz="4000" b="1" dirty="0" smtClean="0">
                <a:solidFill>
                  <a:srgbClr val="990000"/>
                </a:solidFill>
              </a:rPr>
              <a:t> ,</a:t>
            </a:r>
          </a:p>
          <a:p>
            <a:pPr lvl="1">
              <a:buClr>
                <a:schemeClr val="tx1"/>
              </a:buClr>
            </a:pPr>
            <a:r>
              <a:rPr lang="en-US" dirty="0" smtClean="0">
                <a:solidFill>
                  <a:srgbClr val="091135"/>
                </a:solidFill>
              </a:rPr>
              <a:t>If calculation has error</a:t>
            </a:r>
          </a:p>
          <a:p>
            <a:pPr algn="ctr">
              <a:buFont typeface="Arial" pitchFamily="34" charset="0"/>
              <a:buNone/>
            </a:pPr>
            <a:endParaRPr lang="en-US" sz="2800" dirty="0" smtClean="0"/>
          </a:p>
          <a:p>
            <a:pPr algn="ctr">
              <a:buFont typeface="Arial" pitchFamily="34" charset="0"/>
              <a:buNone/>
            </a:pPr>
            <a:r>
              <a:rPr lang="en-US" dirty="0" smtClean="0">
                <a:solidFill>
                  <a:srgbClr val="990000"/>
                </a:solidFill>
              </a:rPr>
              <a:t>@</a:t>
            </a:r>
            <a:r>
              <a:rPr lang="en-US" dirty="0" smtClean="0"/>
              <a:t>NRBC</a:t>
            </a:r>
            <a:r>
              <a:rPr lang="en-US" dirty="0" smtClean="0">
                <a:solidFill>
                  <a:srgbClr val="990000"/>
                </a:solidFill>
              </a:rPr>
              <a:t>&lt;</a:t>
            </a:r>
            <a:r>
              <a:rPr lang="en-US" dirty="0" smtClean="0"/>
              <a:t>5</a:t>
            </a:r>
            <a:r>
              <a:rPr lang="en-US" b="1" dirty="0" smtClean="0">
                <a:solidFill>
                  <a:srgbClr val="990000"/>
                </a:solidFill>
              </a:rPr>
              <a:t>? </a:t>
            </a:r>
            <a:r>
              <a:rPr lang="en-US" dirty="0" smtClean="0">
                <a:solidFill>
                  <a:srgbClr val="990000"/>
                </a:solidFill>
              </a:rPr>
              <a:t>@</a:t>
            </a:r>
            <a:r>
              <a:rPr lang="en-US" dirty="0" smtClean="0"/>
              <a:t>IWBC</a:t>
            </a:r>
            <a:r>
              <a:rPr lang="en-US" dirty="0" smtClean="0">
                <a:solidFill>
                  <a:srgbClr val="990000"/>
                </a:solidFill>
              </a:rPr>
              <a:t> </a:t>
            </a:r>
            <a:r>
              <a:rPr lang="en-US" b="1" dirty="0" smtClean="0">
                <a:solidFill>
                  <a:srgbClr val="990000"/>
                </a:solidFill>
              </a:rPr>
              <a:t>: </a:t>
            </a:r>
            <a:r>
              <a:rPr lang="en-US" dirty="0" smtClean="0">
                <a:solidFill>
                  <a:srgbClr val="990000"/>
                </a:solidFill>
              </a:rPr>
              <a:t>@</a:t>
            </a:r>
            <a:r>
              <a:rPr lang="en-US" dirty="0" smtClean="0"/>
              <a:t>IWBCC</a:t>
            </a:r>
            <a:r>
              <a:rPr lang="en-US" sz="4000" b="1" dirty="0" smtClean="0">
                <a:solidFill>
                  <a:srgbClr val="990000"/>
                </a:solidFill>
              </a:rPr>
              <a:t>,</a:t>
            </a:r>
            <a:r>
              <a:rPr lang="en-US" dirty="0" smtClean="0">
                <a:solidFill>
                  <a:srgbClr val="990000"/>
                </a:solidFill>
              </a:rPr>
              <a:t> "</a:t>
            </a:r>
            <a:r>
              <a:rPr lang="en-US" dirty="0" smtClean="0"/>
              <a:t>.</a:t>
            </a:r>
            <a:r>
              <a:rPr lang="en-US" dirty="0" smtClean="0">
                <a:solidFill>
                  <a:srgbClr val="990000"/>
                </a:solidFill>
              </a:rPr>
              <a:t>"</a:t>
            </a:r>
          </a:p>
          <a:p>
            <a:pPr algn="ctr">
              <a:buFont typeface="Arial" pitchFamily="34" charset="0"/>
              <a:buNone/>
            </a:pPr>
            <a:endParaRPr lang="en-US" dirty="0" smtClean="0">
              <a:solidFill>
                <a:srgbClr val="990000"/>
              </a:solidFill>
            </a:endParaRPr>
          </a:p>
          <a:p>
            <a:pPr algn="ctr">
              <a:buFont typeface="Arial" pitchFamily="34" charset="0"/>
              <a:buNone/>
            </a:pPr>
            <a:r>
              <a:rPr lang="en-US" dirty="0" smtClean="0">
                <a:solidFill>
                  <a:srgbClr val="990000"/>
                </a:solidFill>
              </a:rPr>
              <a:t>$@</a:t>
            </a:r>
            <a:r>
              <a:rPr lang="en-US" dirty="0" smtClean="0"/>
              <a:t>MDIFP</a:t>
            </a:r>
            <a:r>
              <a:rPr lang="en-US" dirty="0" smtClean="0">
                <a:solidFill>
                  <a:srgbClr val="990000"/>
                </a:solidFill>
              </a:rPr>
              <a:t>=="</a:t>
            </a:r>
            <a:r>
              <a:rPr lang="en-US" dirty="0" smtClean="0"/>
              <a:t>Performed</a:t>
            </a:r>
            <a:r>
              <a:rPr lang="en-US" dirty="0" smtClean="0">
                <a:solidFill>
                  <a:srgbClr val="990000"/>
                </a:solidFill>
              </a:rPr>
              <a:t>"</a:t>
            </a:r>
            <a:r>
              <a:rPr lang="en-US" b="1" dirty="0" smtClean="0">
                <a:solidFill>
                  <a:srgbClr val="990000"/>
                </a:solidFill>
              </a:rPr>
              <a:t>?</a:t>
            </a:r>
          </a:p>
          <a:p>
            <a:pPr algn="ctr">
              <a:buFont typeface="Arial" pitchFamily="34" charset="0"/>
              <a:buNone/>
            </a:pPr>
            <a:r>
              <a:rPr lang="en-US" dirty="0" smtClean="0">
                <a:solidFill>
                  <a:srgbClr val="990000"/>
                </a:solidFill>
              </a:rPr>
              <a:t>@</a:t>
            </a:r>
            <a:r>
              <a:rPr lang="en-US" dirty="0" smtClean="0"/>
              <a:t>SEGM</a:t>
            </a:r>
            <a:r>
              <a:rPr lang="en-US" b="1" dirty="0" smtClean="0">
                <a:solidFill>
                  <a:srgbClr val="990000"/>
                </a:solidFill>
              </a:rPr>
              <a:t>:</a:t>
            </a:r>
            <a:r>
              <a:rPr lang="en-US" dirty="0" smtClean="0">
                <a:solidFill>
                  <a:srgbClr val="990000"/>
                </a:solidFill>
              </a:rPr>
              <a:t>@</a:t>
            </a:r>
            <a:r>
              <a:rPr lang="en-US" dirty="0" smtClean="0"/>
              <a:t>SEGA</a:t>
            </a:r>
            <a:r>
              <a:rPr lang="en-US" sz="4000" b="1" dirty="0" smtClean="0">
                <a:solidFill>
                  <a:srgbClr val="990000"/>
                </a:solidFill>
              </a:rPr>
              <a:t>,</a:t>
            </a:r>
            <a:r>
              <a:rPr lang="en-US" dirty="0" smtClean="0">
                <a:solidFill>
                  <a:srgbClr val="990000"/>
                </a:solidFill>
              </a:rPr>
              <a:t> @</a:t>
            </a:r>
            <a:r>
              <a:rPr lang="en-US" dirty="0" smtClean="0"/>
              <a:t>SEGA</a:t>
            </a:r>
            <a:endParaRPr lang="en-US" dirty="0" smtClean="0">
              <a:solidFill>
                <a:srgbClr val="99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anim calcmode="lin" valueType="num">
                                      <p:cBhvr additive="base">
                                        <p:cTn id="7" dur="500" fill="hold"/>
                                        <p:tgtEl>
                                          <p:spTgt spid="450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505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5059">
                                            <p:txEl>
                                              <p:pRg st="1" end="1"/>
                                            </p:txEl>
                                          </p:spTgt>
                                        </p:tgtEl>
                                        <p:attrNameLst>
                                          <p:attrName>style.visibility</p:attrName>
                                        </p:attrNameLst>
                                      </p:cBhvr>
                                      <p:to>
                                        <p:strVal val="visible"/>
                                      </p:to>
                                    </p:set>
                                    <p:anim calcmode="lin" valueType="num">
                                      <p:cBhvr additive="base">
                                        <p:cTn id="11" dur="500" fill="hold"/>
                                        <p:tgtEl>
                                          <p:spTgt spid="4505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5059">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5059">
                                            <p:txEl>
                                              <p:pRg st="2" end="2"/>
                                            </p:txEl>
                                          </p:spTgt>
                                        </p:tgtEl>
                                        <p:attrNameLst>
                                          <p:attrName>style.visibility</p:attrName>
                                        </p:attrNameLst>
                                      </p:cBhvr>
                                      <p:to>
                                        <p:strVal val="visible"/>
                                      </p:to>
                                    </p:set>
                                    <p:anim calcmode="lin" valueType="num">
                                      <p:cBhvr additive="base">
                                        <p:cTn id="15" dur="500" fill="hold"/>
                                        <p:tgtEl>
                                          <p:spTgt spid="45059">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505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45059">
                                            <p:txEl>
                                              <p:pRg st="4" end="4"/>
                                            </p:txEl>
                                          </p:spTgt>
                                        </p:tgtEl>
                                        <p:attrNameLst>
                                          <p:attrName>style.visibility</p:attrName>
                                        </p:attrNameLst>
                                      </p:cBhvr>
                                      <p:to>
                                        <p:strVal val="visible"/>
                                      </p:to>
                                    </p:set>
                                    <p:anim calcmode="lin" valueType="num">
                                      <p:cBhvr additive="base">
                                        <p:cTn id="21" dur="500" fill="hold"/>
                                        <p:tgtEl>
                                          <p:spTgt spid="45059">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505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5059">
                                            <p:txEl>
                                              <p:pRg st="6" end="6"/>
                                            </p:txEl>
                                          </p:spTgt>
                                        </p:tgtEl>
                                        <p:attrNameLst>
                                          <p:attrName>style.visibility</p:attrName>
                                        </p:attrNameLst>
                                      </p:cBhvr>
                                      <p:to>
                                        <p:strVal val="visible"/>
                                      </p:to>
                                    </p:set>
                                    <p:anim calcmode="lin" valueType="num">
                                      <p:cBhvr additive="base">
                                        <p:cTn id="27" dur="500" fill="hold"/>
                                        <p:tgtEl>
                                          <p:spTgt spid="45059">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505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45059">
                                            <p:txEl>
                                              <p:pRg st="7" end="7"/>
                                            </p:txEl>
                                          </p:spTgt>
                                        </p:tgtEl>
                                        <p:attrNameLst>
                                          <p:attrName>style.visibility</p:attrName>
                                        </p:attrNameLst>
                                      </p:cBhvr>
                                      <p:to>
                                        <p:strVal val="visible"/>
                                      </p:to>
                                    </p:set>
                                    <p:anim calcmode="lin" valueType="num">
                                      <p:cBhvr additive="base">
                                        <p:cTn id="33" dur="500" fill="hold"/>
                                        <p:tgtEl>
                                          <p:spTgt spid="45059">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45059">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p:txBody>
          <a:bodyPr/>
          <a:lstStyle/>
          <a:p>
            <a:r>
              <a:rPr lang="en-US" sz="4800" b="1" dirty="0" smtClean="0"/>
              <a:t>Objectives</a:t>
            </a:r>
          </a:p>
        </p:txBody>
      </p:sp>
      <p:sp>
        <p:nvSpPr>
          <p:cNvPr id="28675" name="Rectangle 3"/>
          <p:cNvSpPr>
            <a:spLocks noGrp="1"/>
          </p:cNvSpPr>
          <p:nvPr>
            <p:ph idx="1"/>
          </p:nvPr>
        </p:nvSpPr>
        <p:spPr/>
        <p:txBody>
          <a:bodyPr/>
          <a:lstStyle/>
          <a:p>
            <a:r>
              <a:rPr lang="en-US" sz="3600" dirty="0" smtClean="0">
                <a:solidFill>
                  <a:srgbClr val="091135"/>
                </a:solidFill>
              </a:rPr>
              <a:t>This session will answer the following questions regarding calculations.</a:t>
            </a:r>
          </a:p>
          <a:p>
            <a:pPr lvl="1"/>
            <a:r>
              <a:rPr lang="en-US" sz="3200" dirty="0" smtClean="0">
                <a:solidFill>
                  <a:srgbClr val="FF0000"/>
                </a:solidFill>
              </a:rPr>
              <a:t>Why do I want it?</a:t>
            </a:r>
          </a:p>
          <a:p>
            <a:pPr lvl="1"/>
            <a:r>
              <a:rPr lang="en-US" sz="3200" dirty="0" smtClean="0">
                <a:solidFill>
                  <a:srgbClr val="FF0000"/>
                </a:solidFill>
              </a:rPr>
              <a:t>Where do I put it?</a:t>
            </a:r>
          </a:p>
          <a:p>
            <a:pPr lvl="1"/>
            <a:r>
              <a:rPr lang="en-US" sz="3200" dirty="0" smtClean="0">
                <a:solidFill>
                  <a:srgbClr val="FF0000"/>
                </a:solidFill>
              </a:rPr>
              <a:t>How do I write it?</a:t>
            </a:r>
          </a:p>
          <a:p>
            <a:pPr lvl="1">
              <a:buFont typeface="Arial" pitchFamily="34" charset="0"/>
              <a:buNone/>
            </a:pPr>
            <a:endParaRPr lang="en-US"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8675">
                                            <p:txEl>
                                              <p:pRg st="1" end="1"/>
                                            </p:txEl>
                                          </p:spTgt>
                                        </p:tgtEl>
                                        <p:attrNameLst>
                                          <p:attrName>style.visibility</p:attrName>
                                        </p:attrNameLst>
                                      </p:cBhvr>
                                      <p:to>
                                        <p:strVal val="visible"/>
                                      </p:to>
                                    </p:set>
                                    <p:anim calcmode="lin" valueType="num">
                                      <p:cBhvr additive="base">
                                        <p:cTn id="7" dur="500" fill="hold"/>
                                        <p:tgtEl>
                                          <p:spTgt spid="2867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86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8675">
                                            <p:txEl>
                                              <p:pRg st="2" end="2"/>
                                            </p:txEl>
                                          </p:spTgt>
                                        </p:tgtEl>
                                        <p:attrNameLst>
                                          <p:attrName>style.visibility</p:attrName>
                                        </p:attrNameLst>
                                      </p:cBhvr>
                                      <p:to>
                                        <p:strVal val="visible"/>
                                      </p:to>
                                    </p:set>
                                    <p:anim calcmode="lin" valueType="num">
                                      <p:cBhvr additive="base">
                                        <p:cTn id="13" dur="500" fill="hold"/>
                                        <p:tgtEl>
                                          <p:spTgt spid="2867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86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8675">
                                            <p:txEl>
                                              <p:pRg st="3" end="3"/>
                                            </p:txEl>
                                          </p:spTgt>
                                        </p:tgtEl>
                                        <p:attrNameLst>
                                          <p:attrName>style.visibility</p:attrName>
                                        </p:attrNameLst>
                                      </p:cBhvr>
                                      <p:to>
                                        <p:strVal val="visible"/>
                                      </p:to>
                                    </p:set>
                                    <p:anim calcmode="lin" valueType="num">
                                      <p:cBhvr additive="base">
                                        <p:cTn id="19" dur="500" fill="hold"/>
                                        <p:tgtEl>
                                          <p:spTgt spid="2867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867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p:txBody>
          <a:bodyPr>
            <a:normAutofit fontScale="90000"/>
          </a:bodyPr>
          <a:lstStyle/>
          <a:p>
            <a:r>
              <a:rPr lang="en-US" sz="4800" dirty="0" err="1" smtClean="0"/>
              <a:t>If?Then:Otherwise</a:t>
            </a:r>
            <a:r>
              <a:rPr lang="en-US" sz="4800" dirty="0" smtClean="0"/>
              <a:t> Calculations</a:t>
            </a:r>
            <a:endParaRPr lang="en-US" sz="4800" b="1" dirty="0" smtClean="0"/>
          </a:p>
        </p:txBody>
      </p:sp>
      <p:sp>
        <p:nvSpPr>
          <p:cNvPr id="46083" name="Rectangle 3"/>
          <p:cNvSpPr>
            <a:spLocks noGrp="1"/>
          </p:cNvSpPr>
          <p:nvPr>
            <p:ph idx="1"/>
          </p:nvPr>
        </p:nvSpPr>
        <p:spPr/>
        <p:txBody>
          <a:bodyPr>
            <a:normAutofit/>
          </a:bodyPr>
          <a:lstStyle/>
          <a:p>
            <a:r>
              <a:rPr lang="en-US" b="1" dirty="0" smtClean="0">
                <a:solidFill>
                  <a:srgbClr val="091135"/>
                </a:solidFill>
              </a:rPr>
              <a:t>Nested Calculations</a:t>
            </a:r>
          </a:p>
          <a:p>
            <a:pPr lvl="1"/>
            <a:r>
              <a:rPr lang="en-US" dirty="0" smtClean="0">
                <a:solidFill>
                  <a:srgbClr val="FF0000"/>
                </a:solidFill>
              </a:rPr>
              <a:t>String together multiple true/false statements</a:t>
            </a:r>
          </a:p>
          <a:p>
            <a:pPr lvl="2"/>
            <a:r>
              <a:rPr lang="en-US" dirty="0" smtClean="0">
                <a:solidFill>
                  <a:srgbClr val="091135"/>
                </a:solidFill>
              </a:rPr>
              <a:t>For every</a:t>
            </a:r>
            <a:r>
              <a:rPr lang="en-US" dirty="0" smtClean="0"/>
              <a:t> </a:t>
            </a:r>
            <a:r>
              <a:rPr lang="en-US" b="1" dirty="0" smtClean="0">
                <a:solidFill>
                  <a:srgbClr val="990000"/>
                </a:solidFill>
              </a:rPr>
              <a:t>?</a:t>
            </a:r>
            <a:r>
              <a:rPr lang="en-US" dirty="0" smtClean="0"/>
              <a:t> </a:t>
            </a:r>
            <a:r>
              <a:rPr lang="en-US" dirty="0" smtClean="0">
                <a:solidFill>
                  <a:srgbClr val="091135"/>
                </a:solidFill>
              </a:rPr>
              <a:t>there must be a</a:t>
            </a:r>
            <a:r>
              <a:rPr lang="en-US" dirty="0" smtClean="0"/>
              <a:t> </a:t>
            </a:r>
            <a:r>
              <a:rPr lang="en-US" b="1" dirty="0" smtClean="0">
                <a:solidFill>
                  <a:srgbClr val="990000"/>
                </a:solidFill>
              </a:rPr>
              <a:t>:</a:t>
            </a:r>
          </a:p>
          <a:p>
            <a:pPr lvl="2"/>
            <a:r>
              <a:rPr lang="en-US" dirty="0" smtClean="0">
                <a:solidFill>
                  <a:srgbClr val="091135"/>
                </a:solidFill>
              </a:rPr>
              <a:t>Group together statements with parentheses</a:t>
            </a:r>
          </a:p>
          <a:p>
            <a:pPr lvl="2"/>
            <a:r>
              <a:rPr lang="en-US" dirty="0" smtClean="0">
                <a:solidFill>
                  <a:srgbClr val="091135"/>
                </a:solidFill>
              </a:rPr>
              <a:t>Every</a:t>
            </a:r>
            <a:r>
              <a:rPr lang="en-US" dirty="0" smtClean="0"/>
              <a:t> “</a:t>
            </a:r>
            <a:r>
              <a:rPr lang="en-US" b="1" dirty="0" smtClean="0">
                <a:solidFill>
                  <a:srgbClr val="990000"/>
                </a:solidFill>
              </a:rPr>
              <a:t>(</a:t>
            </a:r>
            <a:r>
              <a:rPr lang="en-US" dirty="0" smtClean="0"/>
              <a:t>“ </a:t>
            </a:r>
            <a:r>
              <a:rPr lang="en-US" dirty="0" smtClean="0">
                <a:solidFill>
                  <a:srgbClr val="091135"/>
                </a:solidFill>
              </a:rPr>
              <a:t>must have matching</a:t>
            </a:r>
            <a:r>
              <a:rPr lang="en-US" dirty="0" smtClean="0"/>
              <a:t> “</a:t>
            </a:r>
            <a:r>
              <a:rPr lang="en-US" b="1" dirty="0" smtClean="0">
                <a:solidFill>
                  <a:srgbClr val="990000"/>
                </a:solidFill>
              </a:rPr>
              <a:t>)</a:t>
            </a:r>
            <a:r>
              <a:rPr lang="en-US" dirty="0" smtClean="0"/>
              <a:t>”</a:t>
            </a:r>
          </a:p>
          <a:p>
            <a:pPr>
              <a:buFont typeface="Arial" pitchFamily="34" charset="0"/>
              <a:buNone/>
            </a:pPr>
            <a:endParaRPr lang="en-US" dirty="0" smtClean="0"/>
          </a:p>
          <a:p>
            <a:pPr algn="ctr">
              <a:buFont typeface="Arial" pitchFamily="34" charset="0"/>
              <a:buNone/>
            </a:pPr>
            <a:r>
              <a:rPr lang="en-US" sz="2800" dirty="0" smtClean="0">
                <a:solidFill>
                  <a:srgbClr val="990000"/>
                </a:solidFill>
              </a:rPr>
              <a:t>@</a:t>
            </a:r>
            <a:r>
              <a:rPr lang="en-US" sz="2800" dirty="0" smtClean="0"/>
              <a:t>HCGQ</a:t>
            </a:r>
            <a:r>
              <a:rPr lang="en-US" sz="2800" dirty="0" smtClean="0">
                <a:solidFill>
                  <a:srgbClr val="990000"/>
                </a:solidFill>
              </a:rPr>
              <a:t>&gt;</a:t>
            </a:r>
            <a:r>
              <a:rPr lang="en-US" sz="2800" dirty="0" smtClean="0"/>
              <a:t>200000</a:t>
            </a:r>
            <a:r>
              <a:rPr lang="en-US" sz="2800" b="1" dirty="0" smtClean="0">
                <a:solidFill>
                  <a:srgbClr val="990000"/>
                </a:solidFill>
              </a:rPr>
              <a:t>?</a:t>
            </a:r>
            <a:r>
              <a:rPr lang="en-US" dirty="0" smtClean="0">
                <a:solidFill>
                  <a:srgbClr val="990000"/>
                </a:solidFill>
              </a:rPr>
              <a:t>"</a:t>
            </a:r>
            <a:r>
              <a:rPr lang="en-US" sz="2800" dirty="0" smtClean="0"/>
              <a:t>&gt;200000</a:t>
            </a:r>
            <a:r>
              <a:rPr lang="en-US" dirty="0" smtClean="0">
                <a:solidFill>
                  <a:srgbClr val="990000"/>
                </a:solidFill>
              </a:rPr>
              <a:t>"</a:t>
            </a:r>
            <a:r>
              <a:rPr lang="en-US" sz="2800" b="1" dirty="0" smtClean="0">
                <a:solidFill>
                  <a:srgbClr val="990000"/>
                </a:solidFill>
              </a:rPr>
              <a:t>:</a:t>
            </a:r>
          </a:p>
          <a:p>
            <a:pPr algn="ctr">
              <a:buFont typeface="Arial" pitchFamily="34" charset="0"/>
              <a:buNone/>
            </a:pPr>
            <a:r>
              <a:rPr lang="en-US" sz="2800" dirty="0" smtClean="0">
                <a:solidFill>
                  <a:srgbClr val="990000"/>
                </a:solidFill>
              </a:rPr>
              <a:t>(@</a:t>
            </a:r>
            <a:r>
              <a:rPr lang="en-US" sz="2800" dirty="0" smtClean="0"/>
              <a:t>HCGQ</a:t>
            </a:r>
            <a:r>
              <a:rPr lang="en-US" sz="2800" dirty="0" smtClean="0">
                <a:solidFill>
                  <a:srgbClr val="990000"/>
                </a:solidFill>
              </a:rPr>
              <a:t>&lt;</a:t>
            </a:r>
            <a:r>
              <a:rPr lang="en-US" sz="2800" dirty="0" smtClean="0"/>
              <a:t>5</a:t>
            </a:r>
            <a:r>
              <a:rPr lang="en-US" sz="2800" b="1" dirty="0" smtClean="0">
                <a:solidFill>
                  <a:srgbClr val="990000"/>
                </a:solidFill>
              </a:rPr>
              <a:t>?</a:t>
            </a:r>
            <a:r>
              <a:rPr lang="en-US" sz="2800" dirty="0" smtClean="0">
                <a:solidFill>
                  <a:srgbClr val="990000"/>
                </a:solidFill>
              </a:rPr>
              <a:t> </a:t>
            </a:r>
            <a:r>
              <a:rPr lang="en-US" dirty="0" smtClean="0">
                <a:solidFill>
                  <a:srgbClr val="990000"/>
                </a:solidFill>
              </a:rPr>
              <a:t>"</a:t>
            </a:r>
            <a:r>
              <a:rPr lang="en-US" sz="2800" dirty="0" smtClean="0"/>
              <a:t>&lt;5</a:t>
            </a:r>
            <a:r>
              <a:rPr lang="en-US" dirty="0" smtClean="0">
                <a:solidFill>
                  <a:srgbClr val="990000"/>
                </a:solidFill>
              </a:rPr>
              <a:t>"</a:t>
            </a:r>
            <a:r>
              <a:rPr lang="en-US" sz="2800" b="1" dirty="0" smtClean="0">
                <a:solidFill>
                  <a:srgbClr val="990000"/>
                </a:solidFill>
              </a:rPr>
              <a:t>:</a:t>
            </a:r>
            <a:r>
              <a:rPr lang="en-US" sz="2800" dirty="0" smtClean="0">
                <a:solidFill>
                  <a:srgbClr val="990000"/>
                </a:solidFill>
              </a:rPr>
              <a:t>@</a:t>
            </a:r>
            <a:r>
              <a:rPr lang="en-US" sz="2800" dirty="0" smtClean="0"/>
              <a:t>HCGQ</a:t>
            </a:r>
            <a:r>
              <a:rPr lang="en-US" sz="2800" dirty="0" smtClean="0">
                <a:solidFill>
                  <a:srgbClr val="990000"/>
                </a:solidFill>
              </a:rPr>
              <a: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p:nvPr>
        </p:nvSpPr>
        <p:spPr/>
        <p:txBody>
          <a:bodyPr>
            <a:normAutofit fontScale="90000"/>
          </a:bodyPr>
          <a:lstStyle/>
          <a:p>
            <a:r>
              <a:rPr lang="en-US" sz="4800" dirty="0" err="1" smtClean="0"/>
              <a:t>If?Then:Otherwise</a:t>
            </a:r>
            <a:r>
              <a:rPr lang="en-US" sz="4800" dirty="0" smtClean="0"/>
              <a:t> Calculations</a:t>
            </a:r>
            <a:endParaRPr lang="en-US" sz="4800" b="1" dirty="0" smtClean="0"/>
          </a:p>
        </p:txBody>
      </p:sp>
      <p:sp>
        <p:nvSpPr>
          <p:cNvPr id="47107" name="Rectangle 3"/>
          <p:cNvSpPr>
            <a:spLocks noGrp="1"/>
          </p:cNvSpPr>
          <p:nvPr>
            <p:ph idx="1"/>
          </p:nvPr>
        </p:nvSpPr>
        <p:spPr/>
        <p:txBody>
          <a:bodyPr/>
          <a:lstStyle/>
          <a:p>
            <a:pPr>
              <a:buFont typeface="Arial" pitchFamily="34" charset="0"/>
              <a:buNone/>
            </a:pPr>
            <a:endParaRPr lang="en-US" dirty="0" smtClean="0"/>
          </a:p>
          <a:p>
            <a:pPr>
              <a:buFont typeface="Arial" pitchFamily="34" charset="0"/>
              <a:buNone/>
            </a:pPr>
            <a:endParaRPr lang="en-US" dirty="0" smtClean="0"/>
          </a:p>
          <a:p>
            <a:pPr algn="ctr">
              <a:buFont typeface="Arial" pitchFamily="34" charset="0"/>
              <a:buNone/>
            </a:pPr>
            <a:r>
              <a:rPr lang="en-US" dirty="0" smtClean="0">
                <a:solidFill>
                  <a:srgbClr val="990000"/>
                </a:solidFill>
              </a:rPr>
              <a:t>@</a:t>
            </a:r>
            <a:r>
              <a:rPr lang="en-US" dirty="0" smtClean="0"/>
              <a:t>SWEAT</a:t>
            </a:r>
            <a:r>
              <a:rPr lang="en-US" dirty="0" smtClean="0">
                <a:solidFill>
                  <a:srgbClr val="990000"/>
                </a:solidFill>
              </a:rPr>
              <a:t>&lt;</a:t>
            </a:r>
            <a:r>
              <a:rPr lang="en-US" dirty="0" smtClean="0"/>
              <a:t>40 </a:t>
            </a:r>
            <a:r>
              <a:rPr lang="en-US" b="1" dirty="0" smtClean="0">
                <a:solidFill>
                  <a:srgbClr val="990000"/>
                </a:solidFill>
              </a:rPr>
              <a:t>? </a:t>
            </a:r>
            <a:r>
              <a:rPr lang="en-US" dirty="0" smtClean="0">
                <a:solidFill>
                  <a:srgbClr val="990000"/>
                </a:solidFill>
              </a:rPr>
              <a:t>@</a:t>
            </a:r>
            <a:r>
              <a:rPr lang="en-US" dirty="0" smtClean="0"/>
              <a:t>SWEAT</a:t>
            </a:r>
            <a:r>
              <a:rPr lang="en-US" dirty="0" smtClean="0">
                <a:solidFill>
                  <a:srgbClr val="990000"/>
                </a:solidFill>
              </a:rPr>
              <a:t>+" </a:t>
            </a:r>
            <a:r>
              <a:rPr lang="en-US" dirty="0" smtClean="0"/>
              <a:t>@SWTN</a:t>
            </a:r>
            <a:r>
              <a:rPr lang="en-US" dirty="0" smtClean="0">
                <a:solidFill>
                  <a:srgbClr val="990000"/>
                </a:solidFill>
              </a:rPr>
              <a:t>"</a:t>
            </a:r>
            <a:r>
              <a:rPr lang="en-US" b="1" dirty="0" smtClean="0">
                <a:solidFill>
                  <a:srgbClr val="990000"/>
                </a:solidFill>
              </a:rPr>
              <a:t>:</a:t>
            </a:r>
          </a:p>
          <a:p>
            <a:pPr algn="ctr">
              <a:buFont typeface="Arial" pitchFamily="34" charset="0"/>
              <a:buNone/>
            </a:pPr>
            <a:r>
              <a:rPr lang="en-US" dirty="0" smtClean="0">
                <a:solidFill>
                  <a:srgbClr val="990000"/>
                </a:solidFill>
              </a:rPr>
              <a:t>(@</a:t>
            </a:r>
            <a:r>
              <a:rPr lang="en-US" dirty="0" smtClean="0"/>
              <a:t>SWEAT</a:t>
            </a:r>
            <a:r>
              <a:rPr lang="en-US" dirty="0" smtClean="0">
                <a:solidFill>
                  <a:srgbClr val="990000"/>
                </a:solidFill>
              </a:rPr>
              <a:t>&gt;=</a:t>
            </a:r>
            <a:r>
              <a:rPr lang="en-US" dirty="0" smtClean="0"/>
              <a:t>60 </a:t>
            </a:r>
            <a:r>
              <a:rPr lang="en-US" b="1" dirty="0" smtClean="0">
                <a:solidFill>
                  <a:srgbClr val="990000"/>
                </a:solidFill>
              </a:rPr>
              <a:t>? </a:t>
            </a:r>
            <a:r>
              <a:rPr lang="en-US" dirty="0" smtClean="0">
                <a:solidFill>
                  <a:srgbClr val="990000"/>
                </a:solidFill>
              </a:rPr>
              <a:t>@</a:t>
            </a:r>
            <a:r>
              <a:rPr lang="en-US" dirty="0" smtClean="0"/>
              <a:t>SWEAT</a:t>
            </a:r>
            <a:r>
              <a:rPr lang="en-US" dirty="0" smtClean="0">
                <a:solidFill>
                  <a:srgbClr val="990000"/>
                </a:solidFill>
              </a:rPr>
              <a:t>+"</a:t>
            </a:r>
            <a:r>
              <a:rPr lang="en-US" dirty="0" smtClean="0"/>
              <a:t> @SWTP</a:t>
            </a:r>
            <a:r>
              <a:rPr lang="en-US" dirty="0" smtClean="0">
                <a:solidFill>
                  <a:srgbClr val="990000"/>
                </a:solidFill>
              </a:rPr>
              <a:t>"</a:t>
            </a:r>
            <a:r>
              <a:rPr lang="en-US" b="1" dirty="0" smtClean="0">
                <a:solidFill>
                  <a:srgbClr val="990000"/>
                </a:solidFill>
              </a:rPr>
              <a:t>:</a:t>
            </a:r>
          </a:p>
          <a:p>
            <a:pPr algn="ctr">
              <a:buFont typeface="Arial" pitchFamily="34" charset="0"/>
              <a:buNone/>
            </a:pPr>
            <a:r>
              <a:rPr lang="en-US" dirty="0" smtClean="0">
                <a:solidFill>
                  <a:srgbClr val="990000"/>
                </a:solidFill>
              </a:rPr>
              <a:t>@</a:t>
            </a:r>
            <a:r>
              <a:rPr lang="en-US" dirty="0" smtClean="0"/>
              <a:t>SWEAT</a:t>
            </a:r>
            <a:r>
              <a:rPr lang="en-US" dirty="0" smtClean="0">
                <a:solidFill>
                  <a:srgbClr val="990000"/>
                </a:solidFill>
              </a:rPr>
              <a:t>+"</a:t>
            </a:r>
            <a:r>
              <a:rPr lang="en-US" dirty="0" smtClean="0"/>
              <a:t> @SWTB</a:t>
            </a:r>
            <a:r>
              <a:rPr lang="en-US" dirty="0" smtClean="0">
                <a:solidFill>
                  <a:srgbClr val="990000"/>
                </a:solidFill>
              </a:rPr>
              <a:t>")</a:t>
            </a:r>
          </a:p>
          <a:p>
            <a:endParaRPr lang="en-US" dirty="0" smtClean="0">
              <a:solidFill>
                <a:srgbClr val="9900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p:txBody>
          <a:bodyPr>
            <a:normAutofit fontScale="90000"/>
          </a:bodyPr>
          <a:lstStyle/>
          <a:p>
            <a:r>
              <a:rPr lang="en-US" sz="4800" dirty="0" err="1" smtClean="0"/>
              <a:t>If?Then:Otherwise</a:t>
            </a:r>
            <a:r>
              <a:rPr lang="en-US" sz="4800" dirty="0" smtClean="0"/>
              <a:t> Calculations</a:t>
            </a:r>
            <a:endParaRPr lang="en-US" sz="4800" b="1" dirty="0" smtClean="0"/>
          </a:p>
        </p:txBody>
      </p:sp>
      <p:sp>
        <p:nvSpPr>
          <p:cNvPr id="48131" name="Rectangle 3"/>
          <p:cNvSpPr>
            <a:spLocks noGrp="1"/>
          </p:cNvSpPr>
          <p:nvPr>
            <p:ph idx="1"/>
          </p:nvPr>
        </p:nvSpPr>
        <p:spPr>
          <a:xfrm>
            <a:off x="228600" y="1600200"/>
            <a:ext cx="8686800" cy="4525963"/>
          </a:xfrm>
        </p:spPr>
        <p:txBody>
          <a:bodyPr anchor="ctr">
            <a:normAutofit/>
          </a:bodyPr>
          <a:lstStyle/>
          <a:p>
            <a:pPr algn="ctr">
              <a:spcBef>
                <a:spcPct val="0"/>
              </a:spcBef>
              <a:buNone/>
            </a:pPr>
            <a:r>
              <a:rPr lang="en-US" sz="2800" dirty="0" smtClean="0">
                <a:cs typeface="Times New Roman" pitchFamily="18" charset="0"/>
              </a:rPr>
              <a:t>@UWBC== "+" </a:t>
            </a:r>
            <a:r>
              <a:rPr lang="en-US" sz="2800" dirty="0" smtClean="0">
                <a:solidFill>
                  <a:srgbClr val="FF0000"/>
                </a:solidFill>
                <a:cs typeface="Times New Roman" pitchFamily="18" charset="0"/>
              </a:rPr>
              <a:t>? </a:t>
            </a:r>
            <a:r>
              <a:rPr lang="en-US" sz="2800" dirty="0" smtClean="0">
                <a:cs typeface="Times New Roman" pitchFamily="18" charset="0"/>
              </a:rPr>
              <a:t>"1+" </a:t>
            </a:r>
            <a:r>
              <a:rPr lang="en-US" sz="2800" dirty="0" smtClean="0">
                <a:solidFill>
                  <a:srgbClr val="FF0000"/>
                </a:solidFill>
                <a:cs typeface="Times New Roman" pitchFamily="18" charset="0"/>
              </a:rPr>
              <a:t>:</a:t>
            </a:r>
          </a:p>
          <a:p>
            <a:pPr algn="ctr">
              <a:spcBef>
                <a:spcPct val="0"/>
              </a:spcBef>
              <a:buNone/>
            </a:pPr>
            <a:r>
              <a:rPr lang="en-US" sz="2800" dirty="0" smtClean="0">
                <a:solidFill>
                  <a:srgbClr val="FF0000"/>
                </a:solidFill>
                <a:cs typeface="Times New Roman" pitchFamily="18" charset="0"/>
              </a:rPr>
              <a:t>(</a:t>
            </a:r>
            <a:r>
              <a:rPr lang="en-US" sz="2800" dirty="0" smtClean="0">
                <a:cs typeface="Times New Roman" pitchFamily="18" charset="0"/>
              </a:rPr>
              <a:t>@UWBC== "++" </a:t>
            </a:r>
            <a:r>
              <a:rPr lang="en-US" sz="2800" dirty="0" smtClean="0">
                <a:solidFill>
                  <a:srgbClr val="FF0000"/>
                </a:solidFill>
                <a:cs typeface="Times New Roman" pitchFamily="18" charset="0"/>
              </a:rPr>
              <a:t>? </a:t>
            </a:r>
            <a:r>
              <a:rPr lang="en-US" sz="2800" dirty="0" smtClean="0">
                <a:cs typeface="Times New Roman" pitchFamily="18" charset="0"/>
              </a:rPr>
              <a:t>"2+" </a:t>
            </a:r>
            <a:r>
              <a:rPr lang="en-US" sz="2800" dirty="0" smtClean="0">
                <a:solidFill>
                  <a:srgbClr val="FF0000"/>
                </a:solidFill>
                <a:cs typeface="Times New Roman" pitchFamily="18" charset="0"/>
              </a:rPr>
              <a:t>:</a:t>
            </a:r>
          </a:p>
          <a:p>
            <a:pPr algn="ctr">
              <a:spcBef>
                <a:spcPct val="0"/>
              </a:spcBef>
              <a:buNone/>
            </a:pPr>
            <a:r>
              <a:rPr lang="en-US" sz="2800" dirty="0" smtClean="0">
                <a:solidFill>
                  <a:srgbClr val="FF0000"/>
                </a:solidFill>
                <a:cs typeface="Times New Roman" pitchFamily="18" charset="0"/>
              </a:rPr>
              <a:t>(</a:t>
            </a:r>
            <a:r>
              <a:rPr lang="en-US" sz="2800" dirty="0" smtClean="0">
                <a:cs typeface="Times New Roman" pitchFamily="18" charset="0"/>
              </a:rPr>
              <a:t>@UWBC== "+++" </a:t>
            </a:r>
            <a:r>
              <a:rPr lang="en-US" sz="2800" dirty="0" smtClean="0">
                <a:solidFill>
                  <a:srgbClr val="FF0000"/>
                </a:solidFill>
                <a:cs typeface="Times New Roman" pitchFamily="18" charset="0"/>
              </a:rPr>
              <a:t>? </a:t>
            </a:r>
            <a:r>
              <a:rPr lang="en-US" sz="2800" dirty="0" smtClean="0">
                <a:cs typeface="Times New Roman" pitchFamily="18" charset="0"/>
              </a:rPr>
              <a:t>"3+" </a:t>
            </a:r>
            <a:r>
              <a:rPr lang="en-US" sz="2800" dirty="0" smtClean="0">
                <a:solidFill>
                  <a:srgbClr val="FF0000"/>
                </a:solidFill>
                <a:cs typeface="Times New Roman" pitchFamily="18" charset="0"/>
              </a:rPr>
              <a:t>: </a:t>
            </a:r>
            <a:r>
              <a:rPr lang="en-US" sz="2800" dirty="0" smtClean="0">
                <a:cs typeface="Times New Roman" pitchFamily="18" charset="0"/>
              </a:rPr>
              <a:t>"None Detected"</a:t>
            </a:r>
            <a:r>
              <a:rPr lang="en-US" sz="2800" dirty="0" smtClean="0">
                <a:solidFill>
                  <a:srgbClr val="FF0000"/>
                </a:solidFill>
                <a:cs typeface="Times New Roman" pitchFamily="18" charset="0"/>
              </a:rPr>
              <a:t>))</a:t>
            </a:r>
            <a:r>
              <a:rPr lang="en-US" sz="2800" dirty="0" smtClean="0"/>
              <a:t> </a:t>
            </a:r>
            <a:endParaRPr lang="en-US" sz="2800" dirty="0" smtClean="0">
              <a:solidFill>
                <a:srgbClr val="FF0000"/>
              </a:solidFill>
              <a:cs typeface="Times New Roman" pitchFamily="18" charset="0"/>
            </a:endParaRPr>
          </a:p>
          <a:p>
            <a:pPr>
              <a:spcBef>
                <a:spcPct val="0"/>
              </a:spcBef>
              <a:buFont typeface="Arial" pitchFamily="34" charset="0"/>
              <a:buNone/>
            </a:pPr>
            <a:endParaRPr lang="en-US" sz="2800" dirty="0" smtClean="0">
              <a:solidFill>
                <a:srgbClr val="FF0000"/>
              </a:solidFill>
              <a:cs typeface="Times New Roman" pitchFamily="18" charset="0"/>
            </a:endParaRPr>
          </a:p>
          <a:p>
            <a:pPr>
              <a:buFont typeface="Arial" pitchFamily="34" charset="0"/>
              <a:buNone/>
            </a:pPr>
            <a:endParaRPr lang="en-US" sz="28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If?Then:Otherwise</a:t>
            </a:r>
            <a:r>
              <a:rPr lang="en-US" dirty="0" smtClean="0"/>
              <a:t> Calculations</a:t>
            </a:r>
            <a:endParaRPr lang="en-US" dirty="0"/>
          </a:p>
        </p:txBody>
      </p:sp>
      <p:sp>
        <p:nvSpPr>
          <p:cNvPr id="3" name="Content Placeholder 2"/>
          <p:cNvSpPr>
            <a:spLocks noGrp="1"/>
          </p:cNvSpPr>
          <p:nvPr>
            <p:ph idx="1"/>
          </p:nvPr>
        </p:nvSpPr>
        <p:spPr/>
        <p:txBody>
          <a:bodyPr>
            <a:normAutofit fontScale="85000" lnSpcReduction="10000"/>
          </a:bodyPr>
          <a:lstStyle/>
          <a:p>
            <a:pPr>
              <a:spcBef>
                <a:spcPct val="0"/>
              </a:spcBef>
              <a:buNone/>
            </a:pPr>
            <a:r>
              <a:rPr lang="en-US" sz="3600" dirty="0" smtClean="0">
                <a:cs typeface="Times New Roman" pitchFamily="18" charset="0"/>
              </a:rPr>
              <a:t>@FHGBR&gt;=0.0000&amp;&amp;@FHGBR&lt;=0.0045</a:t>
            </a:r>
            <a:r>
              <a:rPr lang="en-US" sz="3600" dirty="0" smtClean="0">
                <a:solidFill>
                  <a:srgbClr val="FF0000"/>
                </a:solidFill>
                <a:cs typeface="Times New Roman" pitchFamily="18" charset="0"/>
              </a:rPr>
              <a:t>?</a:t>
            </a:r>
            <a:r>
              <a:rPr lang="en-US" sz="3600" dirty="0" smtClean="0">
                <a:cs typeface="Times New Roman" pitchFamily="18" charset="0"/>
              </a:rPr>
              <a:t>"1"</a:t>
            </a:r>
            <a:r>
              <a:rPr lang="en-US" sz="3600" dirty="0" smtClean="0">
                <a:solidFill>
                  <a:srgbClr val="FF0000"/>
                </a:solidFill>
                <a:cs typeface="Times New Roman" pitchFamily="18" charset="0"/>
              </a:rPr>
              <a:t>:</a:t>
            </a:r>
          </a:p>
          <a:p>
            <a:pPr>
              <a:spcBef>
                <a:spcPct val="0"/>
              </a:spcBef>
              <a:buNone/>
            </a:pPr>
            <a:r>
              <a:rPr lang="en-US" sz="3600" dirty="0" smtClean="0">
                <a:solidFill>
                  <a:srgbClr val="FF0000"/>
                </a:solidFill>
                <a:cs typeface="Times New Roman" pitchFamily="18" charset="0"/>
              </a:rPr>
              <a:t>(</a:t>
            </a:r>
            <a:r>
              <a:rPr lang="en-US" sz="3600" dirty="0" smtClean="0">
                <a:cs typeface="Times New Roman" pitchFamily="18" charset="0"/>
              </a:rPr>
              <a:t>@FHGBR&gt;=0.0046&amp;&amp;@FHGBR&lt;0.0091</a:t>
            </a:r>
            <a:r>
              <a:rPr lang="en-US" sz="3600" dirty="0" smtClean="0">
                <a:solidFill>
                  <a:srgbClr val="FF0000"/>
                </a:solidFill>
                <a:cs typeface="Times New Roman" pitchFamily="18" charset="0"/>
              </a:rPr>
              <a:t>?</a:t>
            </a:r>
            <a:r>
              <a:rPr lang="en-US" sz="3600" dirty="0" smtClean="0">
                <a:cs typeface="Times New Roman" pitchFamily="18" charset="0"/>
              </a:rPr>
              <a:t>"3"</a:t>
            </a:r>
            <a:r>
              <a:rPr lang="en-US" sz="3600" dirty="0" smtClean="0">
                <a:solidFill>
                  <a:srgbClr val="FF0000"/>
                </a:solidFill>
                <a:cs typeface="Times New Roman" pitchFamily="18" charset="0"/>
              </a:rPr>
              <a:t>:</a:t>
            </a:r>
          </a:p>
          <a:p>
            <a:pPr>
              <a:spcBef>
                <a:spcPct val="0"/>
              </a:spcBef>
              <a:buNone/>
            </a:pPr>
            <a:r>
              <a:rPr lang="en-US" sz="3600" dirty="0" smtClean="0">
                <a:solidFill>
                  <a:srgbClr val="FF0000"/>
                </a:solidFill>
                <a:cs typeface="Times New Roman" pitchFamily="18" charset="0"/>
              </a:rPr>
              <a:t>(</a:t>
            </a:r>
            <a:r>
              <a:rPr lang="en-US" sz="3600" dirty="0" smtClean="0">
                <a:cs typeface="Times New Roman" pitchFamily="18" charset="0"/>
              </a:rPr>
              <a:t>@FHGBR&gt;=0.0091&amp;&amp;@FHGBR&lt;0.0136</a:t>
            </a:r>
            <a:r>
              <a:rPr lang="en-US" sz="3600" dirty="0" smtClean="0">
                <a:solidFill>
                  <a:srgbClr val="FF0000"/>
                </a:solidFill>
                <a:cs typeface="Times New Roman" pitchFamily="18" charset="0"/>
              </a:rPr>
              <a:t>?</a:t>
            </a:r>
            <a:r>
              <a:rPr lang="en-US" sz="3600" dirty="0" smtClean="0">
                <a:cs typeface="Times New Roman" pitchFamily="18" charset="0"/>
              </a:rPr>
              <a:t>"4"</a:t>
            </a:r>
            <a:r>
              <a:rPr lang="en-US" sz="3600" dirty="0" smtClean="0">
                <a:solidFill>
                  <a:srgbClr val="FF0000"/>
                </a:solidFill>
                <a:cs typeface="Times New Roman" pitchFamily="18" charset="0"/>
              </a:rPr>
              <a:t>:</a:t>
            </a:r>
          </a:p>
          <a:p>
            <a:pPr>
              <a:spcBef>
                <a:spcPct val="0"/>
              </a:spcBef>
              <a:buNone/>
            </a:pPr>
            <a:r>
              <a:rPr lang="en-US" sz="3600" dirty="0" smtClean="0">
                <a:solidFill>
                  <a:srgbClr val="FF0000"/>
                </a:solidFill>
                <a:cs typeface="Times New Roman" pitchFamily="18" charset="0"/>
              </a:rPr>
              <a:t>(</a:t>
            </a:r>
            <a:r>
              <a:rPr lang="en-US" sz="3600" dirty="0" smtClean="0">
                <a:cs typeface="Times New Roman" pitchFamily="18" charset="0"/>
              </a:rPr>
              <a:t>@FHGBR&gt;=0.0136&amp;&amp;@FHGBR&lt;0.0181</a:t>
            </a:r>
            <a:r>
              <a:rPr lang="en-US" sz="3600" dirty="0" smtClean="0">
                <a:solidFill>
                  <a:srgbClr val="FF0000"/>
                </a:solidFill>
                <a:cs typeface="Times New Roman" pitchFamily="18" charset="0"/>
              </a:rPr>
              <a:t>?</a:t>
            </a:r>
            <a:r>
              <a:rPr lang="en-US" sz="3600" dirty="0" smtClean="0">
                <a:cs typeface="Times New Roman" pitchFamily="18" charset="0"/>
              </a:rPr>
              <a:t>"5"</a:t>
            </a:r>
            <a:r>
              <a:rPr lang="en-US" sz="3600" dirty="0" smtClean="0">
                <a:solidFill>
                  <a:srgbClr val="FF0000"/>
                </a:solidFill>
                <a:cs typeface="Times New Roman" pitchFamily="18" charset="0"/>
              </a:rPr>
              <a:t>:</a:t>
            </a:r>
          </a:p>
          <a:p>
            <a:pPr>
              <a:spcBef>
                <a:spcPct val="0"/>
              </a:spcBef>
              <a:buNone/>
            </a:pPr>
            <a:r>
              <a:rPr lang="en-US" sz="3600" dirty="0" smtClean="0">
                <a:solidFill>
                  <a:srgbClr val="FF0000"/>
                </a:solidFill>
                <a:cs typeface="Times New Roman" pitchFamily="18" charset="0"/>
              </a:rPr>
              <a:t>(</a:t>
            </a:r>
            <a:r>
              <a:rPr lang="en-US" sz="3600" dirty="0" smtClean="0">
                <a:cs typeface="Times New Roman" pitchFamily="18" charset="0"/>
              </a:rPr>
              <a:t>@FHGBR&gt;=0.0181&amp;&amp;@FHGBR&lt;0.0226</a:t>
            </a:r>
            <a:r>
              <a:rPr lang="en-US" sz="3600" dirty="0" smtClean="0">
                <a:solidFill>
                  <a:srgbClr val="FF0000"/>
                </a:solidFill>
                <a:cs typeface="Times New Roman" pitchFamily="18" charset="0"/>
              </a:rPr>
              <a:t>?</a:t>
            </a:r>
            <a:r>
              <a:rPr lang="en-US" sz="3600" dirty="0" smtClean="0">
                <a:cs typeface="Times New Roman" pitchFamily="18" charset="0"/>
              </a:rPr>
              <a:t>"6"</a:t>
            </a:r>
            <a:r>
              <a:rPr lang="en-US" sz="3600" dirty="0" smtClean="0">
                <a:solidFill>
                  <a:srgbClr val="FF0000"/>
                </a:solidFill>
                <a:cs typeface="Times New Roman" pitchFamily="18" charset="0"/>
              </a:rPr>
              <a:t>:</a:t>
            </a:r>
          </a:p>
          <a:p>
            <a:pPr>
              <a:spcBef>
                <a:spcPct val="0"/>
              </a:spcBef>
              <a:buNone/>
            </a:pPr>
            <a:r>
              <a:rPr lang="en-US" sz="3600" dirty="0" smtClean="0">
                <a:solidFill>
                  <a:srgbClr val="FF0000"/>
                </a:solidFill>
                <a:cs typeface="Times New Roman" pitchFamily="18" charset="0"/>
              </a:rPr>
              <a:t>(</a:t>
            </a:r>
            <a:r>
              <a:rPr lang="en-US" sz="3600" dirty="0" smtClean="0">
                <a:cs typeface="Times New Roman" pitchFamily="18" charset="0"/>
              </a:rPr>
              <a:t>@FHGBR&gt;=0.0226&amp;&amp;@FHGBR&lt;0.0271</a:t>
            </a:r>
            <a:r>
              <a:rPr lang="en-US" sz="3600" dirty="0" smtClean="0">
                <a:solidFill>
                  <a:srgbClr val="FF0000"/>
                </a:solidFill>
                <a:cs typeface="Times New Roman" pitchFamily="18" charset="0"/>
              </a:rPr>
              <a:t>?</a:t>
            </a:r>
            <a:r>
              <a:rPr lang="en-US" sz="3600" dirty="0" smtClean="0">
                <a:cs typeface="Times New Roman" pitchFamily="18" charset="0"/>
              </a:rPr>
              <a:t>"7"</a:t>
            </a:r>
            <a:r>
              <a:rPr lang="en-US" sz="3600" dirty="0" smtClean="0">
                <a:solidFill>
                  <a:srgbClr val="FF0000"/>
                </a:solidFill>
                <a:cs typeface="Times New Roman" pitchFamily="18" charset="0"/>
              </a:rPr>
              <a:t>:</a:t>
            </a:r>
          </a:p>
          <a:p>
            <a:pPr>
              <a:spcBef>
                <a:spcPct val="0"/>
              </a:spcBef>
              <a:buNone/>
            </a:pPr>
            <a:r>
              <a:rPr lang="en-US" sz="3600" dirty="0" smtClean="0">
                <a:solidFill>
                  <a:srgbClr val="FF0000"/>
                </a:solidFill>
                <a:cs typeface="Times New Roman" pitchFamily="18" charset="0"/>
              </a:rPr>
              <a:t>(</a:t>
            </a:r>
            <a:r>
              <a:rPr lang="en-US" sz="3600" dirty="0" smtClean="0">
                <a:cs typeface="Times New Roman" pitchFamily="18" charset="0"/>
              </a:rPr>
              <a:t>@FHGBR&gt;=0.0271&amp;&amp;@FHGBR&lt;0.0315</a:t>
            </a:r>
            <a:r>
              <a:rPr lang="en-US" sz="3600" dirty="0" smtClean="0">
                <a:solidFill>
                  <a:srgbClr val="FF0000"/>
                </a:solidFill>
                <a:cs typeface="Times New Roman" pitchFamily="18" charset="0"/>
              </a:rPr>
              <a:t>?</a:t>
            </a:r>
            <a:r>
              <a:rPr lang="en-US" sz="3600" dirty="0" smtClean="0">
                <a:cs typeface="Times New Roman" pitchFamily="18" charset="0"/>
              </a:rPr>
              <a:t>"8"</a:t>
            </a:r>
            <a:r>
              <a:rPr lang="en-US" sz="3600" dirty="0" smtClean="0">
                <a:solidFill>
                  <a:srgbClr val="FF0000"/>
                </a:solidFill>
                <a:cs typeface="Times New Roman" pitchFamily="18" charset="0"/>
              </a:rPr>
              <a:t>:</a:t>
            </a:r>
          </a:p>
          <a:p>
            <a:pPr>
              <a:spcBef>
                <a:spcPct val="0"/>
              </a:spcBef>
              <a:buNone/>
            </a:pPr>
            <a:r>
              <a:rPr lang="en-US" sz="3600" dirty="0" smtClean="0">
                <a:cs typeface="Times New Roman" pitchFamily="18" charset="0"/>
              </a:rPr>
              <a:t>"Not Indicated"</a:t>
            </a:r>
            <a:r>
              <a:rPr lang="en-US" sz="3600" dirty="0" smtClean="0">
                <a:solidFill>
                  <a:srgbClr val="FF0000"/>
                </a:solidFill>
                <a:cs typeface="Times New Roman" pitchFamily="18" charset="0"/>
              </a:rPr>
              <a:t>))))))</a:t>
            </a:r>
            <a:r>
              <a:rPr lang="en-US" sz="3600" dirty="0" smtClean="0"/>
              <a:t> </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p:cNvSpPr>
          <p:nvPr>
            <p:ph type="title"/>
          </p:nvPr>
        </p:nvSpPr>
        <p:spPr/>
        <p:txBody>
          <a:bodyPr/>
          <a:lstStyle/>
          <a:p>
            <a:r>
              <a:rPr lang="en-US" sz="4800" b="1" dirty="0" smtClean="0"/>
              <a:t>Reading Practice!</a:t>
            </a:r>
          </a:p>
        </p:txBody>
      </p:sp>
      <p:sp>
        <p:nvSpPr>
          <p:cNvPr id="50179" name="Rectangle 3"/>
          <p:cNvSpPr>
            <a:spLocks noGrp="1"/>
          </p:cNvSpPr>
          <p:nvPr>
            <p:ph idx="1"/>
          </p:nvPr>
        </p:nvSpPr>
        <p:spPr/>
        <p:txBody>
          <a:bodyPr/>
          <a:lstStyle/>
          <a:p>
            <a:pPr algn="ctr">
              <a:buFont typeface="Arial" pitchFamily="34" charset="0"/>
              <a:buNone/>
            </a:pPr>
            <a:endParaRPr lang="en-US" dirty="0" smtClean="0"/>
          </a:p>
          <a:p>
            <a:pPr algn="ctr">
              <a:buFont typeface="Arial" pitchFamily="34" charset="0"/>
              <a:buNone/>
            </a:pPr>
            <a:endParaRPr lang="en-US" dirty="0" smtClean="0"/>
          </a:p>
          <a:p>
            <a:pPr algn="ctr">
              <a:buFont typeface="Arial" pitchFamily="34" charset="0"/>
              <a:buNone/>
            </a:pPr>
            <a:r>
              <a:rPr lang="en-US" dirty="0" smtClean="0">
                <a:solidFill>
                  <a:srgbClr val="C00000"/>
                </a:solidFill>
              </a:rPr>
              <a:t>@</a:t>
            </a:r>
            <a:r>
              <a:rPr lang="en-US" dirty="0" smtClean="0"/>
              <a:t>TRIG</a:t>
            </a:r>
            <a:r>
              <a:rPr lang="en-US" dirty="0" smtClean="0">
                <a:solidFill>
                  <a:srgbClr val="C00000"/>
                </a:solidFill>
              </a:rPr>
              <a:t>&gt;</a:t>
            </a:r>
            <a:r>
              <a:rPr lang="en-US" dirty="0" smtClean="0"/>
              <a:t>400</a:t>
            </a:r>
            <a:r>
              <a:rPr lang="en-US" dirty="0" smtClean="0">
                <a:solidFill>
                  <a:srgbClr val="C00000"/>
                </a:solidFill>
              </a:rPr>
              <a:t>?</a:t>
            </a:r>
            <a:r>
              <a:rPr lang="en-US" dirty="0" smtClean="0"/>
              <a:t> </a:t>
            </a:r>
            <a:r>
              <a:rPr lang="en-US" dirty="0" smtClean="0">
                <a:solidFill>
                  <a:srgbClr val="C00000"/>
                </a:solidFill>
              </a:rPr>
              <a:t>"</a:t>
            </a:r>
            <a:r>
              <a:rPr lang="en-US" dirty="0" smtClean="0"/>
              <a:t>.</a:t>
            </a:r>
            <a:r>
              <a:rPr lang="en-US" dirty="0" smtClean="0">
                <a:solidFill>
                  <a:srgbClr val="C00000"/>
                </a:solidFill>
              </a:rPr>
              <a:t>"</a:t>
            </a:r>
            <a:r>
              <a:rPr lang="en-US" dirty="0" smtClean="0">
                <a:solidFill>
                  <a:schemeClr val="folHlink"/>
                </a:solidFill>
              </a:rPr>
              <a:t> </a:t>
            </a:r>
            <a:r>
              <a:rPr lang="en-US" dirty="0" smtClean="0">
                <a:solidFill>
                  <a:srgbClr val="C00000"/>
                </a:solidFill>
              </a:rPr>
              <a:t>:</a:t>
            </a:r>
            <a:r>
              <a:rPr lang="en-US" dirty="0" smtClean="0"/>
              <a:t> </a:t>
            </a:r>
            <a:r>
              <a:rPr lang="en-US" dirty="0" smtClean="0">
                <a:solidFill>
                  <a:srgbClr val="C00000"/>
                </a:solidFill>
              </a:rPr>
              <a:t>@</a:t>
            </a:r>
            <a:r>
              <a:rPr lang="en-US" dirty="0" smtClean="0"/>
              <a:t>CHOL</a:t>
            </a:r>
            <a:r>
              <a:rPr lang="en-US" dirty="0" smtClean="0">
                <a:solidFill>
                  <a:srgbClr val="C00000"/>
                </a:solidFill>
              </a:rPr>
              <a:t>*(@</a:t>
            </a:r>
            <a:r>
              <a:rPr lang="en-US" dirty="0" smtClean="0"/>
              <a:t>HDL</a:t>
            </a:r>
            <a:r>
              <a:rPr lang="en-US" dirty="0" smtClean="0">
                <a:solidFill>
                  <a:srgbClr val="C00000"/>
                </a:solidFill>
              </a:rPr>
              <a:t>+(@</a:t>
            </a:r>
            <a:r>
              <a:rPr lang="en-US" dirty="0" smtClean="0"/>
              <a:t>TRIG</a:t>
            </a:r>
            <a:r>
              <a:rPr lang="en-US" dirty="0" smtClean="0">
                <a:solidFill>
                  <a:srgbClr val="C00000"/>
                </a:solidFill>
              </a:rPr>
              <a:t>/</a:t>
            </a:r>
            <a:r>
              <a:rPr lang="en-US" dirty="0" smtClean="0"/>
              <a:t>5</a:t>
            </a:r>
            <a:r>
              <a:rPr lang="en-US" dirty="0" smtClean="0">
                <a:solidFill>
                  <a:srgbClr val="C00000"/>
                </a:solidFill>
              </a:rPr>
              <a:t>))</a:t>
            </a:r>
          </a:p>
          <a:p>
            <a:endParaRPr lang="en-US"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p:nvPr>
        </p:nvSpPr>
        <p:spPr/>
        <p:txBody>
          <a:bodyPr/>
          <a:lstStyle/>
          <a:p>
            <a:r>
              <a:rPr lang="en-US" sz="4800" b="1" dirty="0" smtClean="0"/>
              <a:t>Reading Practice!</a:t>
            </a:r>
          </a:p>
        </p:txBody>
      </p:sp>
      <p:sp>
        <p:nvSpPr>
          <p:cNvPr id="51203" name="Rectangle 3"/>
          <p:cNvSpPr>
            <a:spLocks noGrp="1"/>
          </p:cNvSpPr>
          <p:nvPr>
            <p:ph idx="1"/>
          </p:nvPr>
        </p:nvSpPr>
        <p:spPr/>
        <p:txBody>
          <a:bodyPr/>
          <a:lstStyle/>
          <a:p>
            <a:endParaRPr lang="en-US" dirty="0" smtClean="0"/>
          </a:p>
          <a:p>
            <a:endParaRPr lang="en-US" dirty="0" smtClean="0"/>
          </a:p>
          <a:p>
            <a:pPr algn="ctr">
              <a:buFont typeface="Arial" pitchFamily="34" charset="0"/>
              <a:buNone/>
            </a:pPr>
            <a:r>
              <a:rPr lang="en-US" dirty="0" smtClean="0">
                <a:solidFill>
                  <a:srgbClr val="C00000"/>
                </a:solidFill>
              </a:rPr>
              <a:t>@</a:t>
            </a:r>
            <a:r>
              <a:rPr lang="en-US" dirty="0" smtClean="0"/>
              <a:t>ALB</a:t>
            </a:r>
            <a:r>
              <a:rPr lang="en-US" dirty="0" smtClean="0">
                <a:solidFill>
                  <a:srgbClr val="C00000"/>
                </a:solidFill>
              </a:rPr>
              <a:t>&gt;</a:t>
            </a:r>
            <a:r>
              <a:rPr lang="en-US" dirty="0" smtClean="0"/>
              <a:t> 39.0 </a:t>
            </a:r>
            <a:r>
              <a:rPr lang="en-US" dirty="0" smtClean="0">
                <a:solidFill>
                  <a:srgbClr val="C00000"/>
                </a:solidFill>
              </a:rPr>
              <a:t>?</a:t>
            </a:r>
            <a:r>
              <a:rPr lang="en-US" dirty="0" smtClean="0">
                <a:solidFill>
                  <a:schemeClr val="folHlink"/>
                </a:solidFill>
              </a:rPr>
              <a:t> </a:t>
            </a:r>
            <a:r>
              <a:rPr lang="en-US" dirty="0" smtClean="0">
                <a:solidFill>
                  <a:srgbClr val="C00000"/>
                </a:solidFill>
              </a:rPr>
              <a:t>"</a:t>
            </a:r>
            <a:r>
              <a:rPr lang="en-US" dirty="0" smtClean="0"/>
              <a:t> </a:t>
            </a:r>
            <a:r>
              <a:rPr lang="en-US" dirty="0" smtClean="0">
                <a:solidFill>
                  <a:srgbClr val="C00000"/>
                </a:solidFill>
              </a:rPr>
              <a:t>@</a:t>
            </a:r>
            <a:r>
              <a:rPr lang="en-US" dirty="0" smtClean="0"/>
              <a:t>CALA</a:t>
            </a:r>
            <a:r>
              <a:rPr lang="en-US" dirty="0" smtClean="0">
                <a:solidFill>
                  <a:srgbClr val="C00000"/>
                </a:solidFill>
              </a:rPr>
              <a:t>"</a:t>
            </a:r>
            <a:r>
              <a:rPr lang="en-US" dirty="0" smtClean="0">
                <a:solidFill>
                  <a:schemeClr val="folHlink"/>
                </a:solidFill>
              </a:rPr>
              <a:t> </a:t>
            </a:r>
            <a:r>
              <a:rPr lang="en-US" dirty="0" smtClean="0">
                <a:solidFill>
                  <a:srgbClr val="C00000"/>
                </a:solidFill>
              </a:rPr>
              <a:t>:</a:t>
            </a:r>
            <a:r>
              <a:rPr lang="en-US" dirty="0" smtClean="0"/>
              <a:t> </a:t>
            </a:r>
          </a:p>
          <a:p>
            <a:pPr algn="ctr">
              <a:buFont typeface="Arial" pitchFamily="34" charset="0"/>
              <a:buNone/>
            </a:pPr>
            <a:r>
              <a:rPr lang="en-US" dirty="0" smtClean="0">
                <a:solidFill>
                  <a:srgbClr val="C00000"/>
                </a:solidFill>
              </a:rPr>
              <a:t>@</a:t>
            </a:r>
            <a:r>
              <a:rPr lang="en-US" dirty="0" smtClean="0"/>
              <a:t>CAL</a:t>
            </a:r>
            <a:r>
              <a:rPr lang="en-US" dirty="0" smtClean="0">
                <a:solidFill>
                  <a:srgbClr val="C00000"/>
                </a:solidFill>
              </a:rPr>
              <a:t>+((</a:t>
            </a:r>
            <a:r>
              <a:rPr lang="en-US" dirty="0" smtClean="0"/>
              <a:t>40</a:t>
            </a:r>
            <a:r>
              <a:rPr lang="en-US" dirty="0" smtClean="0">
                <a:solidFill>
                  <a:srgbClr val="C00000"/>
                </a:solidFill>
              </a:rPr>
              <a:t>-@</a:t>
            </a:r>
            <a:r>
              <a:rPr lang="en-US" dirty="0" smtClean="0"/>
              <a:t>ALB</a:t>
            </a:r>
            <a:r>
              <a:rPr lang="en-US" dirty="0" smtClean="0">
                <a:solidFill>
                  <a:srgbClr val="C00000"/>
                </a:solidFill>
              </a:rPr>
              <a:t>)*</a:t>
            </a:r>
            <a:r>
              <a:rPr lang="en-US" dirty="0" smtClean="0"/>
              <a:t>0.025</a:t>
            </a:r>
            <a:r>
              <a:rPr lang="en-US" dirty="0" smtClean="0">
                <a:solidFill>
                  <a:srgbClr val="C00000"/>
                </a:solidFill>
              </a:rPr>
              <a:t>)</a:t>
            </a:r>
            <a:r>
              <a:rPr lang="en-US" dirty="0" smtClean="0"/>
              <a:t>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p:cNvSpPr>
          <p:nvPr>
            <p:ph type="title"/>
          </p:nvPr>
        </p:nvSpPr>
        <p:spPr/>
        <p:txBody>
          <a:bodyPr/>
          <a:lstStyle/>
          <a:p>
            <a:r>
              <a:rPr lang="en-US" sz="4800" b="1" dirty="0" smtClean="0"/>
              <a:t>Reading Practice!</a:t>
            </a:r>
          </a:p>
        </p:txBody>
      </p:sp>
      <p:sp>
        <p:nvSpPr>
          <p:cNvPr id="52227" name="Rectangle 3"/>
          <p:cNvSpPr>
            <a:spLocks noGrp="1"/>
          </p:cNvSpPr>
          <p:nvPr>
            <p:ph idx="1"/>
          </p:nvPr>
        </p:nvSpPr>
        <p:spPr/>
        <p:txBody>
          <a:bodyPr/>
          <a:lstStyle/>
          <a:p>
            <a:pPr algn="ctr">
              <a:buFont typeface="Arial" pitchFamily="34" charset="0"/>
              <a:buNone/>
            </a:pPr>
            <a:endParaRPr lang="en-US" dirty="0" smtClean="0"/>
          </a:p>
          <a:p>
            <a:pPr algn="ctr">
              <a:buFont typeface="Arial" pitchFamily="34" charset="0"/>
              <a:buNone/>
            </a:pPr>
            <a:endParaRPr lang="en-US" sz="2800" dirty="0" smtClean="0"/>
          </a:p>
          <a:p>
            <a:pPr algn="ctr">
              <a:buFont typeface="Arial" pitchFamily="34" charset="0"/>
              <a:buNone/>
            </a:pPr>
            <a:r>
              <a:rPr lang="en-US" b="1" dirty="0" smtClean="0">
                <a:solidFill>
                  <a:srgbClr val="C00000"/>
                </a:solidFill>
              </a:rPr>
              <a:t>((@</a:t>
            </a:r>
            <a:r>
              <a:rPr lang="en-US" b="1" dirty="0" smtClean="0"/>
              <a:t>CKMB</a:t>
            </a:r>
            <a:r>
              <a:rPr lang="en-US" b="1" dirty="0" smtClean="0">
                <a:solidFill>
                  <a:srgbClr val="C00000"/>
                </a:solidFill>
              </a:rPr>
              <a:t>/@</a:t>
            </a:r>
            <a:r>
              <a:rPr lang="en-US" b="1" dirty="0" smtClean="0"/>
              <a:t>CK</a:t>
            </a:r>
            <a:r>
              <a:rPr lang="en-US" b="1" dirty="0" smtClean="0">
                <a:solidFill>
                  <a:srgbClr val="C00000"/>
                </a:solidFill>
              </a:rPr>
              <a:t>)*</a:t>
            </a:r>
            <a:r>
              <a:rPr lang="en-US" b="1" dirty="0" smtClean="0"/>
              <a:t>100</a:t>
            </a:r>
            <a:r>
              <a:rPr lang="en-US" b="1" dirty="0" smtClean="0">
                <a:solidFill>
                  <a:srgbClr val="C00000"/>
                </a:solidFill>
              </a:rPr>
              <a:t>)&gt;</a:t>
            </a:r>
            <a:r>
              <a:rPr lang="en-US" b="1" dirty="0" smtClean="0"/>
              <a:t>25</a:t>
            </a:r>
            <a:r>
              <a:rPr lang="en-US" b="1" dirty="0" smtClean="0">
                <a:solidFill>
                  <a:srgbClr val="C00000"/>
                </a:solidFill>
              </a:rPr>
              <a:t>?</a:t>
            </a:r>
            <a:r>
              <a:rPr lang="en-US" b="1" dirty="0" smtClean="0">
                <a:solidFill>
                  <a:schemeClr val="folHlink"/>
                </a:solidFill>
              </a:rPr>
              <a:t> </a:t>
            </a:r>
            <a:r>
              <a:rPr lang="en-US" b="1" dirty="0" smtClean="0">
                <a:solidFill>
                  <a:srgbClr val="C00000"/>
                </a:solidFill>
              </a:rPr>
              <a:t>"@</a:t>
            </a:r>
            <a:r>
              <a:rPr lang="en-US" b="1" dirty="0" smtClean="0"/>
              <a:t>ACK</a:t>
            </a:r>
            <a:r>
              <a:rPr lang="en-US" b="1" dirty="0" smtClean="0">
                <a:solidFill>
                  <a:srgbClr val="C00000"/>
                </a:solidFill>
              </a:rPr>
              <a:t>": (@</a:t>
            </a:r>
            <a:r>
              <a:rPr lang="en-US" b="1" dirty="0" smtClean="0"/>
              <a:t>CKMB</a:t>
            </a:r>
            <a:r>
              <a:rPr lang="en-US" b="1" dirty="0" smtClean="0">
                <a:solidFill>
                  <a:srgbClr val="C00000"/>
                </a:solidFill>
              </a:rPr>
              <a:t>/@</a:t>
            </a:r>
            <a:r>
              <a:rPr lang="en-US" b="1" dirty="0" smtClean="0"/>
              <a:t>CK</a:t>
            </a:r>
            <a:r>
              <a:rPr lang="en-US" b="1" dirty="0" smtClean="0">
                <a:solidFill>
                  <a:srgbClr val="C00000"/>
                </a:solidFill>
              </a:rPr>
              <a:t>)*</a:t>
            </a:r>
            <a:r>
              <a:rPr lang="en-US" b="1" dirty="0" smtClean="0"/>
              <a:t>100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p:cNvSpPr>
          <p:nvPr>
            <p:ph type="title"/>
          </p:nvPr>
        </p:nvSpPr>
        <p:spPr/>
        <p:txBody>
          <a:bodyPr/>
          <a:lstStyle/>
          <a:p>
            <a:r>
              <a:rPr lang="en-US" sz="4800" b="1" dirty="0" smtClean="0"/>
              <a:t>Tips…</a:t>
            </a:r>
          </a:p>
        </p:txBody>
      </p:sp>
      <p:sp>
        <p:nvSpPr>
          <p:cNvPr id="53251" name="Rectangle 3"/>
          <p:cNvSpPr>
            <a:spLocks noGrp="1"/>
          </p:cNvSpPr>
          <p:nvPr>
            <p:ph idx="1"/>
          </p:nvPr>
        </p:nvSpPr>
        <p:spPr/>
        <p:txBody>
          <a:bodyPr/>
          <a:lstStyle/>
          <a:p>
            <a:r>
              <a:rPr lang="en-US" dirty="0" smtClean="0"/>
              <a:t>Write it out first (In English)</a:t>
            </a:r>
          </a:p>
          <a:p>
            <a:r>
              <a:rPr lang="en-US" b="1" dirty="0" smtClean="0">
                <a:solidFill>
                  <a:srgbClr val="FF0000"/>
                </a:solidFill>
              </a:rPr>
              <a:t>Test all possible answers!!!!</a:t>
            </a:r>
          </a:p>
          <a:p>
            <a:r>
              <a:rPr lang="en-US" dirty="0" smtClean="0"/>
              <a:t>Come to my Advanced Calculations class!!</a:t>
            </a:r>
          </a:p>
          <a:p>
            <a:endParaRPr lang="en-US"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3048000"/>
            <a:ext cx="5238750" cy="1136166"/>
          </a:xfrm>
        </p:spPr>
        <p:txBody>
          <a:bodyPr/>
          <a:lstStyle/>
          <a:p>
            <a:r>
              <a:rPr lang="en-US" b="1" dirty="0" smtClean="0"/>
              <a:t>Questions?</a:t>
            </a:r>
            <a:endParaRPr lang="en-US" b="1"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Basic Calculations</a:t>
            </a:r>
            <a:br>
              <a:rPr lang="en-US" dirty="0" smtClean="0"/>
            </a:br>
            <a:r>
              <a:rPr lang="en-US" sz="2000" dirty="0" smtClean="0"/>
              <a:t>Presented by Peggy Steele and Jane Blackmar</a:t>
            </a:r>
            <a:br>
              <a:rPr lang="en-US" sz="2000" dirty="0" smtClean="0"/>
            </a:br>
            <a:r>
              <a:rPr lang="en-US" sz="2000" dirty="0" smtClean="0"/>
              <a:t>727-789-0100 x4583</a:t>
            </a:r>
            <a:br>
              <a:rPr lang="en-US" sz="2000" dirty="0" smtClean="0"/>
            </a:br>
            <a:r>
              <a:rPr lang="en-US" sz="2000" dirty="0" smtClean="0"/>
              <a:t>peggy@softcomputer.com</a:t>
            </a:r>
            <a:r>
              <a:rPr lang="en-US" dirty="0" smtClean="0"/>
              <a:t/>
            </a:r>
            <a:br>
              <a:rPr lang="en-US" dirty="0" smtClean="0"/>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p:txBody>
          <a:bodyPr>
            <a:normAutofit/>
          </a:bodyPr>
          <a:lstStyle/>
          <a:p>
            <a:r>
              <a:rPr lang="en-US" sz="4800" b="1" dirty="0" smtClean="0"/>
              <a:t>Why do I want them</a:t>
            </a:r>
            <a:r>
              <a:rPr lang="en-US" sz="4800" dirty="0" smtClean="0"/>
              <a:t>?</a:t>
            </a:r>
            <a:endParaRPr lang="en-US" sz="4800" b="1" dirty="0" smtClean="0"/>
          </a:p>
        </p:txBody>
      </p:sp>
      <p:sp>
        <p:nvSpPr>
          <p:cNvPr id="30723" name="Rectangle 3"/>
          <p:cNvSpPr>
            <a:spLocks noGrp="1"/>
          </p:cNvSpPr>
          <p:nvPr>
            <p:ph idx="1"/>
          </p:nvPr>
        </p:nvSpPr>
        <p:spPr/>
        <p:txBody>
          <a:bodyPr>
            <a:normAutofit lnSpcReduction="10000"/>
          </a:bodyPr>
          <a:lstStyle/>
          <a:p>
            <a:r>
              <a:rPr lang="en-US" sz="4000" b="1" dirty="0" smtClean="0">
                <a:solidFill>
                  <a:srgbClr val="091135"/>
                </a:solidFill>
              </a:rPr>
              <a:t>Because you can</a:t>
            </a:r>
            <a:r>
              <a:rPr lang="en-US" sz="4000" b="1" dirty="0" smtClean="0"/>
              <a:t> </a:t>
            </a:r>
            <a:r>
              <a:rPr lang="en-US" sz="4000" b="1" i="1" dirty="0" smtClean="0">
                <a:solidFill>
                  <a:srgbClr val="FF0000"/>
                </a:solidFill>
              </a:rPr>
              <a:t>Automatically…</a:t>
            </a:r>
          </a:p>
          <a:p>
            <a:pPr lvl="1"/>
            <a:r>
              <a:rPr lang="en-US" sz="3200" dirty="0" smtClean="0">
                <a:solidFill>
                  <a:srgbClr val="091135"/>
                </a:solidFill>
              </a:rPr>
              <a:t>Result a test using results from other tests</a:t>
            </a:r>
          </a:p>
          <a:p>
            <a:pPr lvl="2"/>
            <a:r>
              <a:rPr lang="en-US" dirty="0" smtClean="0">
                <a:solidFill>
                  <a:srgbClr val="FF0000"/>
                </a:solidFill>
              </a:rPr>
              <a:t>BUN/CREAT ratio</a:t>
            </a:r>
          </a:p>
          <a:p>
            <a:pPr lvl="2"/>
            <a:r>
              <a:rPr lang="en-US" dirty="0" smtClean="0">
                <a:solidFill>
                  <a:srgbClr val="FF0000"/>
                </a:solidFill>
              </a:rPr>
              <a:t>Calculate corrected WBC based on NRBC’s</a:t>
            </a:r>
          </a:p>
          <a:p>
            <a:pPr lvl="1"/>
            <a:r>
              <a:rPr lang="en-US" sz="3200" dirty="0" smtClean="0">
                <a:solidFill>
                  <a:srgbClr val="091135"/>
                </a:solidFill>
              </a:rPr>
              <a:t>Cancel a test</a:t>
            </a:r>
          </a:p>
          <a:p>
            <a:pPr lvl="2"/>
            <a:r>
              <a:rPr lang="en-US" dirty="0" smtClean="0">
                <a:solidFill>
                  <a:srgbClr val="990000"/>
                </a:solidFill>
              </a:rPr>
              <a:t>"."</a:t>
            </a:r>
          </a:p>
          <a:p>
            <a:pPr lvl="1"/>
            <a:r>
              <a:rPr lang="en-US" sz="3200" dirty="0" smtClean="0">
                <a:solidFill>
                  <a:srgbClr val="091135"/>
                </a:solidFill>
              </a:rPr>
              <a:t>Attach interpretive comment to a result</a:t>
            </a:r>
          </a:p>
          <a:p>
            <a:pPr lvl="2"/>
            <a:r>
              <a:rPr lang="en-US" dirty="0" smtClean="0">
                <a:solidFill>
                  <a:srgbClr val="990000"/>
                </a:solidFill>
              </a:rPr>
              <a:t>" @CAN"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23">
                                            <p:txEl>
                                              <p:pRg st="1" end="1"/>
                                            </p:txEl>
                                          </p:spTgt>
                                        </p:tgtEl>
                                        <p:attrNameLst>
                                          <p:attrName>style.visibility</p:attrName>
                                        </p:attrNameLst>
                                      </p:cBhvr>
                                      <p:to>
                                        <p:strVal val="visible"/>
                                      </p:to>
                                    </p:set>
                                    <p:anim calcmode="lin" valueType="num">
                                      <p:cBhvr additive="base">
                                        <p:cTn id="7" dur="500" fill="hold"/>
                                        <p:tgtEl>
                                          <p:spTgt spid="3072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2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0723">
                                            <p:txEl>
                                              <p:pRg st="2" end="2"/>
                                            </p:txEl>
                                          </p:spTgt>
                                        </p:tgtEl>
                                        <p:attrNameLst>
                                          <p:attrName>style.visibility</p:attrName>
                                        </p:attrNameLst>
                                      </p:cBhvr>
                                      <p:to>
                                        <p:strVal val="visible"/>
                                      </p:to>
                                    </p:set>
                                    <p:anim calcmode="lin" valueType="num">
                                      <p:cBhvr additive="base">
                                        <p:cTn id="11" dur="500" fill="hold"/>
                                        <p:tgtEl>
                                          <p:spTgt spid="3072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2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0723">
                                            <p:txEl>
                                              <p:pRg st="3" end="3"/>
                                            </p:txEl>
                                          </p:spTgt>
                                        </p:tgtEl>
                                        <p:attrNameLst>
                                          <p:attrName>style.visibility</p:attrName>
                                        </p:attrNameLst>
                                      </p:cBhvr>
                                      <p:to>
                                        <p:strVal val="visible"/>
                                      </p:to>
                                    </p:set>
                                    <p:anim calcmode="lin" valueType="num">
                                      <p:cBhvr additive="base">
                                        <p:cTn id="15" dur="500" fill="hold"/>
                                        <p:tgtEl>
                                          <p:spTgt spid="3072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2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0723">
                                            <p:txEl>
                                              <p:pRg st="4" end="4"/>
                                            </p:txEl>
                                          </p:spTgt>
                                        </p:tgtEl>
                                        <p:attrNameLst>
                                          <p:attrName>style.visibility</p:attrName>
                                        </p:attrNameLst>
                                      </p:cBhvr>
                                      <p:to>
                                        <p:strVal val="visible"/>
                                      </p:to>
                                    </p:set>
                                    <p:anim calcmode="lin" valueType="num">
                                      <p:cBhvr additive="base">
                                        <p:cTn id="21" dur="500" fill="hold"/>
                                        <p:tgtEl>
                                          <p:spTgt spid="3072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072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0723">
                                            <p:txEl>
                                              <p:pRg st="5" end="5"/>
                                            </p:txEl>
                                          </p:spTgt>
                                        </p:tgtEl>
                                        <p:attrNameLst>
                                          <p:attrName>style.visibility</p:attrName>
                                        </p:attrNameLst>
                                      </p:cBhvr>
                                      <p:to>
                                        <p:strVal val="visible"/>
                                      </p:to>
                                    </p:set>
                                    <p:anim calcmode="lin" valueType="num">
                                      <p:cBhvr additive="base">
                                        <p:cTn id="25" dur="500" fill="hold"/>
                                        <p:tgtEl>
                                          <p:spTgt spid="3072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072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0723">
                                            <p:txEl>
                                              <p:pRg st="6" end="6"/>
                                            </p:txEl>
                                          </p:spTgt>
                                        </p:tgtEl>
                                        <p:attrNameLst>
                                          <p:attrName>style.visibility</p:attrName>
                                        </p:attrNameLst>
                                      </p:cBhvr>
                                      <p:to>
                                        <p:strVal val="visible"/>
                                      </p:to>
                                    </p:set>
                                    <p:anim calcmode="lin" valueType="num">
                                      <p:cBhvr additive="base">
                                        <p:cTn id="31" dur="500" fill="hold"/>
                                        <p:tgtEl>
                                          <p:spTgt spid="3072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072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0723">
                                            <p:txEl>
                                              <p:pRg st="7" end="7"/>
                                            </p:txEl>
                                          </p:spTgt>
                                        </p:tgtEl>
                                        <p:attrNameLst>
                                          <p:attrName>style.visibility</p:attrName>
                                        </p:attrNameLst>
                                      </p:cBhvr>
                                      <p:to>
                                        <p:strVal val="visible"/>
                                      </p:to>
                                    </p:set>
                                    <p:anim calcmode="lin" valueType="num">
                                      <p:cBhvr additive="base">
                                        <p:cTn id="35" dur="500" fill="hold"/>
                                        <p:tgtEl>
                                          <p:spTgt spid="3072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072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TPQuestion"/>
          <p:cNvSpPr>
            <a:spLocks noGrp="1"/>
          </p:cNvSpPr>
          <p:nvPr>
            <p:ph type="title"/>
          </p:nvPr>
        </p:nvSpPr>
        <p:spPr/>
        <p:txBody>
          <a:bodyPr/>
          <a:lstStyle/>
          <a:p>
            <a:r>
              <a:rPr lang="en-US" b="1" dirty="0" smtClean="0"/>
              <a:t>Where do I put them?</a:t>
            </a:r>
          </a:p>
        </p:txBody>
      </p:sp>
      <p:sp>
        <p:nvSpPr>
          <p:cNvPr id="102403" name="TPAnswers"/>
          <p:cNvSpPr>
            <a:spLocks noGrp="1"/>
          </p:cNvSpPr>
          <p:nvPr>
            <p:ph idx="1"/>
            <p:custDataLst>
              <p:tags r:id="rId2"/>
            </p:custDataLst>
          </p:nvPr>
        </p:nvSpPr>
        <p:spPr>
          <a:xfrm>
            <a:off x="1524000" y="1689101"/>
            <a:ext cx="7010400" cy="4525963"/>
          </a:xfrm>
        </p:spPr>
        <p:txBody>
          <a:bodyPr>
            <a:normAutofit/>
          </a:bodyPr>
          <a:lstStyle/>
          <a:p>
            <a:pPr marL="609600" indent="-609600">
              <a:spcAft>
                <a:spcPts val="13"/>
              </a:spcAft>
              <a:buFont typeface="Arial" pitchFamily="34" charset="0"/>
              <a:buAutoNum type="alphaUcPeriod"/>
            </a:pPr>
            <a:r>
              <a:rPr lang="en-US" sz="2800" dirty="0" smtClean="0"/>
              <a:t>Group Test Setup</a:t>
            </a:r>
          </a:p>
          <a:p>
            <a:pPr marL="609600" indent="-609600">
              <a:spcAft>
                <a:spcPts val="13"/>
              </a:spcAft>
              <a:buFont typeface="Arial" pitchFamily="34" charset="0"/>
              <a:buAutoNum type="alphaUcPeriod"/>
            </a:pPr>
            <a:r>
              <a:rPr lang="en-US" sz="2800" dirty="0" smtClean="0"/>
              <a:t>Individual Test Setup</a:t>
            </a:r>
          </a:p>
          <a:p>
            <a:pPr marL="609600" indent="-609600">
              <a:spcAft>
                <a:spcPts val="13"/>
              </a:spcAft>
              <a:buFont typeface="Arial" pitchFamily="34" charset="0"/>
              <a:buAutoNum type="alphaUcPeriod"/>
            </a:pPr>
            <a:r>
              <a:rPr lang="en-US" sz="2800" dirty="0" smtClean="0"/>
              <a:t>Ward/Clinic Setup</a:t>
            </a:r>
          </a:p>
          <a:p>
            <a:pPr marL="609600" indent="-609600">
              <a:spcAft>
                <a:spcPts val="13"/>
              </a:spcAft>
              <a:buFont typeface="Arial" pitchFamily="34" charset="0"/>
              <a:buAutoNum type="alphaUcPeriod"/>
            </a:pPr>
            <a:r>
              <a:rPr lang="en-US" sz="2800" dirty="0" smtClean="0"/>
              <a:t>Canned Message Setup</a:t>
            </a:r>
          </a:p>
          <a:p>
            <a:pPr marL="609600" indent="-609600">
              <a:spcAft>
                <a:spcPts val="13"/>
              </a:spcAft>
              <a:buFont typeface="Arial" pitchFamily="34" charset="0"/>
              <a:buAutoNum type="alphaUcPeriod"/>
            </a:pPr>
            <a:r>
              <a:rPr lang="en-US" sz="2800" dirty="0" smtClean="0"/>
              <a:t>In an email to Leiloni</a:t>
            </a:r>
          </a:p>
          <a:p>
            <a:pPr marL="609600" indent="-609600">
              <a:spcAft>
                <a:spcPts val="13"/>
              </a:spcAft>
              <a:buFont typeface="Arial" pitchFamily="34" charset="0"/>
              <a:buAutoNum type="alphaUcPeriod"/>
            </a:pPr>
            <a:r>
              <a:rPr lang="en-US" sz="2800" dirty="0" smtClean="0"/>
              <a:t>RBS Setup</a:t>
            </a:r>
            <a:endParaRPr lang="en-US" dirty="0" smtClean="0"/>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p:txBody>
          <a:bodyPr/>
          <a:lstStyle/>
          <a:p>
            <a:r>
              <a:rPr lang="en-US" sz="4800" b="1" dirty="0" smtClean="0"/>
              <a:t>Where do I put it?</a:t>
            </a:r>
          </a:p>
        </p:txBody>
      </p:sp>
      <p:sp>
        <p:nvSpPr>
          <p:cNvPr id="31747" name="Rectangle 3"/>
          <p:cNvSpPr>
            <a:spLocks noGrp="1"/>
          </p:cNvSpPr>
          <p:nvPr>
            <p:ph idx="1"/>
          </p:nvPr>
        </p:nvSpPr>
        <p:spPr/>
        <p:txBody>
          <a:bodyPr>
            <a:normAutofit/>
          </a:bodyPr>
          <a:lstStyle/>
          <a:p>
            <a:r>
              <a:rPr lang="en-US" b="1" dirty="0" smtClean="0"/>
              <a:t>Three places</a:t>
            </a:r>
          </a:p>
          <a:p>
            <a:pPr lvl="1"/>
            <a:r>
              <a:rPr lang="en-US" dirty="0" smtClean="0">
                <a:solidFill>
                  <a:srgbClr val="FF0000"/>
                </a:solidFill>
              </a:rPr>
              <a:t>Individual test</a:t>
            </a:r>
          </a:p>
          <a:p>
            <a:pPr lvl="2"/>
            <a:r>
              <a:rPr lang="en-US" dirty="0" smtClean="0"/>
              <a:t>240 characters</a:t>
            </a:r>
          </a:p>
          <a:p>
            <a:pPr lvl="1"/>
            <a:r>
              <a:rPr lang="en-US" dirty="0" smtClean="0">
                <a:solidFill>
                  <a:srgbClr val="FF0000"/>
                </a:solidFill>
              </a:rPr>
              <a:t>RBS</a:t>
            </a:r>
          </a:p>
          <a:p>
            <a:pPr lvl="2"/>
            <a:r>
              <a:rPr lang="en-US" dirty="0" smtClean="0"/>
              <a:t>255 characters</a:t>
            </a:r>
          </a:p>
          <a:p>
            <a:pPr lvl="2"/>
            <a:r>
              <a:rPr lang="en-US" dirty="0" smtClean="0"/>
              <a:t>Multiple time frames</a:t>
            </a:r>
          </a:p>
          <a:p>
            <a:pPr lvl="1"/>
            <a:r>
              <a:rPr lang="en-US" b="1" dirty="0" smtClean="0">
                <a:solidFill>
                  <a:srgbClr val="FF0000"/>
                </a:solidFill>
              </a:rPr>
              <a:t>Canned messages</a:t>
            </a:r>
          </a:p>
          <a:p>
            <a:pPr lvl="2"/>
            <a:r>
              <a:rPr lang="en-US" b="1" dirty="0" smtClean="0"/>
              <a:t>Unlimited characters</a:t>
            </a:r>
          </a:p>
          <a:p>
            <a:pPr lvl="2"/>
            <a:r>
              <a:rPr lang="en-US" dirty="0" smtClean="0"/>
              <a:t>ID entered in individual test or RBS as </a:t>
            </a:r>
            <a:r>
              <a:rPr lang="en-US" dirty="0" smtClean="0">
                <a:solidFill>
                  <a:srgbClr val="990000"/>
                </a:solidFill>
              </a:rPr>
              <a:t>&lt;&lt;</a:t>
            </a:r>
            <a:r>
              <a:rPr lang="en-US" dirty="0" smtClean="0"/>
              <a:t>CANID</a:t>
            </a:r>
            <a:r>
              <a:rPr lang="en-US" dirty="0" smtClean="0">
                <a:solidFill>
                  <a:srgbClr val="990000"/>
                </a:solidFill>
              </a:rPr>
              <a:t>&gt;&gt;</a:t>
            </a:r>
          </a:p>
        </p:txBody>
      </p:sp>
      <p:pic>
        <p:nvPicPr>
          <p:cNvPr id="31748" name="Picture 4"/>
          <p:cNvPicPr>
            <a:picLocks noChangeAspect="1" noChangeArrowheads="1"/>
          </p:cNvPicPr>
          <p:nvPr/>
        </p:nvPicPr>
        <p:blipFill>
          <a:blip r:embed="rId3" cstate="print"/>
          <a:srcRect/>
          <a:stretch>
            <a:fillRect/>
          </a:stretch>
        </p:blipFill>
        <p:spPr bwMode="auto">
          <a:xfrm>
            <a:off x="5437188" y="1676400"/>
            <a:ext cx="2403475" cy="25050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p:txBody>
          <a:bodyPr/>
          <a:lstStyle/>
          <a:p>
            <a:r>
              <a:rPr lang="en-US" sz="4800" b="1" dirty="0" smtClean="0"/>
              <a:t>How do I write it?</a:t>
            </a:r>
          </a:p>
        </p:txBody>
      </p:sp>
      <p:sp>
        <p:nvSpPr>
          <p:cNvPr id="32771" name="Rectangle 3"/>
          <p:cNvSpPr>
            <a:spLocks noGrp="1"/>
          </p:cNvSpPr>
          <p:nvPr>
            <p:ph idx="1"/>
          </p:nvPr>
        </p:nvSpPr>
        <p:spPr>
          <a:ln>
            <a:solidFill>
              <a:srgbClr val="92D050"/>
            </a:solidFill>
          </a:ln>
        </p:spPr>
        <p:txBody>
          <a:bodyPr>
            <a:normAutofit/>
          </a:bodyPr>
          <a:lstStyle/>
          <a:p>
            <a:pPr>
              <a:buFont typeface="Arial" pitchFamily="34" charset="0"/>
              <a:buNone/>
            </a:pPr>
            <a:r>
              <a:rPr lang="en-US" sz="3600" dirty="0" smtClean="0"/>
              <a:t>First a few Rules!</a:t>
            </a:r>
          </a:p>
          <a:p>
            <a:r>
              <a:rPr lang="en-US" dirty="0" smtClean="0">
                <a:solidFill>
                  <a:srgbClr val="FF0000"/>
                </a:solidFill>
              </a:rPr>
              <a:t>Only individual tests</a:t>
            </a:r>
          </a:p>
          <a:p>
            <a:r>
              <a:rPr lang="en-US" dirty="0" smtClean="0">
                <a:solidFill>
                  <a:srgbClr val="FF0000"/>
                </a:solidFill>
              </a:rPr>
              <a:t>All tests included in calculation must be in same order</a:t>
            </a:r>
          </a:p>
          <a:p>
            <a:pPr lvl="1"/>
            <a:r>
              <a:rPr lang="en-US" dirty="0" smtClean="0">
                <a:solidFill>
                  <a:schemeClr val="tx1"/>
                </a:solidFill>
              </a:rPr>
              <a:t>Except RBS rules!</a:t>
            </a:r>
          </a:p>
          <a:p>
            <a:r>
              <a:rPr lang="en-US" dirty="0" smtClean="0">
                <a:solidFill>
                  <a:srgbClr val="FF0000"/>
                </a:solidFill>
              </a:rPr>
              <a:t>Must follow </a:t>
            </a:r>
            <a:r>
              <a:rPr lang="en-US" b="1" dirty="0" smtClean="0">
                <a:solidFill>
                  <a:srgbClr val="FF0000"/>
                </a:solidFill>
              </a:rPr>
              <a:t>SYNTAX</a:t>
            </a:r>
          </a:p>
          <a:p>
            <a:r>
              <a:rPr lang="en-US" dirty="0" smtClean="0">
                <a:solidFill>
                  <a:srgbClr val="FF0000"/>
                </a:solidFill>
              </a:rPr>
              <a:t>No special characters in Test Codes!</a:t>
            </a:r>
          </a:p>
          <a:p>
            <a:r>
              <a:rPr lang="en-US" dirty="0" smtClean="0">
                <a:solidFill>
                  <a:srgbClr val="FF0000"/>
                </a:solidFill>
              </a:rPr>
              <a:t>Occurs at Posting</a:t>
            </a:r>
          </a:p>
          <a:p>
            <a:pPr lvl="1"/>
            <a:r>
              <a:rPr lang="en-US" dirty="0" smtClean="0">
                <a:solidFill>
                  <a:schemeClr val="tx1"/>
                </a:solidFill>
              </a:rPr>
              <a:t>After Pipe Rules</a:t>
            </a:r>
          </a:p>
          <a:p>
            <a:pPr algn="ctr">
              <a:buFont typeface="Arial" pitchFamily="34" charset="0"/>
              <a:buNone/>
            </a:pPr>
            <a:endParaRPr lang="en-US" sz="4400" dirty="0" smtClean="0"/>
          </a:p>
          <a:p>
            <a:pPr algn="ctr">
              <a:buFont typeface="Arial" pitchFamily="34" charset="0"/>
              <a:buNone/>
            </a:pPr>
            <a:endParaRPr lang="en-US" sz="44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p:txBody>
          <a:bodyPr/>
          <a:lstStyle/>
          <a:p>
            <a:r>
              <a:rPr lang="en-US" sz="4800" b="1" dirty="0" smtClean="0"/>
              <a:t>How do I write it?</a:t>
            </a:r>
          </a:p>
        </p:txBody>
      </p:sp>
      <p:sp>
        <p:nvSpPr>
          <p:cNvPr id="33795" name="Rectangle 3"/>
          <p:cNvSpPr>
            <a:spLocks noGrp="1"/>
          </p:cNvSpPr>
          <p:nvPr>
            <p:ph idx="1"/>
          </p:nvPr>
        </p:nvSpPr>
        <p:spPr/>
        <p:txBody>
          <a:bodyPr/>
          <a:lstStyle/>
          <a:p>
            <a:r>
              <a:rPr lang="en-US" sz="3600" dirty="0" smtClean="0"/>
              <a:t>Two Main Types</a:t>
            </a:r>
          </a:p>
          <a:p>
            <a:pPr lvl="1"/>
            <a:r>
              <a:rPr lang="en-US" sz="3200" dirty="0" smtClean="0"/>
              <a:t>Basic Math</a:t>
            </a:r>
          </a:p>
          <a:p>
            <a:pPr lvl="2">
              <a:buClr>
                <a:srgbClr val="FF0000"/>
              </a:buClr>
            </a:pPr>
            <a:r>
              <a:rPr lang="en-US" sz="2800" b="1" dirty="0" smtClean="0">
                <a:solidFill>
                  <a:srgbClr val="FF0000"/>
                </a:solidFill>
              </a:rPr>
              <a:t>+  -  *  /</a:t>
            </a:r>
          </a:p>
          <a:p>
            <a:pPr lvl="1"/>
            <a:r>
              <a:rPr lang="en-US" sz="3200" b="1" dirty="0" err="1" smtClean="0"/>
              <a:t>If</a:t>
            </a:r>
            <a:r>
              <a:rPr lang="en-US" sz="3200" b="1" dirty="0" err="1" smtClean="0">
                <a:solidFill>
                  <a:srgbClr val="FF0000"/>
                </a:solidFill>
              </a:rPr>
              <a:t>?</a:t>
            </a:r>
            <a:r>
              <a:rPr lang="en-US" sz="3200" b="1" dirty="0" err="1" smtClean="0"/>
              <a:t>Then</a:t>
            </a:r>
            <a:r>
              <a:rPr lang="en-US" sz="3200" b="1" dirty="0" err="1" smtClean="0">
                <a:solidFill>
                  <a:srgbClr val="FF0000"/>
                </a:solidFill>
              </a:rPr>
              <a:t>:</a:t>
            </a:r>
            <a:r>
              <a:rPr lang="en-US" sz="3200" b="1" dirty="0" err="1" smtClean="0"/>
              <a:t>Otherwise</a:t>
            </a:r>
            <a:endParaRPr lang="en-US" sz="3200" b="1" dirty="0" smtClean="0">
              <a:solidFill>
                <a:srgbClr val="990000"/>
              </a:solidFill>
            </a:endParaRPr>
          </a:p>
          <a:p>
            <a:pPr lvl="2"/>
            <a:r>
              <a:rPr lang="en-US" sz="3200" b="1" dirty="0" smtClean="0">
                <a:solidFill>
                  <a:schemeClr val="tx1"/>
                </a:solidFill>
              </a:rPr>
              <a:t>If</a:t>
            </a:r>
            <a:r>
              <a:rPr lang="en-US" sz="3200" dirty="0" smtClean="0">
                <a:solidFill>
                  <a:srgbClr val="FF0000"/>
                </a:solidFill>
              </a:rPr>
              <a:t> </a:t>
            </a:r>
            <a:r>
              <a:rPr lang="en-US" sz="2800" dirty="0" smtClean="0">
                <a:solidFill>
                  <a:srgbClr val="FF0000"/>
                </a:solidFill>
              </a:rPr>
              <a:t>this happens</a:t>
            </a:r>
            <a:r>
              <a:rPr lang="en-US" sz="2800" b="1" dirty="0" smtClean="0">
                <a:solidFill>
                  <a:srgbClr val="990000"/>
                </a:solidFill>
              </a:rPr>
              <a:t>?</a:t>
            </a:r>
            <a:r>
              <a:rPr lang="en-US" dirty="0" smtClean="0">
                <a:solidFill>
                  <a:srgbClr val="990000"/>
                </a:solidFill>
              </a:rPr>
              <a:t> </a:t>
            </a:r>
            <a:r>
              <a:rPr lang="en-US" sz="3200" b="1" dirty="0" smtClean="0">
                <a:solidFill>
                  <a:schemeClr val="tx1"/>
                </a:solidFill>
              </a:rPr>
              <a:t>Then</a:t>
            </a:r>
            <a:r>
              <a:rPr lang="en-US" dirty="0" smtClean="0">
                <a:solidFill>
                  <a:srgbClr val="FF0000"/>
                </a:solidFill>
              </a:rPr>
              <a:t> </a:t>
            </a:r>
            <a:r>
              <a:rPr lang="en-US" sz="2800" dirty="0" smtClean="0">
                <a:solidFill>
                  <a:srgbClr val="FF0000"/>
                </a:solidFill>
              </a:rPr>
              <a:t>do this</a:t>
            </a:r>
            <a:r>
              <a:rPr lang="en-US" sz="2800" b="1" dirty="0" smtClean="0">
                <a:solidFill>
                  <a:srgbClr val="990000"/>
                </a:solidFill>
              </a:rPr>
              <a:t>:</a:t>
            </a:r>
            <a:r>
              <a:rPr lang="en-US" dirty="0" smtClean="0">
                <a:solidFill>
                  <a:srgbClr val="990000"/>
                </a:solidFill>
              </a:rPr>
              <a:t> </a:t>
            </a:r>
            <a:r>
              <a:rPr lang="en-US" sz="3200" b="1" dirty="0" smtClean="0">
                <a:solidFill>
                  <a:schemeClr val="tx1"/>
                </a:solidFill>
              </a:rPr>
              <a:t>Otherwise</a:t>
            </a:r>
            <a:r>
              <a:rPr lang="en-US" sz="2800" dirty="0" smtClean="0">
                <a:solidFill>
                  <a:srgbClr val="FF0000"/>
                </a:solidFill>
              </a:rPr>
              <a:t> do this</a:t>
            </a:r>
          </a:p>
          <a:p>
            <a:pPr>
              <a:buFont typeface="Arial" pitchFamily="34" charset="0"/>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3795">
                                            <p:txEl>
                                              <p:pRg st="1" end="1"/>
                                            </p:txEl>
                                          </p:spTgt>
                                        </p:tgtEl>
                                        <p:attrNameLst>
                                          <p:attrName>style.visibility</p:attrName>
                                        </p:attrNameLst>
                                      </p:cBhvr>
                                      <p:to>
                                        <p:strVal val="visible"/>
                                      </p:to>
                                    </p:set>
                                    <p:anim calcmode="lin" valueType="num">
                                      <p:cBhvr additive="base">
                                        <p:cTn id="7" dur="500" fill="hold"/>
                                        <p:tgtEl>
                                          <p:spTgt spid="3379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3795">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3795">
                                            <p:txEl>
                                              <p:pRg st="2" end="2"/>
                                            </p:txEl>
                                          </p:spTgt>
                                        </p:tgtEl>
                                        <p:attrNameLst>
                                          <p:attrName>style.visibility</p:attrName>
                                        </p:attrNameLst>
                                      </p:cBhvr>
                                      <p:to>
                                        <p:strVal val="visible"/>
                                      </p:to>
                                    </p:set>
                                    <p:anim calcmode="lin" valueType="num">
                                      <p:cBhvr additive="base">
                                        <p:cTn id="11" dur="500" fill="hold"/>
                                        <p:tgtEl>
                                          <p:spTgt spid="33795">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37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3795">
                                            <p:txEl>
                                              <p:pRg st="3" end="3"/>
                                            </p:txEl>
                                          </p:spTgt>
                                        </p:tgtEl>
                                        <p:attrNameLst>
                                          <p:attrName>style.visibility</p:attrName>
                                        </p:attrNameLst>
                                      </p:cBhvr>
                                      <p:to>
                                        <p:strVal val="visible"/>
                                      </p:to>
                                    </p:set>
                                    <p:anim calcmode="lin" valueType="num">
                                      <p:cBhvr additive="base">
                                        <p:cTn id="17" dur="500" fill="hold"/>
                                        <p:tgtEl>
                                          <p:spTgt spid="33795">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3795">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3795">
                                            <p:txEl>
                                              <p:pRg st="4" end="4"/>
                                            </p:txEl>
                                          </p:spTgt>
                                        </p:tgtEl>
                                        <p:attrNameLst>
                                          <p:attrName>style.visibility</p:attrName>
                                        </p:attrNameLst>
                                      </p:cBhvr>
                                      <p:to>
                                        <p:strVal val="visible"/>
                                      </p:to>
                                    </p:set>
                                    <p:anim calcmode="lin" valueType="num">
                                      <p:cBhvr additive="base">
                                        <p:cTn id="21" dur="500" fill="hold"/>
                                        <p:tgtEl>
                                          <p:spTgt spid="33795">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379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p:txBody>
          <a:bodyPr/>
          <a:lstStyle/>
          <a:p>
            <a:r>
              <a:rPr lang="en-US" sz="4800" b="1" dirty="0" smtClean="0"/>
              <a:t>Basic Math</a:t>
            </a:r>
          </a:p>
        </p:txBody>
      </p:sp>
      <p:sp>
        <p:nvSpPr>
          <p:cNvPr id="34819" name="Rectangle 3"/>
          <p:cNvSpPr>
            <a:spLocks noGrp="1"/>
          </p:cNvSpPr>
          <p:nvPr>
            <p:ph idx="1"/>
          </p:nvPr>
        </p:nvSpPr>
        <p:spPr/>
        <p:txBody>
          <a:bodyPr/>
          <a:lstStyle/>
          <a:p>
            <a:pPr marL="0" indent="0">
              <a:buNone/>
            </a:pPr>
            <a:r>
              <a:rPr lang="en-US" sz="4000" b="1" dirty="0" smtClean="0">
                <a:solidFill>
                  <a:srgbClr val="091135"/>
                </a:solidFill>
              </a:rPr>
              <a:t>Follow the Syntax…</a:t>
            </a:r>
          </a:p>
          <a:p>
            <a:pPr marL="457200" lvl="1" indent="0">
              <a:buClr>
                <a:schemeClr val="tx1"/>
              </a:buClr>
              <a:buNone/>
            </a:pPr>
            <a:r>
              <a:rPr lang="en-US" sz="3200" b="1" dirty="0" smtClean="0">
                <a:solidFill>
                  <a:srgbClr val="FF0000"/>
                </a:solidFill>
              </a:rPr>
              <a:t>@</a:t>
            </a:r>
            <a:r>
              <a:rPr lang="en-US" sz="3200" dirty="0" smtClean="0"/>
              <a:t> </a:t>
            </a:r>
            <a:r>
              <a:rPr lang="en-US" sz="3200" dirty="0" smtClean="0">
                <a:solidFill>
                  <a:srgbClr val="091135"/>
                </a:solidFill>
              </a:rPr>
              <a:t>= numeric result</a:t>
            </a:r>
            <a:r>
              <a:rPr lang="en-US" sz="3200" dirty="0" smtClean="0"/>
              <a:t> </a:t>
            </a:r>
          </a:p>
          <a:p>
            <a:pPr marL="914400" lvl="2" indent="0">
              <a:buClr>
                <a:schemeClr val="tx1"/>
              </a:buClr>
              <a:buNone/>
            </a:pPr>
            <a:r>
              <a:rPr lang="en-US" sz="3200" dirty="0" smtClean="0">
                <a:solidFill>
                  <a:srgbClr val="091135"/>
                </a:solidFill>
              </a:rPr>
              <a:t>i.e.</a:t>
            </a:r>
            <a:r>
              <a:rPr lang="en-US" sz="3200" dirty="0" smtClean="0"/>
              <a:t> </a:t>
            </a:r>
            <a:r>
              <a:rPr lang="en-US" sz="3200" b="1" dirty="0" smtClean="0">
                <a:solidFill>
                  <a:srgbClr val="FF0000"/>
                </a:solidFill>
              </a:rPr>
              <a:t>@</a:t>
            </a:r>
            <a:r>
              <a:rPr lang="en-US" sz="3200" dirty="0" smtClean="0"/>
              <a:t>GLU </a:t>
            </a:r>
            <a:r>
              <a:rPr lang="en-US" sz="3200" dirty="0" smtClean="0">
                <a:solidFill>
                  <a:srgbClr val="091135"/>
                </a:solidFill>
              </a:rPr>
              <a:t>= numeric result of test GLU</a:t>
            </a:r>
          </a:p>
          <a:p>
            <a:pPr marL="457200" lvl="1" indent="0">
              <a:buClr>
                <a:schemeClr val="tx1"/>
              </a:buClr>
              <a:buNone/>
            </a:pPr>
            <a:endParaRPr lang="en-US" sz="3200" dirty="0" smtClean="0">
              <a:solidFill>
                <a:srgbClr val="990000"/>
              </a:solidFill>
            </a:endParaRPr>
          </a:p>
          <a:p>
            <a:pPr marL="457200" lvl="1" indent="0">
              <a:buClr>
                <a:schemeClr val="tx1"/>
              </a:buClr>
              <a:buNone/>
            </a:pPr>
            <a:r>
              <a:rPr lang="en-US" sz="3200" b="1" dirty="0" smtClean="0">
                <a:solidFill>
                  <a:srgbClr val="FF0000"/>
                </a:solidFill>
              </a:rPr>
              <a:t>+ , - , * , /</a:t>
            </a:r>
          </a:p>
          <a:p>
            <a:pPr marL="457200" lvl="1" indent="0">
              <a:buClr>
                <a:schemeClr val="tx1"/>
              </a:buClr>
              <a:buNone/>
            </a:pPr>
            <a:r>
              <a:rPr lang="en-US" sz="3200" dirty="0" smtClean="0">
                <a:solidFill>
                  <a:srgbClr val="990000"/>
                </a:solidFill>
              </a:rPr>
              <a:t> (</a:t>
            </a:r>
            <a:r>
              <a:rPr lang="en-US" sz="3200" dirty="0" smtClean="0">
                <a:solidFill>
                  <a:schemeClr val="tx1"/>
                </a:solidFill>
              </a:rPr>
              <a:t>order of operation</a:t>
            </a:r>
            <a:r>
              <a:rPr lang="en-US" sz="3200" dirty="0" smtClean="0">
                <a:solidFill>
                  <a:srgbClr val="990000"/>
                </a:solidFill>
              </a:rPr>
              <a:t>)</a:t>
            </a:r>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p:txBody>
          <a:bodyPr/>
          <a:lstStyle/>
          <a:p>
            <a:r>
              <a:rPr lang="en-US" sz="4800" b="1" dirty="0" smtClean="0"/>
              <a:t>Basic Math</a:t>
            </a:r>
          </a:p>
        </p:txBody>
      </p:sp>
      <p:sp>
        <p:nvSpPr>
          <p:cNvPr id="35843" name="Rectangle 3"/>
          <p:cNvSpPr>
            <a:spLocks noGrp="1"/>
          </p:cNvSpPr>
          <p:nvPr>
            <p:ph idx="1"/>
          </p:nvPr>
        </p:nvSpPr>
        <p:spPr/>
        <p:txBody>
          <a:bodyPr/>
          <a:lstStyle/>
          <a:p>
            <a:pPr marL="0" indent="0">
              <a:buNone/>
            </a:pPr>
            <a:r>
              <a:rPr lang="en-US" dirty="0" smtClean="0">
                <a:solidFill>
                  <a:srgbClr val="091135"/>
                </a:solidFill>
              </a:rPr>
              <a:t>BUN/CREAT Ratio</a:t>
            </a:r>
          </a:p>
          <a:p>
            <a:pPr marL="457200" lvl="1" indent="0">
              <a:buNone/>
            </a:pPr>
            <a:r>
              <a:rPr lang="en-US" dirty="0" smtClean="0"/>
              <a:t>		</a:t>
            </a:r>
            <a:r>
              <a:rPr lang="en-US" dirty="0" smtClean="0">
                <a:solidFill>
                  <a:srgbClr val="FF0000"/>
                </a:solidFill>
              </a:rPr>
              <a:t>@</a:t>
            </a:r>
            <a:r>
              <a:rPr lang="en-US" dirty="0" smtClean="0"/>
              <a:t>BUN</a:t>
            </a:r>
            <a:r>
              <a:rPr lang="en-US" dirty="0" smtClean="0">
                <a:solidFill>
                  <a:srgbClr val="FF0000"/>
                </a:solidFill>
              </a:rPr>
              <a:t>/@</a:t>
            </a:r>
            <a:r>
              <a:rPr lang="en-US" dirty="0" smtClean="0"/>
              <a:t>CREAT</a:t>
            </a:r>
          </a:p>
          <a:p>
            <a:pPr marL="0" indent="0">
              <a:buNone/>
            </a:pPr>
            <a:endParaRPr lang="en-US" dirty="0" smtClean="0"/>
          </a:p>
          <a:p>
            <a:pPr marL="0" indent="0">
              <a:buNone/>
            </a:pPr>
            <a:r>
              <a:rPr lang="en-US" dirty="0" smtClean="0">
                <a:solidFill>
                  <a:srgbClr val="091135"/>
                </a:solidFill>
              </a:rPr>
              <a:t>Absolute </a:t>
            </a:r>
            <a:r>
              <a:rPr lang="en-US" dirty="0" err="1" smtClean="0">
                <a:solidFill>
                  <a:srgbClr val="091135"/>
                </a:solidFill>
              </a:rPr>
              <a:t>lymphs</a:t>
            </a:r>
            <a:endParaRPr lang="en-US" dirty="0" smtClean="0">
              <a:solidFill>
                <a:srgbClr val="091135"/>
              </a:solidFill>
            </a:endParaRPr>
          </a:p>
          <a:p>
            <a:pPr marL="457200" lvl="1" indent="0">
              <a:buNone/>
            </a:pPr>
            <a:r>
              <a:rPr lang="en-US" dirty="0" smtClean="0"/>
              <a:t>		</a:t>
            </a:r>
            <a:r>
              <a:rPr lang="en-US" b="1" dirty="0" smtClean="0">
                <a:solidFill>
                  <a:srgbClr val="FF0000"/>
                </a:solidFill>
              </a:rPr>
              <a:t>@</a:t>
            </a:r>
            <a:r>
              <a:rPr lang="en-US" dirty="0" smtClean="0"/>
              <a:t>LYMPT </a:t>
            </a:r>
            <a:r>
              <a:rPr lang="en-US" b="1" dirty="0" smtClean="0">
                <a:solidFill>
                  <a:srgbClr val="FF0000"/>
                </a:solidFill>
              </a:rPr>
              <a:t>* (@</a:t>
            </a:r>
            <a:r>
              <a:rPr lang="en-US" dirty="0" smtClean="0"/>
              <a:t>WBCX</a:t>
            </a:r>
            <a:r>
              <a:rPr lang="en-US" b="1" dirty="0" smtClean="0">
                <a:solidFill>
                  <a:srgbClr val="FF0000"/>
                </a:solidFill>
              </a:rPr>
              <a:t>/</a:t>
            </a:r>
            <a:r>
              <a:rPr lang="en-US" dirty="0" smtClean="0"/>
              <a:t>100</a:t>
            </a:r>
            <a:r>
              <a:rPr lang="en-US" b="1" dirty="0" smtClean="0">
                <a:solidFill>
                  <a:srgbClr val="FF0000"/>
                </a:solidFill>
              </a:rPr>
              <a:t>)</a:t>
            </a:r>
          </a:p>
          <a:p>
            <a:pPr marL="0" indent="0">
              <a:buNone/>
            </a:pPr>
            <a:endParaRPr lang="en-US" b="1" dirty="0" smtClean="0">
              <a:solidFill>
                <a:srgbClr val="FF0000"/>
              </a:solidFill>
            </a:endParaRPr>
          </a:p>
          <a:p>
            <a:pPr marL="0" indent="0">
              <a:buNone/>
            </a:pPr>
            <a:r>
              <a:rPr lang="en-US" dirty="0" smtClean="0">
                <a:solidFill>
                  <a:srgbClr val="091135"/>
                </a:solidFill>
              </a:rPr>
              <a:t>Urine albumin</a:t>
            </a:r>
          </a:p>
          <a:p>
            <a:pPr marL="457200" lvl="1" indent="0">
              <a:buNone/>
            </a:pPr>
            <a:r>
              <a:rPr lang="en-US" dirty="0" smtClean="0"/>
              <a:t>		</a:t>
            </a:r>
            <a:r>
              <a:rPr lang="en-US" dirty="0" smtClean="0">
                <a:solidFill>
                  <a:srgbClr val="FF0000"/>
                </a:solidFill>
              </a:rPr>
              <a:t>(@</a:t>
            </a:r>
            <a:r>
              <a:rPr lang="en-US" dirty="0" smtClean="0"/>
              <a:t>UALB1</a:t>
            </a:r>
            <a:r>
              <a:rPr lang="en-US" b="1" dirty="0" smtClean="0">
                <a:solidFill>
                  <a:srgbClr val="FF0000"/>
                </a:solidFill>
              </a:rPr>
              <a:t>*@</a:t>
            </a:r>
            <a:r>
              <a:rPr lang="en-US" dirty="0" smtClean="0"/>
              <a:t>UVOL</a:t>
            </a:r>
            <a:r>
              <a:rPr lang="en-US" b="1" dirty="0" smtClean="0">
                <a:solidFill>
                  <a:srgbClr val="FF0000"/>
                </a:solidFill>
              </a:rPr>
              <a:t>)/</a:t>
            </a:r>
            <a:r>
              <a:rPr lang="en-US" dirty="0" smtClean="0"/>
              <a:t>100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anim calcmode="lin" valueType="num">
                                      <p:cBhvr additive="base">
                                        <p:cTn id="7" dur="500" fill="hold"/>
                                        <p:tgtEl>
                                          <p:spTgt spid="358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584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5843">
                                            <p:txEl>
                                              <p:pRg st="1" end="1"/>
                                            </p:txEl>
                                          </p:spTgt>
                                        </p:tgtEl>
                                        <p:attrNameLst>
                                          <p:attrName>style.visibility</p:attrName>
                                        </p:attrNameLst>
                                      </p:cBhvr>
                                      <p:to>
                                        <p:strVal val="visible"/>
                                      </p:to>
                                    </p:set>
                                    <p:anim calcmode="lin" valueType="num">
                                      <p:cBhvr additive="base">
                                        <p:cTn id="11" dur="500" fill="hold"/>
                                        <p:tgtEl>
                                          <p:spTgt spid="3584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58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5843">
                                            <p:txEl>
                                              <p:pRg st="3" end="3"/>
                                            </p:txEl>
                                          </p:spTgt>
                                        </p:tgtEl>
                                        <p:attrNameLst>
                                          <p:attrName>style.visibility</p:attrName>
                                        </p:attrNameLst>
                                      </p:cBhvr>
                                      <p:to>
                                        <p:strVal val="visible"/>
                                      </p:to>
                                    </p:set>
                                    <p:anim calcmode="lin" valueType="num">
                                      <p:cBhvr additive="base">
                                        <p:cTn id="17" dur="500" fill="hold"/>
                                        <p:tgtEl>
                                          <p:spTgt spid="3584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584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5843">
                                            <p:txEl>
                                              <p:pRg st="4" end="4"/>
                                            </p:txEl>
                                          </p:spTgt>
                                        </p:tgtEl>
                                        <p:attrNameLst>
                                          <p:attrName>style.visibility</p:attrName>
                                        </p:attrNameLst>
                                      </p:cBhvr>
                                      <p:to>
                                        <p:strVal val="visible"/>
                                      </p:to>
                                    </p:set>
                                    <p:anim calcmode="lin" valueType="num">
                                      <p:cBhvr additive="base">
                                        <p:cTn id="21" dur="500" fill="hold"/>
                                        <p:tgtEl>
                                          <p:spTgt spid="3584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584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5843">
                                            <p:txEl>
                                              <p:pRg st="6" end="6"/>
                                            </p:txEl>
                                          </p:spTgt>
                                        </p:tgtEl>
                                        <p:attrNameLst>
                                          <p:attrName>style.visibility</p:attrName>
                                        </p:attrNameLst>
                                      </p:cBhvr>
                                      <p:to>
                                        <p:strVal val="visible"/>
                                      </p:to>
                                    </p:set>
                                    <p:anim calcmode="lin" valueType="num">
                                      <p:cBhvr additive="base">
                                        <p:cTn id="27" dur="500" fill="hold"/>
                                        <p:tgtEl>
                                          <p:spTgt spid="3584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584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5843">
                                            <p:txEl>
                                              <p:pRg st="7" end="7"/>
                                            </p:txEl>
                                          </p:spTgt>
                                        </p:tgtEl>
                                        <p:attrNameLst>
                                          <p:attrName>style.visibility</p:attrName>
                                        </p:attrNameLst>
                                      </p:cBhvr>
                                      <p:to>
                                        <p:strVal val="visible"/>
                                      </p:to>
                                    </p:set>
                                    <p:anim calcmode="lin" valueType="num">
                                      <p:cBhvr additive="base">
                                        <p:cTn id="31" dur="500" fill="hold"/>
                                        <p:tgtEl>
                                          <p:spTgt spid="3584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584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WASPOLLED" val="1C4BAE7947D14E558DAE6135480D5508"/>
  <p:tag name="TPVERSION" val="5"/>
  <p:tag name="TPFULLVERSION" val="5.1.1.3052"/>
  <p:tag name="PPTVERSION" val="12"/>
  <p:tag name="TPOS" val="2"/>
  <p:tag name="MMPROD_UIDATA" val="&lt;database version=&quot;8.0&quot;&gt;&lt;object type=&quot;1&quot; unique_id=&quot;10001&quot;&gt;&lt;object type=&quot;2&quot; unique_id=&quot;10002&quot;&gt;&lt;object type=&quot;3&quot; unique_id=&quot;10003&quot;&gt;&lt;property id=&quot;20148&quot; value=&quot;5&quot;/&gt;&lt;property id=&quot;20300&quot; value=&quot;Slide 1 - &amp;quot;Calculation Basics&amp;quot;&quot;/&gt;&lt;property id=&quot;20307&quot; value=&quot;256&quot;/&gt;&lt;/object&gt;&lt;object type=&quot;3&quot; unique_id=&quot;10057&quot;&gt;&lt;property id=&quot;20148&quot; value=&quot;5&quot;/&gt;&lt;property id=&quot;20300&quot; value=&quot;Slide 2 - &amp;quot;Objectives&amp;quot;&quot;/&gt;&lt;property id=&quot;20307&quot; value=&quot;264&quot;/&gt;&lt;/object&gt;&lt;object type=&quot;3&quot; unique_id=&quot;10058&quot;&gt;&lt;property id=&quot;20148&quot; value=&quot;5&quot;/&gt;&lt;property id=&quot;20300&quot; value=&quot;Slide 3 - &amp;quot;Why do I want them?&amp;quot;&quot;/&gt;&lt;property id=&quot;20307&quot; value=&quot;265&quot;/&gt;&lt;/object&gt;&lt;object type=&quot;3&quot; unique_id=&quot;10059&quot;&gt;&lt;property id=&quot;20148&quot; value=&quot;5&quot;/&gt;&lt;property id=&quot;20300&quot; value=&quot;Slide 4 - &amp;quot;Where do I put them?&amp;quot;&quot;/&gt;&lt;property id=&quot;20307&quot; value=&quot;267&quot;/&gt;&lt;/object&gt;&lt;object type=&quot;3&quot; unique_id=&quot;10060&quot;&gt;&lt;property id=&quot;20148&quot; value=&quot;5&quot;/&gt;&lt;property id=&quot;20300&quot; value=&quot;Slide 5 - &amp;quot;Where do I put it?&amp;quot;&quot;/&gt;&lt;property id=&quot;20307&quot; value=&quot;268&quot;/&gt;&lt;/object&gt;&lt;object type=&quot;3&quot; unique_id=&quot;10061&quot;&gt;&lt;property id=&quot;20148&quot; value=&quot;5&quot;/&gt;&lt;property id=&quot;20300&quot; value=&quot;Slide 6 - &amp;quot;How do I write it?&amp;quot;&quot;/&gt;&lt;property id=&quot;20307&quot; value=&quot;269&quot;/&gt;&lt;/object&gt;&lt;object type=&quot;3&quot; unique_id=&quot;10062&quot;&gt;&lt;property id=&quot;20148&quot; value=&quot;5&quot;/&gt;&lt;property id=&quot;20300&quot; value=&quot;Slide 7 - &amp;quot;How do I write it?&amp;quot;&quot;/&gt;&lt;property id=&quot;20307&quot; value=&quot;270&quot;/&gt;&lt;/object&gt;&lt;object type=&quot;3&quot; unique_id=&quot;10063&quot;&gt;&lt;property id=&quot;20148&quot; value=&quot;5&quot;/&gt;&lt;property id=&quot;20300&quot; value=&quot;Slide 8 - &amp;quot;Basic Math&amp;quot;&quot;/&gt;&lt;property id=&quot;20307&quot; value=&quot;271&quot;/&gt;&lt;/object&gt;&lt;object type=&quot;3&quot; unique_id=&quot;10064&quot;&gt;&lt;property id=&quot;20148&quot; value=&quot;5&quot;/&gt;&lt;property id=&quot;20300&quot; value=&quot;Slide 9 - &amp;quot;Basic Math&amp;quot;&quot;/&gt;&lt;property id=&quot;20307&quot; value=&quot;272&quot;/&gt;&lt;/object&gt;&lt;object type=&quot;3&quot; unique_id=&quot;10065&quot;&gt;&lt;property id=&quot;20148&quot; value=&quot;5&quot;/&gt;&lt;property id=&quot;20300&quot; value=&quot;Slide 10 - &amp;quot;Basic Math&amp;quot;&quot;/&gt;&lt;property id=&quot;20307&quot; value=&quot;273&quot;/&gt;&lt;/object&gt;&lt;object type=&quot;3&quot; unique_id=&quot;10066&quot;&gt;&lt;property id=&quot;20148&quot; value=&quot;5&quot;/&gt;&lt;property id=&quot;20300&quot; value=&quot;Slide 11 - &amp;quot;If?Then:Otherwise Calculations&amp;quot;&quot;/&gt;&lt;property id=&quot;20307&quot; value=&quot;274&quot;/&gt;&lt;/object&gt;&lt;object type=&quot;3&quot; unique_id=&quot;10067&quot;&gt;&lt;property id=&quot;20148&quot; value=&quot;5&quot;/&gt;&lt;property id=&quot;20300&quot; value=&quot;Slide 12 - &amp;quot;If?Then:Otherwise Calculations&amp;quot;&quot;/&gt;&lt;property id=&quot;20307&quot; value=&quot;275&quot;/&gt;&lt;/object&gt;&lt;object type=&quot;3&quot; unique_id=&quot;10068&quot;&gt;&lt;property id=&quot;20148&quot; value=&quot;5&quot;/&gt;&lt;property id=&quot;20300&quot; value=&quot;Slide 13 - &amp;quot;If?Then:Otherwise Calculations&amp;quot;&quot;/&gt;&lt;property id=&quot;20307&quot; value=&quot;276&quot;/&gt;&lt;/object&gt;&lt;object type=&quot;3&quot; unique_id=&quot;10069&quot;&gt;&lt;property id=&quot;20148&quot; value=&quot;5&quot;/&gt;&lt;property id=&quot;20300&quot; value=&quot;Slide 14 - &amp;quot;If?Then:Otherwise Calculations&amp;quot;&quot;/&gt;&lt;property id=&quot;20307&quot; value=&quot;277&quot;/&gt;&lt;/object&gt;&lt;object type=&quot;3&quot; unique_id=&quot;10070&quot;&gt;&lt;property id=&quot;20148&quot; value=&quot;5&quot;/&gt;&lt;property id=&quot;20300&quot; value=&quot;Slide 15 - &amp;quot;If?Then:Otherwise Calculations&amp;quot;&quot;/&gt;&lt;property id=&quot;20307&quot; value=&quot;280&quot;/&gt;&lt;/object&gt;&lt;object type=&quot;3&quot; unique_id=&quot;10071&quot;&gt;&lt;property id=&quot;20148&quot; value=&quot;5&quot;/&gt;&lt;property id=&quot;20300&quot; value=&quot;Slide 16 - &amp;quot;If?Then:Otherwise Calculations&amp;quot;&quot;/&gt;&lt;property id=&quot;20307&quot; value=&quot;278&quot;/&gt;&lt;/object&gt;&lt;object type=&quot;3&quot; unique_id=&quot;10072&quot;&gt;&lt;property id=&quot;20148&quot; value=&quot;5&quot;/&gt;&lt;property id=&quot;20300&quot; value=&quot;Slide 17 - &amp;quot;If?Then:Otherwise Calculations&amp;quot;&quot;/&gt;&lt;property id=&quot;20307&quot; value=&quot;279&quot;/&gt;&lt;/object&gt;&lt;object type=&quot;3&quot; unique_id=&quot;10073&quot;&gt;&lt;property id=&quot;20148&quot; value=&quot;5&quot;/&gt;&lt;property id=&quot;20300&quot; value=&quot;Slide 18 - &amp;quot;If the numeric result of K is greater than 5, Then result with “HEMOLYZED”, Otherwise result with the numeric resu&quot;/&gt;&lt;property id=&quot;20307&quot; value=&quot;291&quot;/&gt;&lt;/object&gt;&lt;object type=&quot;3&quot; unique_id=&quot;10074&quot;&gt;&lt;property id=&quot;20148&quot; value=&quot;5&quot;/&gt;&lt;property id=&quot;20300&quot; value=&quot;Slide 19 - &amp;quot;If?Then:Otherwise Calculations&amp;quot;&quot;/&gt;&lt;property id=&quot;20307&quot; value=&quot;281&quot;/&gt;&lt;/object&gt;&lt;object type=&quot;3&quot; unique_id=&quot;10075&quot;&gt;&lt;property id=&quot;20148&quot; value=&quot;5&quot;/&gt;&lt;property id=&quot;20300&quot; value=&quot;Slide 20 - &amp;quot;If?Then:Otherwise Calculations&amp;quot;&quot;/&gt;&lt;property id=&quot;20307&quot; value=&quot;282&quot;/&gt;&lt;/object&gt;&lt;object type=&quot;3&quot; unique_id=&quot;10076&quot;&gt;&lt;property id=&quot;20148&quot; value=&quot;5&quot;/&gt;&lt;property id=&quot;20300&quot; value=&quot;Slide 21 - &amp;quot;If?Then:Otherwise Calculations&amp;quot;&quot;/&gt;&lt;property id=&quot;20307&quot; value=&quot;283&quot;/&gt;&lt;/object&gt;&lt;object type=&quot;3&quot; unique_id=&quot;10077&quot;&gt;&lt;property id=&quot;20148&quot; value=&quot;5&quot;/&gt;&lt;property id=&quot;20300&quot; value=&quot;Slide 22 - &amp;quot;If?Then:Otherwise Calculations&amp;quot;&quot;/&gt;&lt;property id=&quot;20307&quot; value=&quot;284&quot;/&gt;&lt;/object&gt;&lt;object type=&quot;3&quot; unique_id=&quot;10078&quot;&gt;&lt;property id=&quot;20148&quot; value=&quot;5&quot;/&gt;&lt;property id=&quot;20300&quot; value=&quot;Slide 23 - &amp;quot;Reading Practice!&amp;quot;&quot;/&gt;&lt;property id=&quot;20307&quot; value=&quot;285&quot;/&gt;&lt;/object&gt;&lt;object type=&quot;3&quot; unique_id=&quot;10079&quot;&gt;&lt;property id=&quot;20148&quot; value=&quot;5&quot;/&gt;&lt;property id=&quot;20300&quot; value=&quot;Slide 24 - &amp;quot;Reading Practice!&amp;quot;&quot;/&gt;&lt;property id=&quot;20307&quot; value=&quot;286&quot;/&gt;&lt;/object&gt;&lt;object type=&quot;3&quot; unique_id=&quot;10080&quot;&gt;&lt;property id=&quot;20148&quot; value=&quot;5&quot;/&gt;&lt;property id=&quot;20300&quot; value=&quot;Slide 25 - &amp;quot;Reading Practice!&amp;quot;&quot;/&gt;&lt;property id=&quot;20307&quot; value=&quot;287&quot;/&gt;&lt;/object&gt;&lt;object type=&quot;3&quot; unique_id=&quot;10081&quot;&gt;&lt;property id=&quot;20148&quot; value=&quot;5&quot;/&gt;&lt;property id=&quot;20300&quot; value=&quot;Slide 26 - &amp;quot;Reading Practice!&amp;quot;&quot;/&gt;&lt;property id=&quot;20307&quot; value=&quot;288&quot;/&gt;&lt;/object&gt;&lt;object type=&quot;3&quot; unique_id=&quot;10082&quot;&gt;&lt;property id=&quot;20148&quot; value=&quot;5&quot;/&gt;&lt;property id=&quot;20300&quot; value=&quot;Slide 27 - &amp;quot;Tips…&amp;quot;&quot;/&gt;&lt;property id=&quot;20307&quot; value=&quot;289&quot;/&gt;&lt;/object&gt;&lt;object type=&quot;3&quot; unique_id=&quot;10083&quot;&gt;&lt;property id=&quot;20148&quot; value=&quot;5&quot;/&gt;&lt;property id=&quot;20300&quot; value=&quot;Slide 28 - &amp;quot;@CA==“&amp;gt;200”? $CA+ “@HIGH”: (@CA==“&amp;lt;20”? $CA+ “@LOW”) :$@CA  What is wrong with this calculation? &amp;quot;&quot;/&gt;&lt;property id=&quot;20307&quot; value=&quot;292&quot;/&gt;&lt;/object&gt;&lt;object type=&quot;3&quot; unique_id=&quot;10084&quot;&gt;&lt;property id=&quot;20148&quot; value=&quot;5&quot;/&gt;&lt;property id=&quot;20300&quot; value=&quot;Slide 29 - &amp;quot;Questions?&amp;quot;&quot;/&gt;&lt;property id=&quot;20307&quot; value=&quot;293&quot;/&gt;&lt;/object&gt;&lt;/object&gt;&lt;object type=&quot;8&quot; unique_id=&quot;10014&quo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RESULTS" val="Where do I put them?&#10;2[;]2[;]6[;]False[;]0[;]&#10;4.5[;]5[;]2.29128784747792[;]5.25&#10;1[;]-1[;]In an email to Nick1[;]In an email to Nick[;]&#10;1[;]-1[;]Group Test Setup2[;]Group Test Setup[;]&#10;0[;]1[;]Individual Test Setup3[;]Individual Test Setup[;]&#10;0[;]-1[;]Ward/Clinic Setup4[;]Ward/Clinic Setup[;]&#10;2[;]1[;]Canned Message Setup5[;]Canned Message Setup[;]&#10;0[;]-1[;]In an email to Leiloni6[;]In an email to Leiloni[;]&#10;2[;]1[;]RBS Setup7[;]RBS Setup[;]&#10;"/>
  <p:tag name="HASRESULTS" val="True"/>
  <p:tag name="LIVECHARTING" val="False"/>
  <p:tag name="AUTOOPENPOLL" val="True"/>
  <p:tag name="TYPE" val="MultiChoiceSlide"/>
  <p:tag name="TPQUESTIONXML" val="﻿&lt;?xml version=&quot;1.0&quot; encoding=&quot;utf-8&quot;?&gt;&#10;&lt;questionlist&gt;&#10;    &lt;properties&gt;&#10;        &lt;guid&gt;0DF48F29F7A24C89A58E61B91EC9E570&lt;/guid&gt;&#10;        &lt;description /&gt;&#10;        &lt;date&gt;4/4/2013 8:55:13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88E1719A5FF645B99D3F1461F310E670&lt;/guid&gt;&#10;            &lt;repollguid&gt;02517A431118447994686E54A6FFE957&lt;/repollguid&gt;&#10;            &lt;sourceid&gt;07B39A5B2C4943998F04E45286574124&lt;/sourceid&gt;&#10;            &lt;questiontext&gt;Where do I put them?&lt;/questiontext&gt;&#10;            &lt;showresults&gt;True&lt;/showresults&gt;&#10;            &lt;responsegrid&gt;0&lt;/responsegrid&gt;&#10;            &lt;countdowntimer&gt;False&lt;/countdowntimer&gt;&#10;            &lt;countdowntime&gt;30&lt;/countdowntime&gt;&#10;            &lt;correctvalue&gt;1&lt;/correctvalue&gt;&#10;            &lt;incorrectvalue&gt;0&lt;/incorrectvalue&gt;&#10;            &lt;responselimit&gt;3&lt;/responselimit&gt;&#10;            &lt;bulletstyle&gt;2&lt;/bulletstyle&gt;&#10;            &lt;correctanswerindicator&gt;True&lt;/correctanswerindicator&gt;&#10;            &lt;answers&gt;&#10;                &lt;answer&gt;&#10;                    &lt;guid&gt;2157F18F1D3540CFB8A9A15847DAD17B&lt;/guid&gt;&#10;                    &lt;answertext&gt;In an email to Nick&lt;/answertext&gt;&#10;                    &lt;valuetype&gt;-1&lt;/valuetype&gt;&#10;                &lt;/answer&gt;&#10;                &lt;answer&gt;&#10;                    &lt;guid&gt;D8BC7B220CCA4362B93BDA3B86617D92&lt;/guid&gt;&#10;                    &lt;answertext&gt;Group Test Setup&lt;/answertext&gt;&#10;                    &lt;valuetype&gt;-1&lt;/valuetype&gt;&#10;                &lt;/answer&gt;&#10;                &lt;answer&gt;&#10;                    &lt;guid&gt;7DE43531E8B24628966B9345731A671D&lt;/guid&gt;&#10;                    &lt;answertext&gt;Individual Test Setup&lt;/answertext&gt;&#10;                    &lt;valuetype&gt;1&lt;/valuetype&gt;&#10;                &lt;/answer&gt;&#10;                &lt;answer&gt;&#10;                    &lt;guid&gt;DCD6574397F94DE785DB134882C70C06&lt;/guid&gt;&#10;                    &lt;answertext&gt;Ward/Clinic Setup&lt;/answertext&gt;&#10;                    &lt;valuetype&gt;-1&lt;/valuetype&gt;&#10;                &lt;/answer&gt;&#10;                &lt;answer&gt;&#10;                    &lt;guid&gt;64403AF8078749E9A0F721F33B548153&lt;/guid&gt;&#10;                    &lt;answertext&gt;Canned Message Setup&lt;/answertext&gt;&#10;                    &lt;valuetype&gt;1&lt;/valuetype&gt;&#10;                &lt;/answer&gt;&#10;                &lt;answer&gt;&#10;                    &lt;guid&gt;656D632BB9A64D0A8E9AE576A70DF6D5&lt;/guid&gt;&#10;                    &lt;answertext&gt;In an email to Leiloni&lt;/answertext&gt;&#10;                    &lt;valuetype&gt;-1&lt;/valuetype&gt;&#10;                &lt;/answer&gt;&#10;                &lt;answer&gt;&#10;                    &lt;guid&gt;11AFE21B45A94678BD572DA28200E5A7&lt;/guid&gt;&#10;                    &lt;answertext&gt;RBS Setup&lt;/answertext&gt;&#10;                    &lt;valuetype&gt;1&lt;/valuetype&gt;&#10;                &lt;/answer&gt;&#10;            &lt;/answers&gt;&#10;        &lt;/multichoice&gt;&#10;    &lt;/questions&gt;&#10;&lt;/questionlist&gt;"/>
</p:tagLst>
</file>

<file path=ppt/tags/tag3.xml><?xml version="1.0" encoding="utf-8"?>
<p:tagLst xmlns:a="http://schemas.openxmlformats.org/drawingml/2006/main" xmlns:r="http://schemas.openxmlformats.org/officeDocument/2006/relationships" xmlns:p="http://schemas.openxmlformats.org/presentationml/2006/main">
  <p:tag name="ZEROBASED" val="False"/>
</p:tagLst>
</file>

<file path=ppt/tags/tag4.xml><?xml version="1.0" encoding="utf-8"?>
<p:tagLst xmlns:a="http://schemas.openxmlformats.org/drawingml/2006/main" xmlns:r="http://schemas.openxmlformats.org/officeDocument/2006/relationships" xmlns:p="http://schemas.openxmlformats.org/presentationml/2006/main">
  <p:tag name="LIVECHARTING" val="False"/>
  <p:tag name="AUTOOPENPOLL" val="True"/>
  <p:tag name="TYPE" val="MultiChoiceSlide"/>
  <p:tag name="TPQUESTIONXML" val="﻿&lt;?xml version=&quot;1.0&quot; encoding=&quot;utf-8&quot;?&gt;&#10;&lt;questionlist&gt;&#10;    &lt;properties&gt;&#10;        &lt;guid&gt;7316068E5A3148E3B3DC77903A1676CF&lt;/guid&gt;&#10;        &lt;description /&gt;&#10;        &lt;date&gt;4/14/2014 2:01:26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74D3F7035C3F4BBA9084E00241920663&lt;/guid&gt;&#10;            &lt;repollguid&gt;6F8BFFFF88CC4ABCAD457237749023C6&lt;/repollguid&gt;&#10;            &lt;sourceid&gt;630FE1E7FB8E4714A2B44C3DE433CD94&lt;/sourceid&gt;&#10;            &lt;questiontext&gt;If the numeric result of K is greater than 5, Then result with “HEMOLYZED”, Otherwise result with the numeric result of K.&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answers&gt;&#10;                &lt;answer&gt;&#10;                    &lt;guid&gt;65C99DE1DBC542EDB942CAC86550E465&lt;/guid&gt;&#10;                    &lt;answertext&gt;K&amp;gt;5? “Hemolyzed”:K&lt;/answertext&gt;&#10;                    &lt;valuetype&gt;-1&lt;/valuetype&gt;&#10;                &lt;/answer&gt;&#10;                &lt;answer&gt;&#10;                    &lt;guid&gt;500DB5B9D27F44209D01C99C7ECC77B9&lt;/guid&gt;&#10;                    &lt;answertext&gt;@K&amp;gt;5? “HEMOLYZED”:@K&lt;/answertext&gt;&#10;                    &lt;valuetype&gt;-1&lt;/valuetype&gt;&#10;                &lt;/answer&gt;&#10;                &lt;answer&gt;&#10;                    &lt;guid&gt;5AE3AA82EB454D1D90C99FABA91DF2FC&lt;/guid&gt;&#10;                    &lt;answertext&gt;@K&amp;gt;5? &quot;HEMOLYZED&quot;:@K&lt;/answertext&gt;&#10;                    &lt;valuetype&gt;1&lt;/valuetype&gt;&#10;                &lt;/answer&gt;&#10;                &lt;answer&gt;&#10;                    &lt;guid&gt;2771892EDF72433EBA71F3C0D688E358&lt;/guid&gt;&#10;                    &lt;answertext&gt;@K&amp;gt;5? &quot;Hemolyzed&quot;:@K&lt;/answertext&gt;&#10;                    &lt;valuetype&gt;-1&lt;/valuetype&gt;&#10;                &lt;/answer&gt;&#10;            &lt;/answers&gt;&#10;        &lt;/multichoice&gt;&#10;    &lt;/questions&gt;&#10;&lt;/questionlist&gt;"/>
</p:tagLst>
</file>

<file path=ppt/tags/tag5.xml><?xml version="1.0" encoding="utf-8"?>
<p:tagLst xmlns:a="http://schemas.openxmlformats.org/drawingml/2006/main" xmlns:r="http://schemas.openxmlformats.org/officeDocument/2006/relationships" xmlns:p="http://schemas.openxmlformats.org/presentationml/2006/main">
  <p:tag name="ZEROBASED" val="False"/>
</p:tagLst>
</file>

<file path=ppt/theme/theme1.xml><?xml version="1.0" encoding="utf-8"?>
<a:theme xmlns:a="http://schemas.openxmlformats.org/drawingml/2006/main" name="SNUG2016v2">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NUG2016v2" id="{48241203-C7BE-43AD-AF53-E18E253D36C5}" vid="{1CBCA8F9-2C1B-4FF3-BE3D-C2E11DED2F8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SNUG2016v2</Template>
  <TotalTime>2105</TotalTime>
  <Words>2956</Words>
  <Application>Microsoft Office PowerPoint</Application>
  <PresentationFormat>On-screen Show (4:3)</PresentationFormat>
  <Paragraphs>326</Paragraphs>
  <Slides>29</Slides>
  <Notes>23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29</vt:i4>
      </vt:variant>
    </vt:vector>
  </HeadingPairs>
  <TitlesOfParts>
    <vt:vector size="37" baseType="lpstr">
      <vt:lpstr>Arial Unicode MS</vt:lpstr>
      <vt:lpstr>Adobe Garamond Pro</vt:lpstr>
      <vt:lpstr>Arial</vt:lpstr>
      <vt:lpstr>Arial Black</vt:lpstr>
      <vt:lpstr>Calibri</vt:lpstr>
      <vt:lpstr>Lithos Pro Regular</vt:lpstr>
      <vt:lpstr>Times New Roman</vt:lpstr>
      <vt:lpstr>SNUG2016v2</vt:lpstr>
      <vt:lpstr>Calculation Basics</vt:lpstr>
      <vt:lpstr>Objectives</vt:lpstr>
      <vt:lpstr>Why do I want them?</vt:lpstr>
      <vt:lpstr>Where do I put them?</vt:lpstr>
      <vt:lpstr>Where do I put it?</vt:lpstr>
      <vt:lpstr>How do I write it?</vt:lpstr>
      <vt:lpstr>How do I write it?</vt:lpstr>
      <vt:lpstr>Basic Math</vt:lpstr>
      <vt:lpstr>Basic Math</vt:lpstr>
      <vt:lpstr>Basic Math</vt:lpstr>
      <vt:lpstr>If?Then:Otherwise Calculations</vt:lpstr>
      <vt:lpstr>If?Then:Otherwise Calculations</vt:lpstr>
      <vt:lpstr>If?Then:Otherwise Calculations</vt:lpstr>
      <vt:lpstr>If?Then:Otherwise Calculations</vt:lpstr>
      <vt:lpstr>If?Then:Otherwise Calculations</vt:lpstr>
      <vt:lpstr>If?Then:Otherwise Calculations</vt:lpstr>
      <vt:lpstr>If?Then:Otherwise Calculations</vt:lpstr>
      <vt:lpstr>If the numeric result of K is greater than 5, Then result with “HEMOLYZED”, Otherwise result with the numeric result of K.</vt:lpstr>
      <vt:lpstr>If?Then:Otherwise Calculations</vt:lpstr>
      <vt:lpstr>If?Then:Otherwise Calculations</vt:lpstr>
      <vt:lpstr>If?Then:Otherwise Calculations</vt:lpstr>
      <vt:lpstr>If?Then:Otherwise Calculations</vt:lpstr>
      <vt:lpstr>If?Then:Otherwise Calculations</vt:lpstr>
      <vt:lpstr>Reading Practice!</vt:lpstr>
      <vt:lpstr>Reading Practice!</vt:lpstr>
      <vt:lpstr>Reading Practice!</vt:lpstr>
      <vt:lpstr>Tips…</vt:lpstr>
      <vt:lpstr>Questions?</vt:lpstr>
      <vt:lpstr>Basic Calculations Presented by Peggy Steele and Jane Blackmar 727-789-0100 x4583 peggy@softcomputer.com </vt:lpstr>
    </vt:vector>
  </TitlesOfParts>
  <Company>SCC Soft Computer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barryf</dc:creator>
  <cp:lastModifiedBy>Myra Pettis</cp:lastModifiedBy>
  <cp:revision>92</cp:revision>
  <dcterms:created xsi:type="dcterms:W3CDTF">2014-01-07T18:49:49Z</dcterms:created>
  <dcterms:modified xsi:type="dcterms:W3CDTF">2016-05-02T14:22:08Z</dcterms:modified>
</cp:coreProperties>
</file>