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318" r:id="rId2"/>
    <p:sldId id="263" r:id="rId3"/>
    <p:sldId id="261" r:id="rId4"/>
    <p:sldId id="352" r:id="rId5"/>
    <p:sldId id="292" r:id="rId6"/>
    <p:sldId id="300" r:id="rId7"/>
    <p:sldId id="299" r:id="rId8"/>
    <p:sldId id="313" r:id="rId9"/>
    <p:sldId id="356" r:id="rId10"/>
    <p:sldId id="298" r:id="rId11"/>
    <p:sldId id="305" r:id="rId12"/>
    <p:sldId id="357" r:id="rId13"/>
    <p:sldId id="311" r:id="rId14"/>
    <p:sldId id="270" r:id="rId15"/>
    <p:sldId id="269" r:id="rId16"/>
    <p:sldId id="271" r:id="rId17"/>
    <p:sldId id="272" r:id="rId18"/>
    <p:sldId id="325" r:id="rId19"/>
    <p:sldId id="350" r:id="rId20"/>
    <p:sldId id="297" r:id="rId21"/>
    <p:sldId id="354" r:id="rId22"/>
    <p:sldId id="267" r:id="rId23"/>
    <p:sldId id="355" r:id="rId24"/>
    <p:sldId id="273" r:id="rId25"/>
    <p:sldId id="293" r:id="rId26"/>
    <p:sldId id="278" r:id="rId27"/>
    <p:sldId id="281" r:id="rId28"/>
    <p:sldId id="319" r:id="rId29"/>
    <p:sldId id="306" r:id="rId30"/>
    <p:sldId id="307" r:id="rId31"/>
    <p:sldId id="308" r:id="rId32"/>
    <p:sldId id="329" r:id="rId33"/>
    <p:sldId id="330" r:id="rId34"/>
    <p:sldId id="331" r:id="rId35"/>
    <p:sldId id="332" r:id="rId36"/>
    <p:sldId id="342" r:id="rId37"/>
    <p:sldId id="343" r:id="rId38"/>
    <p:sldId id="312" r:id="rId39"/>
    <p:sldId id="328" r:id="rId40"/>
    <p:sldId id="348" r:id="rId41"/>
    <p:sldId id="334" r:id="rId42"/>
    <p:sldId id="316" r:id="rId43"/>
    <p:sldId id="336" r:id="rId44"/>
    <p:sldId id="337" r:id="rId45"/>
    <p:sldId id="344" r:id="rId46"/>
    <p:sldId id="309" r:id="rId47"/>
    <p:sldId id="323" r:id="rId48"/>
    <p:sldId id="351" r:id="rId49"/>
    <p:sldId id="310" r:id="rId50"/>
    <p:sldId id="283" r:id="rId51"/>
    <p:sldId id="294" r:id="rId52"/>
    <p:sldId id="287" r:id="rId53"/>
    <p:sldId id="296" r:id="rId54"/>
    <p:sldId id="338" r:id="rId55"/>
    <p:sldId id="339" r:id="rId56"/>
    <p:sldId id="346" r:id="rId57"/>
    <p:sldId id="347" r:id="rId58"/>
    <p:sldId id="304" r:id="rId59"/>
    <p:sldId id="268" r:id="rId60"/>
    <p:sldId id="279" r:id="rId61"/>
    <p:sldId id="280" r:id="rId62"/>
    <p:sldId id="274" r:id="rId63"/>
    <p:sldId id="275" r:id="rId64"/>
    <p:sldId id="277" r:id="rId65"/>
    <p:sldId id="324" r:id="rId66"/>
    <p:sldId id="276" r:id="rId67"/>
  </p:sldIdLst>
  <p:sldSz cx="9144000" cy="6858000" type="screen4x3"/>
  <p:notesSz cx="6858000" cy="92964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0" autoAdjust="0"/>
    <p:restoredTop sz="86410" autoAdjust="0"/>
  </p:normalViewPr>
  <p:slideViewPr>
    <p:cSldViewPr snapToGrid="0">
      <p:cViewPr varScale="1">
        <p:scale>
          <a:sx n="71" d="100"/>
          <a:sy n="71" d="100"/>
        </p:scale>
        <p:origin x="714" y="66"/>
      </p:cViewPr>
      <p:guideLst>
        <p:guide orient="horz" pos="2160"/>
        <p:guide pos="2880"/>
      </p:guideLst>
    </p:cSldViewPr>
  </p:slideViewPr>
  <p:outlineViewPr>
    <p:cViewPr>
      <p:scale>
        <a:sx n="33" d="100"/>
        <a:sy n="33" d="100"/>
      </p:scale>
      <p:origin x="48" y="29190"/>
    </p:cViewPr>
  </p:outlineViewPr>
  <p:notesTextViewPr>
    <p:cViewPr>
      <p:scale>
        <a:sx n="1" d="1"/>
        <a:sy n="1" d="1"/>
      </p:scale>
      <p:origin x="0" y="0"/>
    </p:cViewPr>
  </p:notesTextViewPr>
  <p:sorterViewPr>
    <p:cViewPr>
      <p:scale>
        <a:sx n="142" d="100"/>
        <a:sy n="142" d="100"/>
      </p:scale>
      <p:origin x="0" y="78"/>
    </p:cViewPr>
  </p:sorterViewPr>
  <p:notesViewPr>
    <p:cSldViewPr snapToGrid="0">
      <p:cViewPr varScale="1">
        <p:scale>
          <a:sx n="87" d="100"/>
          <a:sy n="87" d="100"/>
        </p:scale>
        <p:origin x="-3822"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CB89871D-9C13-4777-AC24-5FA721E088F3}" type="datetimeFigureOut">
              <a:rPr lang="en-US" smtClean="0"/>
              <a:t>4/15/2016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A204A7D8-3E59-4CB8-BB02-07A0582B01AF}" type="slidenum">
              <a:rPr lang="en-US" smtClean="0"/>
              <a:t>‹#›</a:t>
            </a:fld>
            <a:endParaRPr lang="en-US"/>
          </a:p>
        </p:txBody>
      </p:sp>
    </p:spTree>
    <p:extLst>
      <p:ext uri="{BB962C8B-B14F-4D97-AF65-F5344CB8AC3E}">
        <p14:creationId xmlns:p14="http://schemas.microsoft.com/office/powerpoint/2010/main" val="3574089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Thank you for letting us speak today.</a:t>
            </a:r>
          </a:p>
          <a:p>
            <a:endParaRPr lang="en-US" dirty="0"/>
          </a:p>
        </p:txBody>
      </p:sp>
      <p:sp>
        <p:nvSpPr>
          <p:cNvPr id="4" name="Slide Number Placeholder 3"/>
          <p:cNvSpPr>
            <a:spLocks noGrp="1"/>
          </p:cNvSpPr>
          <p:nvPr>
            <p:ph type="sldNum" sz="quarter" idx="10"/>
          </p:nvPr>
        </p:nvSpPr>
        <p:spPr/>
        <p:txBody>
          <a:bodyPr/>
          <a:lstStyle/>
          <a:p>
            <a:fld id="{A204A7D8-3E59-4CB8-BB02-07A0582B01AF}" type="slidenum">
              <a:rPr lang="en-US" smtClean="0"/>
              <a:t>1</a:t>
            </a:fld>
            <a:endParaRPr lang="en-US"/>
          </a:p>
        </p:txBody>
      </p:sp>
    </p:spTree>
    <p:extLst>
      <p:ext uri="{BB962C8B-B14F-4D97-AF65-F5344CB8AC3E}">
        <p14:creationId xmlns:p14="http://schemas.microsoft.com/office/powerpoint/2010/main" val="1059964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Acknowledgment to all the wonderful SCC users that are producing</a:t>
            </a:r>
            <a:r>
              <a:rPr lang="en-US" baseline="0" dirty="0" smtClean="0"/>
              <a:t> amazing reports via ODBC, Soft Reports, Oracle SQL Tools.  Your extracts that you have shared via the users groups are truly amazing and are a tremendous resource.    </a:t>
            </a:r>
          </a:p>
          <a:p>
            <a:pPr marL="628650" lvl="1" indent="-171450">
              <a:buFont typeface="Arial" panose="020B0604020202020204" pitchFamily="34" charset="0"/>
              <a:buChar char="•"/>
            </a:pPr>
            <a:r>
              <a:rPr lang="en-US" baseline="0" dirty="0" smtClean="0"/>
              <a:t>That is not where we are at this time but we are trying to get there.</a:t>
            </a:r>
          </a:p>
          <a:p>
            <a:pPr marL="0" indent="0">
              <a:buFont typeface="Arial" panose="020B0604020202020204" pitchFamily="34" charset="0"/>
              <a:buNone/>
            </a:pPr>
            <a:r>
              <a:rPr lang="en-US" baseline="0" dirty="0" smtClean="0"/>
              <a:t>For our Starting Point:</a:t>
            </a:r>
          </a:p>
          <a:p>
            <a:pPr marL="171450" indent="-171450">
              <a:buFont typeface="Arial" panose="020B0604020202020204" pitchFamily="34" charset="0"/>
              <a:buChar char="•"/>
            </a:pPr>
            <a:r>
              <a:rPr lang="en-US" baseline="0" dirty="0" smtClean="0"/>
              <a:t>What we did not have:</a:t>
            </a:r>
          </a:p>
          <a:p>
            <a:pPr marL="628650" lvl="1" indent="-171450">
              <a:buFont typeface="Arial" panose="020B0604020202020204" pitchFamily="34" charset="0"/>
              <a:buChar char="•"/>
            </a:pPr>
            <a:r>
              <a:rPr lang="en-US" baseline="0" dirty="0" smtClean="0"/>
              <a:t>Data mining experience in relational databases.</a:t>
            </a:r>
          </a:p>
          <a:p>
            <a:pPr marL="628650" lvl="1" indent="-171450">
              <a:buFont typeface="Arial" panose="020B0604020202020204" pitchFamily="34" charset="0"/>
              <a:buChar char="•"/>
            </a:pPr>
            <a:r>
              <a:rPr lang="en-US" baseline="0" dirty="0" smtClean="0"/>
              <a:t>Report modules or data mining products of any kind. </a:t>
            </a:r>
          </a:p>
          <a:p>
            <a:pPr marL="628650" lvl="1" indent="-171450">
              <a:buFont typeface="Arial" panose="020B0604020202020204" pitchFamily="34" charset="0"/>
              <a:buChar char="•"/>
            </a:pPr>
            <a:r>
              <a:rPr lang="en-US" baseline="0" dirty="0" smtClean="0"/>
              <a:t>Very basic (really basic) knowledge of Excel</a:t>
            </a:r>
          </a:p>
          <a:p>
            <a:pPr marL="628650" lvl="1" indent="-171450">
              <a:buFont typeface="Arial" panose="020B0604020202020204" pitchFamily="34" charset="0"/>
              <a:buChar char="•"/>
            </a:pPr>
            <a:r>
              <a:rPr lang="en-US" baseline="0" dirty="0" smtClean="0"/>
              <a:t>Dedicated report writer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Money! Requests in the past for data mining tools had been turned down due to tight health care dollars.  </a:t>
            </a:r>
          </a:p>
          <a:p>
            <a:pPr marL="457200" lvl="1" indent="0">
              <a:buFont typeface="Arial" panose="020B0604020202020204" pitchFamily="34" charset="0"/>
              <a:buNone/>
            </a:pPr>
            <a:r>
              <a:rPr lang="en-US" baseline="0" dirty="0" smtClean="0"/>
              <a:t>We were old school LIS support staff.  All we knew was how to pull the canned SCC reports and to perform some minor tweaks to the SQL reports in the system.</a:t>
            </a:r>
          </a:p>
          <a:p>
            <a:pPr marL="171450" indent="-171450">
              <a:buFont typeface="Arial" panose="020B0604020202020204" pitchFamily="34" charset="0"/>
              <a:buChar char="•"/>
            </a:pPr>
            <a:r>
              <a:rPr lang="en-US" baseline="0" dirty="0" smtClean="0"/>
              <a:t>What we had:</a:t>
            </a:r>
          </a:p>
          <a:p>
            <a:pPr marL="628650" lvl="1" indent="-171450">
              <a:buFont typeface="Arial" panose="020B0604020202020204" pitchFamily="34" charset="0"/>
              <a:buChar char="•"/>
            </a:pPr>
            <a:r>
              <a:rPr lang="en-US" baseline="0" dirty="0" smtClean="0"/>
              <a:t>Provider who had the interest and the curiosity to look into processes and utilization and try to make sense of the information we could get.  </a:t>
            </a:r>
          </a:p>
          <a:p>
            <a:pPr marL="628650" lvl="1" indent="-171450">
              <a:buFont typeface="Arial" panose="020B0604020202020204" pitchFamily="34" charset="0"/>
              <a:buChar char="•"/>
            </a:pPr>
            <a:r>
              <a:rPr lang="en-US" baseline="0" dirty="0" smtClean="0"/>
              <a:t>Willingness to learn-which can still be difficult.  Report writing or data mining requires massive time commitments so that you can bury yourself into the process in order to make meaningful headway quickly. </a:t>
            </a:r>
          </a:p>
          <a:p>
            <a:pPr marL="628650" lvl="1" indent="-171450">
              <a:buFont typeface="Arial" panose="020B0604020202020204" pitchFamily="34" charset="0"/>
              <a:buChar char="•"/>
            </a:pPr>
            <a:r>
              <a:rPr lang="en-US" baseline="0" dirty="0" smtClean="0"/>
              <a:t>Partnership with our institutional analytics group:</a:t>
            </a:r>
          </a:p>
          <a:p>
            <a:pPr marL="1085850" lvl="2" indent="-171450">
              <a:buFont typeface="Arial" panose="020B0604020202020204" pitchFamily="34" charset="0"/>
              <a:buChar char="•"/>
            </a:pPr>
            <a:r>
              <a:rPr lang="en-US" baseline="0" dirty="0" smtClean="0"/>
              <a:t>Our analytics group was quickly being overwhelmed with report requests from across the institution, but through a cooperative partnership we had a partner that was willing to tutor us through some of the basics of SQL report writing as well as help us troubleshoot problems when we got stuck on a particular data type or syntax problem.</a:t>
            </a:r>
          </a:p>
          <a:p>
            <a:pPr marL="1085850" lvl="2" indent="-171450">
              <a:buFont typeface="Arial" panose="020B0604020202020204" pitchFamily="34" charset="0"/>
              <a:buChar char="•"/>
            </a:pPr>
            <a:r>
              <a:rPr lang="en-US" baseline="0" dirty="0" smtClean="0"/>
              <a:t>In return, we were a ready resource for that group to consult on specifics for report requests for lab data by other users outside of the lab.</a:t>
            </a:r>
          </a:p>
          <a:p>
            <a:pPr marL="1085850" lvl="2" indent="-171450">
              <a:buFont typeface="Arial" panose="020B0604020202020204" pitchFamily="34" charset="0"/>
              <a:buChar char="•"/>
            </a:pPr>
            <a:r>
              <a:rPr lang="en-US" baseline="0" dirty="0" smtClean="0"/>
              <a:t>No one knows the lab data like the lab and we are available to assist with some of the nuances of our data such as considering cascading tests, all the places you would find a hemoglobin result from the main lab to point of care.  </a:t>
            </a:r>
          </a:p>
          <a:p>
            <a:pPr marL="171450" indent="-171450">
              <a:buFont typeface="Arial" panose="020B0604020202020204" pitchFamily="34" charset="0"/>
              <a:buChar char="•"/>
            </a:pPr>
            <a:r>
              <a:rPr lang="en-US" dirty="0" smtClean="0"/>
              <a:t>Also had the luxury</a:t>
            </a:r>
            <a:r>
              <a:rPr lang="en-US" baseline="0" dirty="0" smtClean="0"/>
              <a:t> of no upgrades or new products for the lab for the past year which freed up time to learn. </a:t>
            </a:r>
            <a:endParaRPr lang="en-US" dirty="0"/>
          </a:p>
        </p:txBody>
      </p:sp>
      <p:sp>
        <p:nvSpPr>
          <p:cNvPr id="4" name="Slide Number Placeholder 3"/>
          <p:cNvSpPr>
            <a:spLocks noGrp="1"/>
          </p:cNvSpPr>
          <p:nvPr>
            <p:ph type="sldNum" sz="quarter" idx="10"/>
          </p:nvPr>
        </p:nvSpPr>
        <p:spPr/>
        <p:txBody>
          <a:bodyPr/>
          <a:lstStyle/>
          <a:p>
            <a:fld id="{A204A7D8-3E59-4CB8-BB02-07A0582B01AF}" type="slidenum">
              <a:rPr lang="en-US" smtClean="0"/>
              <a:t>11</a:t>
            </a:fld>
            <a:endParaRPr lang="en-US"/>
          </a:p>
        </p:txBody>
      </p:sp>
    </p:spTree>
    <p:extLst>
      <p:ext uri="{BB962C8B-B14F-4D97-AF65-F5344CB8AC3E}">
        <p14:creationId xmlns:p14="http://schemas.microsoft.com/office/powerpoint/2010/main" val="918510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live in a complicated environment,  in what is called the  United States health care system today.</a:t>
            </a:r>
          </a:p>
          <a:p>
            <a:endParaRPr lang="en-US" dirty="0" smtClean="0"/>
          </a:p>
          <a:p>
            <a:r>
              <a:rPr lang="en-US" dirty="0"/>
              <a:t> </a:t>
            </a:r>
          </a:p>
        </p:txBody>
      </p:sp>
      <p:sp>
        <p:nvSpPr>
          <p:cNvPr id="4" name="Slide Number Placeholder 3"/>
          <p:cNvSpPr>
            <a:spLocks noGrp="1"/>
          </p:cNvSpPr>
          <p:nvPr>
            <p:ph type="sldNum" sz="quarter" idx="10"/>
          </p:nvPr>
        </p:nvSpPr>
        <p:spPr/>
        <p:txBody>
          <a:bodyPr/>
          <a:lstStyle/>
          <a:p>
            <a:fld id="{A204A7D8-3E59-4CB8-BB02-07A0582B01AF}" type="slidenum">
              <a:rPr lang="en-US" smtClean="0"/>
              <a:t>12</a:t>
            </a:fld>
            <a:endParaRPr lang="en-US"/>
          </a:p>
        </p:txBody>
      </p:sp>
    </p:spTree>
    <p:extLst>
      <p:ext uri="{BB962C8B-B14F-4D97-AF65-F5344CB8AC3E}">
        <p14:creationId xmlns:p14="http://schemas.microsoft.com/office/powerpoint/2010/main" val="3195624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04A7D8-3E59-4CB8-BB02-07A0582B01AF}" type="slidenum">
              <a:rPr lang="en-US" smtClean="0"/>
              <a:t>13</a:t>
            </a:fld>
            <a:endParaRPr lang="en-US"/>
          </a:p>
        </p:txBody>
      </p:sp>
    </p:spTree>
    <p:extLst>
      <p:ext uri="{BB962C8B-B14F-4D97-AF65-F5344CB8AC3E}">
        <p14:creationId xmlns:p14="http://schemas.microsoft.com/office/powerpoint/2010/main" val="3242115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Cost increases 2-4 times inflation</a:t>
            </a:r>
          </a:p>
          <a:p>
            <a:r>
              <a:rPr lang="en-US" sz="1600" dirty="0" smtClean="0"/>
              <a:t>Medicaid Medicare lower because of fee schedule. </a:t>
            </a:r>
          </a:p>
          <a:p>
            <a:r>
              <a:rPr lang="en-US" sz="1600" dirty="0" smtClean="0"/>
              <a:t>Private fee schedules payments higher because of cost shifting.</a:t>
            </a:r>
          </a:p>
          <a:p>
            <a:endParaRPr lang="en-US" sz="1600" dirty="0"/>
          </a:p>
          <a:p>
            <a:endParaRPr lang="en-US" sz="1600" dirty="0" smtClean="0"/>
          </a:p>
        </p:txBody>
      </p:sp>
      <p:sp>
        <p:nvSpPr>
          <p:cNvPr id="4" name="Slide Number Placeholder 3"/>
          <p:cNvSpPr>
            <a:spLocks noGrp="1"/>
          </p:cNvSpPr>
          <p:nvPr>
            <p:ph type="sldNum" sz="quarter" idx="10"/>
          </p:nvPr>
        </p:nvSpPr>
        <p:spPr/>
        <p:txBody>
          <a:bodyPr/>
          <a:lstStyle/>
          <a:p>
            <a:fld id="{A204A7D8-3E59-4CB8-BB02-07A0582B01AF}" type="slidenum">
              <a:rPr lang="en-US" smtClean="0"/>
              <a:t>14</a:t>
            </a:fld>
            <a:endParaRPr lang="en-US"/>
          </a:p>
        </p:txBody>
      </p:sp>
    </p:spTree>
    <p:extLst>
      <p:ext uri="{BB962C8B-B14F-4D97-AF65-F5344CB8AC3E}">
        <p14:creationId xmlns:p14="http://schemas.microsoft.com/office/powerpoint/2010/main" val="3397812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Costs are increasing in every country</a:t>
            </a:r>
          </a:p>
          <a:p>
            <a:endParaRPr lang="en-US" sz="1800" dirty="0"/>
          </a:p>
          <a:p>
            <a:r>
              <a:rPr lang="en-US" sz="1800" dirty="0" smtClean="0"/>
              <a:t>price</a:t>
            </a:r>
          </a:p>
          <a:p>
            <a:r>
              <a:rPr lang="en-US" sz="1800" dirty="0" smtClean="0"/>
              <a:t>aging </a:t>
            </a:r>
          </a:p>
          <a:p>
            <a:r>
              <a:rPr lang="en-US" sz="1800" dirty="0" smtClean="0"/>
              <a:t>culture</a:t>
            </a:r>
          </a:p>
          <a:p>
            <a:r>
              <a:rPr lang="en-US" sz="1800" dirty="0" smtClean="0"/>
              <a:t>Technology</a:t>
            </a:r>
          </a:p>
          <a:p>
            <a:r>
              <a:rPr lang="en-US" sz="1800" dirty="0" smtClean="0"/>
              <a:t>access</a:t>
            </a:r>
            <a:endParaRPr lang="en-US" sz="1800" dirty="0"/>
          </a:p>
        </p:txBody>
      </p:sp>
      <p:sp>
        <p:nvSpPr>
          <p:cNvPr id="4" name="Slide Number Placeholder 3"/>
          <p:cNvSpPr>
            <a:spLocks noGrp="1"/>
          </p:cNvSpPr>
          <p:nvPr>
            <p:ph type="sldNum" sz="quarter" idx="10"/>
          </p:nvPr>
        </p:nvSpPr>
        <p:spPr/>
        <p:txBody>
          <a:bodyPr/>
          <a:lstStyle/>
          <a:p>
            <a:fld id="{A204A7D8-3E59-4CB8-BB02-07A0582B01AF}" type="slidenum">
              <a:rPr lang="en-US" smtClean="0"/>
              <a:t>15</a:t>
            </a:fld>
            <a:endParaRPr lang="en-US"/>
          </a:p>
        </p:txBody>
      </p:sp>
    </p:spTree>
    <p:extLst>
      <p:ext uri="{BB962C8B-B14F-4D97-AF65-F5344CB8AC3E}">
        <p14:creationId xmlns:p14="http://schemas.microsoft.com/office/powerpoint/2010/main" val="1723234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The major difference in US spending is the intensity of hospital use, rescue care and post hospital care</a:t>
            </a:r>
          </a:p>
          <a:p>
            <a:endParaRPr lang="en-US" sz="1800" dirty="0"/>
          </a:p>
          <a:p>
            <a:r>
              <a:rPr lang="en-US" sz="1800" dirty="0" smtClean="0"/>
              <a:t>Expensive </a:t>
            </a:r>
          </a:p>
          <a:p>
            <a:endParaRPr lang="en-US" sz="1800" dirty="0" smtClean="0"/>
          </a:p>
          <a:p>
            <a:r>
              <a:rPr lang="en-US" sz="1800" dirty="0" smtClean="0"/>
              <a:t>People </a:t>
            </a:r>
          </a:p>
          <a:p>
            <a:r>
              <a:rPr lang="en-US" sz="1800" dirty="0" smtClean="0"/>
              <a:t>Technology</a:t>
            </a:r>
          </a:p>
          <a:p>
            <a:r>
              <a:rPr lang="en-US" sz="1800" dirty="0" smtClean="0"/>
              <a:t>access</a:t>
            </a:r>
            <a:endParaRPr lang="en-US" sz="1800" dirty="0"/>
          </a:p>
        </p:txBody>
      </p:sp>
      <p:sp>
        <p:nvSpPr>
          <p:cNvPr id="4" name="Slide Number Placeholder 3"/>
          <p:cNvSpPr>
            <a:spLocks noGrp="1"/>
          </p:cNvSpPr>
          <p:nvPr>
            <p:ph type="sldNum" sz="quarter" idx="10"/>
          </p:nvPr>
        </p:nvSpPr>
        <p:spPr/>
        <p:txBody>
          <a:bodyPr/>
          <a:lstStyle/>
          <a:p>
            <a:fld id="{A204A7D8-3E59-4CB8-BB02-07A0582B01AF}" type="slidenum">
              <a:rPr lang="en-US" smtClean="0"/>
              <a:t>16</a:t>
            </a:fld>
            <a:endParaRPr lang="en-US"/>
          </a:p>
        </p:txBody>
      </p:sp>
    </p:spTree>
    <p:extLst>
      <p:ext uri="{BB962C8B-B14F-4D97-AF65-F5344CB8AC3E}">
        <p14:creationId xmlns:p14="http://schemas.microsoft.com/office/powerpoint/2010/main" val="709024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Benefit design</a:t>
            </a:r>
          </a:p>
          <a:p>
            <a:r>
              <a:rPr lang="en-US" sz="2000" dirty="0" smtClean="0"/>
              <a:t>What’s covered</a:t>
            </a:r>
          </a:p>
          <a:p>
            <a:r>
              <a:rPr lang="en-US" sz="2000" dirty="0" smtClean="0"/>
              <a:t>Who’s covered </a:t>
            </a:r>
          </a:p>
          <a:p>
            <a:r>
              <a:rPr lang="en-US" sz="2000" dirty="0" smtClean="0"/>
              <a:t>Who’s going to pay</a:t>
            </a:r>
            <a:endParaRPr lang="en-US" sz="2000" dirty="0"/>
          </a:p>
        </p:txBody>
      </p:sp>
      <p:sp>
        <p:nvSpPr>
          <p:cNvPr id="4" name="Slide Number Placeholder 3"/>
          <p:cNvSpPr>
            <a:spLocks noGrp="1"/>
          </p:cNvSpPr>
          <p:nvPr>
            <p:ph type="sldNum" sz="quarter" idx="10"/>
          </p:nvPr>
        </p:nvSpPr>
        <p:spPr/>
        <p:txBody>
          <a:bodyPr/>
          <a:lstStyle/>
          <a:p>
            <a:fld id="{A204A7D8-3E59-4CB8-BB02-07A0582B01AF}" type="slidenum">
              <a:rPr lang="en-US" smtClean="0"/>
              <a:t>17</a:t>
            </a:fld>
            <a:endParaRPr lang="en-US"/>
          </a:p>
        </p:txBody>
      </p:sp>
    </p:spTree>
    <p:extLst>
      <p:ext uri="{BB962C8B-B14F-4D97-AF65-F5344CB8AC3E}">
        <p14:creationId xmlns:p14="http://schemas.microsoft.com/office/powerpoint/2010/main" val="3721049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04A7D8-3E59-4CB8-BB02-07A0582B01AF}" type="slidenum">
              <a:rPr lang="en-US" smtClean="0"/>
              <a:t>18</a:t>
            </a:fld>
            <a:endParaRPr lang="en-US"/>
          </a:p>
        </p:txBody>
      </p:sp>
    </p:spTree>
    <p:extLst>
      <p:ext uri="{BB962C8B-B14F-4D97-AF65-F5344CB8AC3E}">
        <p14:creationId xmlns:p14="http://schemas.microsoft.com/office/powerpoint/2010/main" val="95590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Our main issues revolve around the definition of the terms in this equation</a:t>
            </a:r>
            <a:endParaRPr lang="en-US" sz="1600" dirty="0"/>
          </a:p>
        </p:txBody>
      </p:sp>
      <p:sp>
        <p:nvSpPr>
          <p:cNvPr id="4" name="Slide Number Placeholder 3"/>
          <p:cNvSpPr>
            <a:spLocks noGrp="1"/>
          </p:cNvSpPr>
          <p:nvPr>
            <p:ph type="sldNum" sz="quarter" idx="10"/>
          </p:nvPr>
        </p:nvSpPr>
        <p:spPr/>
        <p:txBody>
          <a:bodyPr/>
          <a:lstStyle/>
          <a:p>
            <a:fld id="{A204A7D8-3E59-4CB8-BB02-07A0582B01AF}" type="slidenum">
              <a:rPr lang="en-US" smtClean="0"/>
              <a:t>20</a:t>
            </a:fld>
            <a:endParaRPr lang="en-US"/>
          </a:p>
        </p:txBody>
      </p:sp>
    </p:spTree>
    <p:extLst>
      <p:ext uri="{BB962C8B-B14F-4D97-AF65-F5344CB8AC3E}">
        <p14:creationId xmlns:p14="http://schemas.microsoft.com/office/powerpoint/2010/main" val="1937862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they “gave” us Medicare</a:t>
            </a:r>
          </a:p>
          <a:p>
            <a:r>
              <a:rPr lang="en-US" dirty="0" smtClean="0"/>
              <a:t>Part  A</a:t>
            </a:r>
          </a:p>
          <a:p>
            <a:r>
              <a:rPr lang="en-US" dirty="0" smtClean="0"/>
              <a:t>Part B </a:t>
            </a:r>
          </a:p>
          <a:p>
            <a:r>
              <a:rPr lang="en-US" dirty="0" smtClean="0"/>
              <a:t>Part C</a:t>
            </a:r>
          </a:p>
          <a:p>
            <a:r>
              <a:rPr lang="en-US" dirty="0" smtClean="0"/>
              <a:t>Part D</a:t>
            </a:r>
          </a:p>
          <a:p>
            <a:r>
              <a:rPr lang="en-US" dirty="0" smtClean="0"/>
              <a:t>Then Medicaid</a:t>
            </a:r>
          </a:p>
          <a:p>
            <a:r>
              <a:rPr lang="en-US" dirty="0" smtClean="0"/>
              <a:t>Then uncountable additions and modification</a:t>
            </a:r>
          </a:p>
          <a:p>
            <a:r>
              <a:rPr lang="en-US" dirty="0" smtClean="0"/>
              <a:t>Then HITECH, </a:t>
            </a:r>
          </a:p>
          <a:p>
            <a:r>
              <a:rPr lang="en-US" dirty="0" smtClean="0"/>
              <a:t>Then ACA</a:t>
            </a:r>
          </a:p>
          <a:p>
            <a:endParaRPr lang="en-US" dirty="0"/>
          </a:p>
          <a:p>
            <a:r>
              <a:rPr lang="en-US" dirty="0" smtClean="0"/>
              <a:t>Now ….. </a:t>
            </a:r>
          </a:p>
          <a:p>
            <a:r>
              <a:rPr lang="en-US" dirty="0" smtClean="0"/>
              <a:t>Rather paying, by event-visit, image, lab test</a:t>
            </a:r>
          </a:p>
          <a:p>
            <a:r>
              <a:rPr lang="en-US" dirty="0" smtClean="0"/>
              <a:t>Payment will be by events modified by metrics of an attributed population.</a:t>
            </a:r>
          </a:p>
          <a:p>
            <a:r>
              <a:rPr lang="en-US" dirty="0" smtClean="0"/>
              <a:t>Each metric will drive its own regulatory bureaucracy, politics, </a:t>
            </a:r>
          </a:p>
          <a:p>
            <a:r>
              <a:rPr lang="en-US" dirty="0" smtClean="0"/>
              <a:t>Data is 12-24 moths delayed and subject to appeal</a:t>
            </a:r>
          </a:p>
          <a:p>
            <a:endParaRPr lang="en-US" dirty="0"/>
          </a:p>
          <a:p>
            <a:r>
              <a:rPr lang="en-US" dirty="0" smtClean="0"/>
              <a:t>Hoped for outcome is that the total cost and outcome will be what is ultimately measured.</a:t>
            </a:r>
          </a:p>
          <a:p>
            <a:r>
              <a:rPr lang="en-US" dirty="0" smtClean="0"/>
              <a:t>VALUE</a:t>
            </a:r>
          </a:p>
          <a:p>
            <a:r>
              <a:rPr lang="en-US" dirty="0" smtClean="0"/>
              <a:t>Stay tuned.</a:t>
            </a:r>
            <a:endParaRPr lang="en-US" dirty="0"/>
          </a:p>
        </p:txBody>
      </p:sp>
      <p:sp>
        <p:nvSpPr>
          <p:cNvPr id="4" name="Slide Number Placeholder 3"/>
          <p:cNvSpPr>
            <a:spLocks noGrp="1"/>
          </p:cNvSpPr>
          <p:nvPr>
            <p:ph type="sldNum" sz="quarter" idx="10"/>
          </p:nvPr>
        </p:nvSpPr>
        <p:spPr/>
        <p:txBody>
          <a:bodyPr/>
          <a:lstStyle/>
          <a:p>
            <a:fld id="{A204A7D8-3E59-4CB8-BB02-07A0582B01AF}" type="slidenum">
              <a:rPr lang="en-US" smtClean="0"/>
              <a:t>22</a:t>
            </a:fld>
            <a:endParaRPr lang="en-US"/>
          </a:p>
        </p:txBody>
      </p:sp>
    </p:spTree>
    <p:extLst>
      <p:ext uri="{BB962C8B-B14F-4D97-AF65-F5344CB8AC3E}">
        <p14:creationId xmlns:p14="http://schemas.microsoft.com/office/powerpoint/2010/main" val="1827021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letting us speak today.</a:t>
            </a:r>
            <a:endParaRPr lang="en-US" dirty="0"/>
          </a:p>
          <a:p>
            <a:endParaRPr lang="en-US" dirty="0" smtClean="0"/>
          </a:p>
        </p:txBody>
      </p:sp>
      <p:sp>
        <p:nvSpPr>
          <p:cNvPr id="4" name="Slide Number Placeholder 3"/>
          <p:cNvSpPr>
            <a:spLocks noGrp="1"/>
          </p:cNvSpPr>
          <p:nvPr>
            <p:ph type="sldNum" sz="quarter" idx="10"/>
          </p:nvPr>
        </p:nvSpPr>
        <p:spPr/>
        <p:txBody>
          <a:bodyPr/>
          <a:lstStyle/>
          <a:p>
            <a:fld id="{A204A7D8-3E59-4CB8-BB02-07A0582B01AF}" type="slidenum">
              <a:rPr lang="en-US" smtClean="0"/>
              <a:t>2</a:t>
            </a:fld>
            <a:endParaRPr lang="en-US"/>
          </a:p>
        </p:txBody>
      </p:sp>
    </p:spTree>
    <p:extLst>
      <p:ext uri="{BB962C8B-B14F-4D97-AF65-F5344CB8AC3E}">
        <p14:creationId xmlns:p14="http://schemas.microsoft.com/office/powerpoint/2010/main" val="2010339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04A7D8-3E59-4CB8-BB02-07A0582B01AF}" type="slidenum">
              <a:rPr lang="en-US" smtClean="0"/>
              <a:t>24</a:t>
            </a:fld>
            <a:endParaRPr lang="en-US"/>
          </a:p>
        </p:txBody>
      </p:sp>
    </p:spTree>
    <p:extLst>
      <p:ext uri="{BB962C8B-B14F-4D97-AF65-F5344CB8AC3E}">
        <p14:creationId xmlns:p14="http://schemas.microsoft.com/office/powerpoint/2010/main" val="1437526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Looked at the rising costs of healthcare services delivered in the US and world.</a:t>
            </a:r>
          </a:p>
          <a:p>
            <a:r>
              <a:rPr lang="en-US" dirty="0" smtClean="0"/>
              <a:t>Events drive a lot of the cost but also the costs of each event.</a:t>
            </a:r>
          </a:p>
          <a:p>
            <a:r>
              <a:rPr lang="en-US" dirty="0" smtClean="0"/>
              <a:t>Lab costs as a % of total costs to the payers is rising probably because of increased access and high cost testing. </a:t>
            </a:r>
          </a:p>
          <a:p>
            <a:r>
              <a:rPr lang="en-US" dirty="0" smtClean="0"/>
              <a:t>Value is an equation of multiple moving pieces we are trying to define and measure.</a:t>
            </a:r>
          </a:p>
          <a:p>
            <a:r>
              <a:rPr lang="en-US" dirty="0" smtClean="0"/>
              <a:t>Our roll then is to focus on appropriate use delivered by the lowest cost.</a:t>
            </a:r>
          </a:p>
          <a:p>
            <a:r>
              <a:rPr lang="en-US" dirty="0" smtClean="0"/>
              <a:t>Redefine the lab event s more than just the test.</a:t>
            </a:r>
            <a:endParaRPr lang="en-US" dirty="0"/>
          </a:p>
        </p:txBody>
      </p:sp>
      <p:sp>
        <p:nvSpPr>
          <p:cNvPr id="4" name="Slide Number Placeholder 3"/>
          <p:cNvSpPr>
            <a:spLocks noGrp="1"/>
          </p:cNvSpPr>
          <p:nvPr>
            <p:ph type="sldNum" sz="quarter" idx="10"/>
          </p:nvPr>
        </p:nvSpPr>
        <p:spPr/>
        <p:txBody>
          <a:bodyPr/>
          <a:lstStyle/>
          <a:p>
            <a:fld id="{A204A7D8-3E59-4CB8-BB02-07A0582B01AF}" type="slidenum">
              <a:rPr lang="en-US" smtClean="0"/>
              <a:t>25</a:t>
            </a:fld>
            <a:endParaRPr lang="en-US"/>
          </a:p>
        </p:txBody>
      </p:sp>
    </p:spTree>
    <p:extLst>
      <p:ext uri="{BB962C8B-B14F-4D97-AF65-F5344CB8AC3E}">
        <p14:creationId xmlns:p14="http://schemas.microsoft.com/office/powerpoint/2010/main" val="1937862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HEDIS story</a:t>
            </a:r>
          </a:p>
          <a:p>
            <a:endParaRPr lang="en-US" dirty="0"/>
          </a:p>
        </p:txBody>
      </p:sp>
      <p:sp>
        <p:nvSpPr>
          <p:cNvPr id="4" name="Slide Number Placeholder 3"/>
          <p:cNvSpPr>
            <a:spLocks noGrp="1"/>
          </p:cNvSpPr>
          <p:nvPr>
            <p:ph type="sldNum" sz="quarter" idx="10"/>
          </p:nvPr>
        </p:nvSpPr>
        <p:spPr/>
        <p:txBody>
          <a:bodyPr/>
          <a:lstStyle/>
          <a:p>
            <a:fld id="{A204A7D8-3E59-4CB8-BB02-07A0582B01AF}" type="slidenum">
              <a:rPr lang="en-US" smtClean="0"/>
              <a:t>27</a:t>
            </a:fld>
            <a:endParaRPr lang="en-US"/>
          </a:p>
        </p:txBody>
      </p:sp>
    </p:spTree>
    <p:extLst>
      <p:ext uri="{BB962C8B-B14F-4D97-AF65-F5344CB8AC3E}">
        <p14:creationId xmlns:p14="http://schemas.microsoft.com/office/powerpoint/2010/main" val="2061974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 next</a:t>
            </a:r>
            <a:endParaRPr lang="en-US" dirty="0"/>
          </a:p>
        </p:txBody>
      </p:sp>
      <p:sp>
        <p:nvSpPr>
          <p:cNvPr id="4" name="Slide Number Placeholder 3"/>
          <p:cNvSpPr>
            <a:spLocks noGrp="1"/>
          </p:cNvSpPr>
          <p:nvPr>
            <p:ph type="sldNum" sz="quarter" idx="10"/>
          </p:nvPr>
        </p:nvSpPr>
        <p:spPr/>
        <p:txBody>
          <a:bodyPr/>
          <a:lstStyle/>
          <a:p>
            <a:fld id="{A204A7D8-3E59-4CB8-BB02-07A0582B01AF}" type="slidenum">
              <a:rPr lang="en-US" smtClean="0"/>
              <a:t>28</a:t>
            </a:fld>
            <a:endParaRPr lang="en-US"/>
          </a:p>
        </p:txBody>
      </p:sp>
    </p:spTree>
    <p:extLst>
      <p:ext uri="{BB962C8B-B14F-4D97-AF65-F5344CB8AC3E}">
        <p14:creationId xmlns:p14="http://schemas.microsoft.com/office/powerpoint/2010/main" val="2904967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We</a:t>
            </a:r>
            <a:r>
              <a:rPr lang="en-US" baseline="0" dirty="0" smtClean="0"/>
              <a:t> were in a position where we had to use the resources that were already available or those that might be free or relatively inexpensive.  </a:t>
            </a:r>
            <a:endParaRPr lang="en-US" dirty="0" smtClean="0"/>
          </a:p>
          <a:p>
            <a:pPr marL="171450" indent="-171450">
              <a:buFont typeface="Arial" panose="020B0604020202020204" pitchFamily="34" charset="0"/>
              <a:buChar char="•"/>
            </a:pPr>
            <a:r>
              <a:rPr lang="en-US" dirty="0" smtClean="0"/>
              <a:t>SCC Canned Reports were the only</a:t>
            </a:r>
            <a:r>
              <a:rPr lang="en-US" baseline="0" dirty="0" smtClean="0"/>
              <a:t> place we knew to start.</a:t>
            </a:r>
          </a:p>
          <a:p>
            <a:pPr marL="628650" lvl="1" indent="-171450">
              <a:buFont typeface="Arial" panose="020B0604020202020204" pitchFamily="34" charset="0"/>
              <a:buChar char="•"/>
            </a:pPr>
            <a:r>
              <a:rPr lang="en-US" dirty="0" smtClean="0"/>
              <a:t>Transfusion Report</a:t>
            </a:r>
            <a:r>
              <a:rPr lang="en-US" baseline="0" dirty="0" smtClean="0"/>
              <a:t>, Verified Results Report, Tests per Month.</a:t>
            </a:r>
          </a:p>
          <a:p>
            <a:pPr marL="628650" lvl="1" indent="-171450">
              <a:buFont typeface="Arial" panose="020B0604020202020204" pitchFamily="34" charset="0"/>
              <a:buChar char="•"/>
            </a:pPr>
            <a:r>
              <a:rPr lang="en-US" baseline="0" dirty="0" smtClean="0"/>
              <a:t>When these did not give us what we needed we turned to the canned SQL reports in </a:t>
            </a:r>
            <a:r>
              <a:rPr lang="en-US" baseline="0" dirty="0" err="1" smtClean="0"/>
              <a:t>SoftLab</a:t>
            </a:r>
            <a:r>
              <a:rPr lang="en-US" baseline="0" dirty="0" smtClean="0"/>
              <a:t> and opened tasks with SCC to make some minor revisions.  </a:t>
            </a:r>
            <a:endParaRPr lang="en-US" dirty="0" smtClean="0"/>
          </a:p>
          <a:p>
            <a:pPr marL="171450" indent="-171450">
              <a:buFont typeface="Arial" panose="020B0604020202020204" pitchFamily="34" charset="0"/>
              <a:buChar char="•"/>
            </a:pPr>
            <a:r>
              <a:rPr lang="en-US" baseline="0" dirty="0" smtClean="0"/>
              <a:t>Online and Community College courses:</a:t>
            </a:r>
          </a:p>
          <a:p>
            <a:pPr marL="628650" lvl="1" indent="-171450">
              <a:buFont typeface="Arial" panose="020B0604020202020204" pitchFamily="34" charset="0"/>
              <a:buChar char="•"/>
            </a:pPr>
            <a:r>
              <a:rPr lang="en-US" baseline="0" dirty="0" smtClean="0"/>
              <a:t>Community College-started with a couple of 2 day Excel courses because the SCC Canned Reports required so much manipulation we needed to find shortcuts where ever we could. </a:t>
            </a:r>
          </a:p>
          <a:p>
            <a:pPr marL="628650" lvl="1" indent="-171450">
              <a:buFont typeface="Arial" panose="020B0604020202020204" pitchFamily="34" charset="0"/>
              <a:buChar char="•"/>
            </a:pPr>
            <a:r>
              <a:rPr lang="en-US" baseline="0" dirty="0" smtClean="0"/>
              <a:t>We discovered we would definitely need to move to the SQL tools so we started with the Wise Owl tutorials on line. </a:t>
            </a:r>
          </a:p>
          <a:p>
            <a:pPr marL="1085850" lvl="2" indent="-171450">
              <a:buFont typeface="Arial" panose="020B0604020202020204" pitchFamily="34" charset="0"/>
              <a:buChar char="•"/>
            </a:pPr>
            <a:r>
              <a:rPr lang="en-US" baseline="0" dirty="0" smtClean="0"/>
              <a:t>Wise Owl was a great way to understand what a relational database was, the basics of syntax and manipulating data.  </a:t>
            </a:r>
          </a:p>
          <a:p>
            <a:pPr marL="171450" indent="-171450">
              <a:buFont typeface="Arial" panose="020B0604020202020204" pitchFamily="34" charset="0"/>
              <a:buChar char="•"/>
            </a:pPr>
            <a:r>
              <a:rPr lang="en-US" baseline="0" dirty="0" smtClean="0"/>
              <a:t>Online searches:</a:t>
            </a:r>
          </a:p>
          <a:p>
            <a:pPr marL="628650" lvl="1" indent="-171450">
              <a:buFont typeface="Arial" panose="020B0604020202020204" pitchFamily="34" charset="0"/>
              <a:buChar char="•"/>
            </a:pPr>
            <a:r>
              <a:rPr lang="en-US" baseline="0" dirty="0" smtClean="0"/>
              <a:t>SO MANY resources on line.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204A7D8-3E59-4CB8-BB02-07A0582B01AF}" type="slidenum">
              <a:rPr lang="en-US" smtClean="0"/>
              <a:t>29</a:t>
            </a:fld>
            <a:endParaRPr lang="en-US"/>
          </a:p>
        </p:txBody>
      </p:sp>
    </p:spTree>
    <p:extLst>
      <p:ext uri="{BB962C8B-B14F-4D97-AF65-F5344CB8AC3E}">
        <p14:creationId xmlns:p14="http://schemas.microsoft.com/office/powerpoint/2010/main" val="3741697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SCC canned</a:t>
            </a:r>
            <a:r>
              <a:rPr lang="en-US" baseline="0" dirty="0" smtClean="0"/>
              <a:t> reports rarely had enough information!  </a:t>
            </a:r>
          </a:p>
          <a:p>
            <a:pPr marL="628650" lvl="1" indent="-171450">
              <a:buFont typeface="Arial" panose="020B0604020202020204" pitchFamily="34" charset="0"/>
              <a:buChar char="•"/>
            </a:pPr>
            <a:r>
              <a:rPr lang="en-US" baseline="0" dirty="0" smtClean="0"/>
              <a:t>Not always formatted in a way that makes the report Excel friendly.  </a:t>
            </a:r>
          </a:p>
          <a:p>
            <a:pPr marL="171450" indent="-171450">
              <a:buFont typeface="Arial" panose="020B0604020202020204" pitchFamily="34" charset="0"/>
              <a:buChar char="•"/>
            </a:pPr>
            <a:r>
              <a:rPr lang="en-US" baseline="0" dirty="0" smtClean="0"/>
              <a:t>In order to make effective use of the information in one system sometimes we needed information from our Epic EMR system (OR procedures, admission information, medical service data, etc.)</a:t>
            </a:r>
          </a:p>
          <a:p>
            <a:pPr marL="628650" lvl="1" indent="-171450">
              <a:buFont typeface="Arial" panose="020B0604020202020204" pitchFamily="34" charset="0"/>
              <a:buChar char="•"/>
            </a:pPr>
            <a:r>
              <a:rPr lang="en-US" baseline="0" dirty="0" smtClean="0"/>
              <a:t>This is where we had to turn to our Analytics Team-they taught us how to pull some of our data from the Epic Clarity databases, but when we needed to integrate data from the LIS with data from the EMR we needed the experts.  </a:t>
            </a:r>
          </a:p>
          <a:p>
            <a:pPr marL="171450" indent="-171450">
              <a:buFont typeface="Arial" panose="020B0604020202020204" pitchFamily="34" charset="0"/>
              <a:buChar char="•"/>
            </a:pPr>
            <a:r>
              <a:rPr lang="en-US" baseline="0" dirty="0" smtClean="0"/>
              <a:t>The complexity of our data requests quickly outstripped our abilities</a:t>
            </a:r>
          </a:p>
          <a:p>
            <a:pPr marL="628650" lvl="1" indent="-171450">
              <a:buFont typeface="Arial" panose="020B0604020202020204" pitchFamily="34" charset="0"/>
              <a:buChar char="•"/>
            </a:pPr>
            <a:r>
              <a:rPr lang="en-US" baseline="0" dirty="0" smtClean="0"/>
              <a:t>We initially were overwhelmed by complex requests that exceeded our expertise but as we continued to evaluate more requests and explore new tools this is becoming less of an issue for one of our users.  </a:t>
            </a:r>
          </a:p>
          <a:p>
            <a:pPr marL="171450" indent="-171450">
              <a:buFont typeface="Arial" panose="020B0604020202020204" pitchFamily="34" charset="0"/>
              <a:buChar char="•"/>
            </a:pPr>
            <a:r>
              <a:rPr lang="en-US" baseline="0" dirty="0" smtClean="0"/>
              <a:t>Regarding the Time Constraints:</a:t>
            </a:r>
          </a:p>
          <a:p>
            <a:pPr marL="628650" lvl="1" indent="-171450">
              <a:buFont typeface="Arial" panose="020B0604020202020204" pitchFamily="34" charset="0"/>
              <a:buChar char="•"/>
            </a:pPr>
            <a:r>
              <a:rPr lang="en-US" baseline="0" dirty="0" smtClean="0"/>
              <a:t>Requires that you always be exploring and evaluating new options and tricks to getting the data in a workable format. We have found it often took less time to research a solution and play than it would take to manually manipulate any large data dump. </a:t>
            </a:r>
          </a:p>
        </p:txBody>
      </p:sp>
      <p:sp>
        <p:nvSpPr>
          <p:cNvPr id="4" name="Slide Number Placeholder 3"/>
          <p:cNvSpPr>
            <a:spLocks noGrp="1"/>
          </p:cNvSpPr>
          <p:nvPr>
            <p:ph type="sldNum" sz="quarter" idx="10"/>
          </p:nvPr>
        </p:nvSpPr>
        <p:spPr/>
        <p:txBody>
          <a:bodyPr/>
          <a:lstStyle/>
          <a:p>
            <a:fld id="{A204A7D8-3E59-4CB8-BB02-07A0582B01AF}" type="slidenum">
              <a:rPr lang="en-US" smtClean="0"/>
              <a:t>30</a:t>
            </a:fld>
            <a:endParaRPr lang="en-US"/>
          </a:p>
        </p:txBody>
      </p:sp>
    </p:spTree>
    <p:extLst>
      <p:ext uri="{BB962C8B-B14F-4D97-AF65-F5344CB8AC3E}">
        <p14:creationId xmlns:p14="http://schemas.microsoft.com/office/powerpoint/2010/main" val="3813401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We have requested many changes to different canned reports in the </a:t>
            </a:r>
            <a:r>
              <a:rPr lang="en-US" baseline="0" dirty="0" err="1" smtClean="0"/>
              <a:t>SoftLab</a:t>
            </a:r>
            <a:r>
              <a:rPr lang="en-US" baseline="0" dirty="0" smtClean="0"/>
              <a:t> and Bank systems.  </a:t>
            </a:r>
          </a:p>
          <a:p>
            <a:pPr marL="628650" lvl="1" indent="-171450">
              <a:buFont typeface="Arial" panose="020B0604020202020204" pitchFamily="34" charset="0"/>
              <a:buChar char="•"/>
            </a:pPr>
            <a:r>
              <a:rPr lang="en-US" dirty="0" smtClean="0"/>
              <a:t>Transfusion</a:t>
            </a:r>
            <a:r>
              <a:rPr lang="en-US" baseline="0" dirty="0" smtClean="0"/>
              <a:t> Report: Staff were initially adding the HGB results MANUALLY so when the LIS became involved the first thing we did was open a task to see if additional needed data could be added to the report.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For Example: We defined parameters for which the HGB results would display.</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one of your options is to sort by and that data does not display in a column-ask!</a:t>
            </a:r>
          </a:p>
          <a:p>
            <a:pPr marL="171450" indent="-171450">
              <a:buFont typeface="Arial" panose="020B0604020202020204" pitchFamily="34" charset="0"/>
              <a:buChar char="•"/>
            </a:pPr>
            <a:r>
              <a:rPr lang="en-US" baseline="0" dirty="0" smtClean="0"/>
              <a:t>Excel:</a:t>
            </a:r>
          </a:p>
          <a:p>
            <a:pPr marL="628650" lvl="1" indent="-171450">
              <a:buFont typeface="Arial" panose="020B0604020202020204" pitchFamily="34" charset="0"/>
              <a:buChar char="•"/>
            </a:pPr>
            <a:r>
              <a:rPr lang="en-US" baseline="0" dirty="0" smtClean="0"/>
              <a:t>Incorporating pivot tables and graphs, we are better at consolidating data from multiple reports.</a:t>
            </a:r>
          </a:p>
          <a:p>
            <a:pPr marL="171450" indent="-171450">
              <a:buFont typeface="Arial" panose="020B0604020202020204" pitchFamily="34" charset="0"/>
              <a:buChar char="•"/>
            </a:pPr>
            <a:r>
              <a:rPr lang="en-US" baseline="0" dirty="0" smtClean="0"/>
              <a:t>Learning SQL/Oracle was really the turning point for us.  </a:t>
            </a:r>
          </a:p>
          <a:p>
            <a:pPr marL="628650" lvl="1" indent="-171450">
              <a:buFont typeface="Arial" panose="020B0604020202020204" pitchFamily="34" charset="0"/>
              <a:buChar char="•"/>
            </a:pPr>
            <a:r>
              <a:rPr lang="en-US" baseline="0" dirty="0" smtClean="0"/>
              <a:t>We have a user that has been able to devote the time to learn and develop skills using these tools.</a:t>
            </a:r>
          </a:p>
          <a:p>
            <a:pPr marL="628650" lvl="1" indent="-171450">
              <a:buFont typeface="Arial" panose="020B0604020202020204" pitchFamily="34" charset="0"/>
              <a:buChar char="•"/>
            </a:pPr>
            <a:r>
              <a:rPr lang="en-US" baseline="0" dirty="0" smtClean="0"/>
              <a:t>New preferred way to get information.  </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204A7D8-3E59-4CB8-BB02-07A0582B01AF}" type="slidenum">
              <a:rPr lang="en-US" smtClean="0"/>
              <a:t>31</a:t>
            </a:fld>
            <a:endParaRPr lang="en-US"/>
          </a:p>
        </p:txBody>
      </p:sp>
    </p:spTree>
    <p:extLst>
      <p:ext uri="{BB962C8B-B14F-4D97-AF65-F5344CB8AC3E}">
        <p14:creationId xmlns:p14="http://schemas.microsoft.com/office/powerpoint/2010/main" val="2260408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Started</a:t>
            </a:r>
            <a:r>
              <a:rPr lang="en-US" baseline="0" dirty="0" smtClean="0"/>
              <a:t> with the </a:t>
            </a:r>
            <a:r>
              <a:rPr lang="en-US" baseline="0" dirty="0" err="1" smtClean="0"/>
              <a:t>SoftBank</a:t>
            </a:r>
            <a:r>
              <a:rPr lang="en-US" baseline="0" dirty="0" smtClean="0"/>
              <a:t> Transfusion Report-many enhancements to the report – HGB, INR, Platelet counts for pre and post transfusion events.  We were able to define the parameters of what qualified as pre and post transfusion via time frames. </a:t>
            </a:r>
          </a:p>
          <a:p>
            <a:r>
              <a:rPr lang="en-US" baseline="0" dirty="0" smtClean="0"/>
              <a:t>Task CARLE 9315</a:t>
            </a:r>
            <a:endParaRPr lang="en-US" dirty="0"/>
          </a:p>
        </p:txBody>
      </p:sp>
      <p:sp>
        <p:nvSpPr>
          <p:cNvPr id="4" name="Slide Number Placeholder 3"/>
          <p:cNvSpPr>
            <a:spLocks noGrp="1"/>
          </p:cNvSpPr>
          <p:nvPr>
            <p:ph type="sldNum" sz="quarter" idx="10"/>
          </p:nvPr>
        </p:nvSpPr>
        <p:spPr/>
        <p:txBody>
          <a:bodyPr/>
          <a:lstStyle/>
          <a:p>
            <a:fld id="{A204A7D8-3E59-4CB8-BB02-07A0582B01AF}" type="slidenum">
              <a:rPr lang="en-US" smtClean="0"/>
              <a:t>32</a:t>
            </a:fld>
            <a:endParaRPr lang="en-US"/>
          </a:p>
        </p:txBody>
      </p:sp>
    </p:spTree>
    <p:extLst>
      <p:ext uri="{BB962C8B-B14F-4D97-AF65-F5344CB8AC3E}">
        <p14:creationId xmlns:p14="http://schemas.microsoft.com/office/powerpoint/2010/main" val="342060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Began with the canned</a:t>
            </a:r>
            <a:r>
              <a:rPr lang="en-US" baseline="0" dirty="0" smtClean="0"/>
              <a:t> Tests Per Month but transitioned to an SQL.</a:t>
            </a:r>
            <a:endParaRPr lang="en-US" dirty="0"/>
          </a:p>
        </p:txBody>
      </p:sp>
      <p:sp>
        <p:nvSpPr>
          <p:cNvPr id="4" name="Slide Number Placeholder 3"/>
          <p:cNvSpPr>
            <a:spLocks noGrp="1"/>
          </p:cNvSpPr>
          <p:nvPr>
            <p:ph type="sldNum" sz="quarter" idx="10"/>
          </p:nvPr>
        </p:nvSpPr>
        <p:spPr/>
        <p:txBody>
          <a:bodyPr/>
          <a:lstStyle/>
          <a:p>
            <a:fld id="{A204A7D8-3E59-4CB8-BB02-07A0582B01AF}" type="slidenum">
              <a:rPr lang="en-US" smtClean="0"/>
              <a:t>34</a:t>
            </a:fld>
            <a:endParaRPr lang="en-US"/>
          </a:p>
        </p:txBody>
      </p:sp>
    </p:spTree>
    <p:extLst>
      <p:ext uri="{BB962C8B-B14F-4D97-AF65-F5344CB8AC3E}">
        <p14:creationId xmlns:p14="http://schemas.microsoft.com/office/powerpoint/2010/main" val="3453394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a:t>
            </a:r>
            <a:r>
              <a:rPr lang="en-US" baseline="0" dirty="0" smtClean="0"/>
              <a:t> the Result Report by Test but had to move to the SQL for Date of Birth information. </a:t>
            </a:r>
            <a:endParaRPr lang="en-US" dirty="0"/>
          </a:p>
        </p:txBody>
      </p:sp>
      <p:sp>
        <p:nvSpPr>
          <p:cNvPr id="4" name="Slide Number Placeholder 3"/>
          <p:cNvSpPr>
            <a:spLocks noGrp="1"/>
          </p:cNvSpPr>
          <p:nvPr>
            <p:ph type="sldNum" sz="quarter" idx="10"/>
          </p:nvPr>
        </p:nvSpPr>
        <p:spPr/>
        <p:txBody>
          <a:bodyPr/>
          <a:lstStyle/>
          <a:p>
            <a:fld id="{A204A7D8-3E59-4CB8-BB02-07A0582B01AF}" type="slidenum">
              <a:rPr lang="en-US" smtClean="0"/>
              <a:t>35</a:t>
            </a:fld>
            <a:endParaRPr lang="en-US"/>
          </a:p>
        </p:txBody>
      </p:sp>
    </p:spTree>
    <p:extLst>
      <p:ext uri="{BB962C8B-B14F-4D97-AF65-F5344CB8AC3E}">
        <p14:creationId xmlns:p14="http://schemas.microsoft.com/office/powerpoint/2010/main" val="144836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a lot of conflicts but nothing of interest.</a:t>
            </a:r>
            <a:endParaRPr lang="en-US" dirty="0"/>
          </a:p>
        </p:txBody>
      </p:sp>
      <p:sp>
        <p:nvSpPr>
          <p:cNvPr id="4" name="Slide Number Placeholder 3"/>
          <p:cNvSpPr>
            <a:spLocks noGrp="1"/>
          </p:cNvSpPr>
          <p:nvPr>
            <p:ph type="sldNum" sz="quarter" idx="10"/>
          </p:nvPr>
        </p:nvSpPr>
        <p:spPr/>
        <p:txBody>
          <a:bodyPr/>
          <a:lstStyle/>
          <a:p>
            <a:fld id="{A204A7D8-3E59-4CB8-BB02-07A0582B01AF}" type="slidenum">
              <a:rPr lang="en-US" smtClean="0"/>
              <a:t>3</a:t>
            </a:fld>
            <a:endParaRPr lang="en-US"/>
          </a:p>
        </p:txBody>
      </p:sp>
    </p:spTree>
    <p:extLst>
      <p:ext uri="{BB962C8B-B14F-4D97-AF65-F5344CB8AC3E}">
        <p14:creationId xmlns:p14="http://schemas.microsoft.com/office/powerpoint/2010/main" val="2916181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You</a:t>
            </a:r>
            <a:r>
              <a:rPr lang="en-US" baseline="0" dirty="0" smtClean="0"/>
              <a:t> can p</a:t>
            </a:r>
            <a:r>
              <a:rPr lang="en-US" dirty="0" smtClean="0"/>
              <a:t>roducing meaningful data working</a:t>
            </a:r>
            <a:r>
              <a:rPr lang="en-US" baseline="0" dirty="0" smtClean="0"/>
              <a:t> with what you have:</a:t>
            </a:r>
          </a:p>
          <a:p>
            <a:pPr marL="628650" lvl="1" indent="-171450">
              <a:buFont typeface="Arial" panose="020B0604020202020204" pitchFamily="34" charset="0"/>
              <a:buChar char="•"/>
            </a:pPr>
            <a:r>
              <a:rPr lang="en-US" baseline="0" dirty="0" smtClean="0"/>
              <a:t>Those first reports from the SCC canned reports and consolidation of different reports together may not have been pretty but the data was there and it was clean. </a:t>
            </a:r>
          </a:p>
          <a:p>
            <a:pPr marL="628650" lvl="1" indent="-171450">
              <a:buFont typeface="Arial" panose="020B0604020202020204" pitchFamily="34" charset="0"/>
              <a:buChar char="•"/>
            </a:pPr>
            <a:r>
              <a:rPr lang="en-US" baseline="0" dirty="0" smtClean="0"/>
              <a:t>Each time we were asked to pull data we explored ways to increase efficiencies.   </a:t>
            </a:r>
          </a:p>
          <a:p>
            <a:pPr marL="628650" lvl="1" indent="-171450">
              <a:buFont typeface="Arial" panose="020B0604020202020204" pitchFamily="34" charset="0"/>
              <a:buChar char="•"/>
            </a:pPr>
            <a:r>
              <a:rPr lang="en-US" baseline="0" dirty="0" smtClean="0"/>
              <a:t>We learned to look at our data in a different way-thinking of the end goal and determining the best way to approach a report before we started writing the report.  </a:t>
            </a:r>
          </a:p>
          <a:p>
            <a:pPr marL="1085850" lvl="2" indent="-171450">
              <a:buFont typeface="Arial" panose="020B0604020202020204" pitchFamily="34" charset="0"/>
              <a:buChar char="•"/>
            </a:pPr>
            <a:r>
              <a:rPr lang="en-US" baseline="0" dirty="0" smtClean="0"/>
              <a:t>Allowed us to evolve in the way we look at our system, our data and our report requests.  </a:t>
            </a:r>
          </a:p>
          <a:p>
            <a:pPr marL="1543050" lvl="3" indent="-171450">
              <a:buFont typeface="Arial" panose="020B0604020202020204" pitchFamily="34" charset="0"/>
              <a:buChar char="•"/>
            </a:pPr>
            <a:r>
              <a:rPr lang="en-US" baseline="0" dirty="0" smtClean="0"/>
              <a:t>We now know we need to ask more probing questions with our report requests-we got burned early on by giving people what they requested-literally-without understanding what the data would be used for.  You need to be the data expert and help users understand the nuances of the data they want to gather. </a:t>
            </a:r>
          </a:p>
          <a:p>
            <a:pPr marL="171450" indent="-171450">
              <a:buFont typeface="Arial" panose="020B0604020202020204" pitchFamily="34" charset="0"/>
              <a:buChar char="•"/>
            </a:pPr>
            <a:r>
              <a:rPr lang="en-US" baseline="0" dirty="0" smtClean="0"/>
              <a:t>Presenting data in a relevant way can be done with simple Basic Excel formulas will often get you the data you need.  </a:t>
            </a:r>
          </a:p>
          <a:p>
            <a:pPr marL="628650" lvl="1" indent="-171450">
              <a:buFont typeface="Arial" panose="020B0604020202020204" pitchFamily="34" charset="0"/>
              <a:buChar char="•"/>
            </a:pPr>
            <a:r>
              <a:rPr lang="en-US" baseline="0" dirty="0" smtClean="0"/>
              <a:t>As you learn and explore you will come to a better understanding how to present data in a way that adds meaning and understanding.   </a:t>
            </a:r>
          </a:p>
          <a:p>
            <a:pPr marL="171450" indent="-171450">
              <a:buFont typeface="Arial" panose="020B0604020202020204" pitchFamily="34" charset="0"/>
              <a:buChar char="•"/>
            </a:pPr>
            <a:r>
              <a:rPr lang="en-US" baseline="0" dirty="0" smtClean="0"/>
              <a:t>You should always consider highly complex reports a “work in progress”:</a:t>
            </a:r>
          </a:p>
          <a:p>
            <a:pPr marL="628650" lvl="1" indent="-171450">
              <a:buFont typeface="Arial" panose="020B0604020202020204" pitchFamily="34" charset="0"/>
              <a:buChar char="•"/>
            </a:pPr>
            <a:r>
              <a:rPr lang="en-US" baseline="0" dirty="0" smtClean="0"/>
              <a:t>Initially we would pull data, look at it and determine we either were looking at the needs the wrong way, using the wrong data points, or we would need additional data to make the initial targeted more meaningful.</a:t>
            </a:r>
          </a:p>
          <a:p>
            <a:pPr marL="628650" lvl="1" indent="-171450">
              <a:buFont typeface="Arial" panose="020B0604020202020204" pitchFamily="34" charset="0"/>
              <a:buChar char="•"/>
            </a:pPr>
            <a:r>
              <a:rPr lang="en-US" baseline="0" dirty="0" smtClean="0"/>
              <a:t>Sometimes you need to get the data out there before you perfect the report-just always make sure you are giving the correct data. </a:t>
            </a:r>
          </a:p>
          <a:p>
            <a:pPr marL="171450" indent="-171450">
              <a:buFont typeface="Arial" panose="020B0604020202020204" pitchFamily="34" charset="0"/>
              <a:buChar char="•"/>
            </a:pPr>
            <a:r>
              <a:rPr lang="en-US" baseline="0" dirty="0" smtClean="0"/>
              <a:t>Surprisingly we found Inconsistencies:</a:t>
            </a:r>
          </a:p>
          <a:p>
            <a:pPr marL="628650" lvl="1" indent="-171450">
              <a:buFont typeface="Arial" panose="020B0604020202020204" pitchFamily="34" charset="0"/>
              <a:buChar char="•"/>
            </a:pPr>
            <a:r>
              <a:rPr lang="en-US" baseline="0" dirty="0" smtClean="0"/>
              <a:t>Variances were found in SOPs-the data clearly showed this and, therefore can be rendered meaningless if you do not correct processes or SOPs are not being followed consistently.  (Ex: TAT’s)</a:t>
            </a:r>
          </a:p>
          <a:p>
            <a:pPr marL="628650" lvl="1" indent="-171450">
              <a:buFont typeface="Arial" panose="020B0604020202020204" pitchFamily="34" charset="0"/>
              <a:buChar char="•"/>
            </a:pPr>
            <a:r>
              <a:rPr lang="en-US" baseline="0" dirty="0" smtClean="0"/>
              <a:t>Reports have shown us opportunities to identify those variances and make positive changes to standardize practices.</a:t>
            </a:r>
            <a:endParaRPr lang="en-US" dirty="0"/>
          </a:p>
        </p:txBody>
      </p:sp>
      <p:sp>
        <p:nvSpPr>
          <p:cNvPr id="4" name="Slide Number Placeholder 3"/>
          <p:cNvSpPr>
            <a:spLocks noGrp="1"/>
          </p:cNvSpPr>
          <p:nvPr>
            <p:ph type="sldNum" sz="quarter" idx="10"/>
          </p:nvPr>
        </p:nvSpPr>
        <p:spPr/>
        <p:txBody>
          <a:bodyPr/>
          <a:lstStyle/>
          <a:p>
            <a:fld id="{A204A7D8-3E59-4CB8-BB02-07A0582B01AF}" type="slidenum">
              <a:rPr lang="en-US" smtClean="0"/>
              <a:t>46</a:t>
            </a:fld>
            <a:endParaRPr lang="en-US"/>
          </a:p>
        </p:txBody>
      </p:sp>
    </p:spTree>
    <p:extLst>
      <p:ext uri="{BB962C8B-B14F-4D97-AF65-F5344CB8AC3E}">
        <p14:creationId xmlns:p14="http://schemas.microsoft.com/office/powerpoint/2010/main" val="4259120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demand for data is only</a:t>
            </a:r>
            <a:r>
              <a:rPr lang="en-US" baseline="0" dirty="0" smtClean="0"/>
              <a:t> going to increase.</a:t>
            </a:r>
          </a:p>
          <a:p>
            <a:pPr marL="628650" lvl="1" indent="-171450">
              <a:buFont typeface="Arial" panose="020B0604020202020204" pitchFamily="34" charset="0"/>
              <a:buChar char="•"/>
            </a:pPr>
            <a:r>
              <a:rPr lang="en-US" baseline="0" dirty="0" smtClean="0"/>
              <a:t>The demand is such that we will need better balance resources-prioritizing requests in order to try to effect changes for patient safety, efficiencies in the Lab and better utilization practices for the organization. </a:t>
            </a:r>
          </a:p>
          <a:p>
            <a:pPr marL="171450" indent="-171450">
              <a:buFont typeface="Arial" panose="020B0604020202020204" pitchFamily="34" charset="0"/>
              <a:buChar char="•"/>
            </a:pPr>
            <a:r>
              <a:rPr lang="en-US" baseline="0" dirty="0" smtClean="0"/>
              <a:t>We will need to explore getting a dedicated product or a report writer.  </a:t>
            </a:r>
          </a:p>
          <a:p>
            <a:pPr marL="628650" lvl="1" indent="-171450">
              <a:buFont typeface="Arial" panose="020B0604020202020204" pitchFamily="34" charset="0"/>
              <a:buChar char="•"/>
            </a:pPr>
            <a:r>
              <a:rPr lang="en-US" baseline="0" dirty="0" smtClean="0"/>
              <a:t>Example: We have requests for daily reports since timely reports are the most effective. You cannot change behavior unless you can move more towards timely reporting and you cannot explore deviations easily months after they occur.  </a:t>
            </a:r>
          </a:p>
          <a:p>
            <a:pPr marL="171450" indent="-171450">
              <a:buFont typeface="Arial" panose="020B0604020202020204" pitchFamily="34" charset="0"/>
              <a:buChar char="•"/>
            </a:pPr>
            <a:r>
              <a:rPr lang="en-US" baseline="0" dirty="0" smtClean="0"/>
              <a:t> This is where I think SCC can help:  </a:t>
            </a:r>
          </a:p>
          <a:p>
            <a:pPr marL="628650" lvl="1" indent="-171450">
              <a:buFont typeface="Arial" panose="020B0604020202020204" pitchFamily="34" charset="0"/>
              <a:buChar char="•"/>
            </a:pPr>
            <a:r>
              <a:rPr lang="en-US" baseline="0" dirty="0" smtClean="0"/>
              <a:t>SIG request show other users are trying to utilize the canned reports and not able to pull all the needed data.  There is usually something missing and the formats do not lend themselves to be easily exported to Excel and manipulated.  </a:t>
            </a:r>
          </a:p>
          <a:p>
            <a:pPr marL="628650" lvl="1" indent="-171450">
              <a:buFont typeface="Arial" panose="020B0604020202020204" pitchFamily="34" charset="0"/>
              <a:buChar char="•"/>
            </a:pPr>
            <a:r>
              <a:rPr lang="en-US" baseline="0" dirty="0" smtClean="0"/>
              <a:t>The one time ASAP requests for data need to be easily pulled by the supervisors and managers.  Even if you have </a:t>
            </a:r>
            <a:r>
              <a:rPr lang="en-US" baseline="0" dirty="0" err="1" smtClean="0"/>
              <a:t>SoftReports</a:t>
            </a:r>
            <a:r>
              <a:rPr lang="en-US" baseline="0" dirty="0" smtClean="0"/>
              <a:t>, writing reports takes time and if there are reports that the front end staff can run to satisfy their needs, you can free up your experts to do the heavy lifting with the complex reports.  </a:t>
            </a:r>
          </a:p>
          <a:p>
            <a:pPr marL="17145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204A7D8-3E59-4CB8-BB02-07A0582B01AF}" type="slidenum">
              <a:rPr lang="en-US" smtClean="0"/>
              <a:t>47</a:t>
            </a:fld>
            <a:endParaRPr lang="en-US"/>
          </a:p>
        </p:txBody>
      </p:sp>
    </p:spTree>
    <p:extLst>
      <p:ext uri="{BB962C8B-B14F-4D97-AF65-F5344CB8AC3E}">
        <p14:creationId xmlns:p14="http://schemas.microsoft.com/office/powerpoint/2010/main" val="1252641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Value based payment? </a:t>
            </a:r>
          </a:p>
          <a:p>
            <a:r>
              <a:rPr lang="en-US" dirty="0"/>
              <a:t>Currently no standard definition</a:t>
            </a:r>
          </a:p>
          <a:p>
            <a:r>
              <a:rPr lang="en-US" dirty="0"/>
              <a:t>The provider has some or a lot of risk for performance ? Consequences, limited control over cost drivers</a:t>
            </a:r>
          </a:p>
          <a:p>
            <a:r>
              <a:rPr lang="en-US" dirty="0"/>
              <a:t>What is performance?</a:t>
            </a:r>
          </a:p>
          <a:p>
            <a:r>
              <a:rPr lang="en-US" dirty="0"/>
              <a:t>Total cost of service for individual, group, population?</a:t>
            </a:r>
          </a:p>
          <a:p>
            <a:r>
              <a:rPr lang="en-US" dirty="0"/>
              <a:t>Per individual per year=capitation</a:t>
            </a:r>
          </a:p>
          <a:p>
            <a:r>
              <a:rPr lang="en-US" dirty="0"/>
              <a:t>Metrics- could not find one metric related to specific lab testing pattern, other than overall cost of care for attributed population</a:t>
            </a:r>
          </a:p>
        </p:txBody>
      </p:sp>
      <p:sp>
        <p:nvSpPr>
          <p:cNvPr id="4" name="Slide Number Placeholder 3"/>
          <p:cNvSpPr>
            <a:spLocks noGrp="1"/>
          </p:cNvSpPr>
          <p:nvPr>
            <p:ph type="sldNum" sz="quarter" idx="10"/>
          </p:nvPr>
        </p:nvSpPr>
        <p:spPr/>
        <p:txBody>
          <a:bodyPr/>
          <a:lstStyle/>
          <a:p>
            <a:fld id="{A204A7D8-3E59-4CB8-BB02-07A0582B01AF}" type="slidenum">
              <a:rPr lang="en-US" smtClean="0"/>
              <a:t>51</a:t>
            </a:fld>
            <a:endParaRPr lang="en-US"/>
          </a:p>
        </p:txBody>
      </p:sp>
    </p:spTree>
    <p:extLst>
      <p:ext uri="{BB962C8B-B14F-4D97-AF65-F5344CB8AC3E}">
        <p14:creationId xmlns:p14="http://schemas.microsoft.com/office/powerpoint/2010/main" val="2550785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04A7D8-3E59-4CB8-BB02-07A0582B01AF}" type="slidenum">
              <a:rPr lang="en-US" smtClean="0"/>
              <a:t>53</a:t>
            </a:fld>
            <a:endParaRPr lang="en-US"/>
          </a:p>
        </p:txBody>
      </p:sp>
    </p:spTree>
    <p:extLst>
      <p:ext uri="{BB962C8B-B14F-4D97-AF65-F5344CB8AC3E}">
        <p14:creationId xmlns:p14="http://schemas.microsoft.com/office/powerpoint/2010/main" val="1054187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4A7D8-3E59-4CB8-BB02-07A0582B01AF}" type="slidenum">
              <a:rPr lang="en-US" smtClean="0"/>
              <a:t>54</a:t>
            </a:fld>
            <a:endParaRPr lang="en-US"/>
          </a:p>
        </p:txBody>
      </p:sp>
    </p:spTree>
    <p:extLst>
      <p:ext uri="{BB962C8B-B14F-4D97-AF65-F5344CB8AC3E}">
        <p14:creationId xmlns:p14="http://schemas.microsoft.com/office/powerpoint/2010/main" val="1756604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4A7D8-3E59-4CB8-BB02-07A0582B01AF}" type="slidenum">
              <a:rPr lang="en-US" smtClean="0"/>
              <a:t>66</a:t>
            </a:fld>
            <a:endParaRPr lang="en-US"/>
          </a:p>
        </p:txBody>
      </p:sp>
    </p:spTree>
    <p:extLst>
      <p:ext uri="{BB962C8B-B14F-4D97-AF65-F5344CB8AC3E}">
        <p14:creationId xmlns:p14="http://schemas.microsoft.com/office/powerpoint/2010/main" val="2442033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AIDET</a:t>
            </a:r>
          </a:p>
          <a:p>
            <a:r>
              <a:rPr lang="en-US" dirty="0" smtClean="0"/>
              <a:t>31 years at Carle</a:t>
            </a:r>
          </a:p>
          <a:p>
            <a:r>
              <a:rPr lang="en-US" dirty="0" smtClean="0"/>
              <a:t>Chair of Path and Lab services 7 years, </a:t>
            </a:r>
          </a:p>
          <a:p>
            <a:r>
              <a:rPr lang="en-US" dirty="0" smtClean="0"/>
              <a:t>14 years as CEO of physician group, that owned a large health plan then after integration served as physician group CEO and exec VP for all medical activity in system. Served as Chairman of the Board of large medical serviced purchasing group.</a:t>
            </a:r>
          </a:p>
          <a:p>
            <a:r>
              <a:rPr lang="en-US" dirty="0" smtClean="0"/>
              <a:t>Returned to Laboratory part time in 2014 </a:t>
            </a:r>
          </a:p>
          <a:p>
            <a:endParaRPr lang="en-US" dirty="0"/>
          </a:p>
          <a:p>
            <a:r>
              <a:rPr lang="en-US" dirty="0" smtClean="0"/>
              <a:t>Carle overview RBW</a:t>
            </a:r>
          </a:p>
          <a:p>
            <a:endParaRPr lang="en-US" dirty="0"/>
          </a:p>
          <a:p>
            <a:r>
              <a:rPr lang="en-US" dirty="0" smtClean="0"/>
              <a:t>Carle  Lab over view RBW</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204A7D8-3E59-4CB8-BB02-07A0582B01AF}" type="slidenum">
              <a:rPr lang="en-US" smtClean="0"/>
              <a:t>5</a:t>
            </a:fld>
            <a:endParaRPr lang="en-US"/>
          </a:p>
        </p:txBody>
      </p:sp>
    </p:spTree>
    <p:extLst>
      <p:ext uri="{BB962C8B-B14F-4D97-AF65-F5344CB8AC3E}">
        <p14:creationId xmlns:p14="http://schemas.microsoft.com/office/powerpoint/2010/main" val="2992498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a:t>
            </a:r>
            <a:r>
              <a:rPr lang="en-US" baseline="0" dirty="0" smtClean="0"/>
              <a:t> of our lab and volumes</a:t>
            </a:r>
            <a:endParaRPr lang="en-US" dirty="0"/>
          </a:p>
        </p:txBody>
      </p:sp>
      <p:sp>
        <p:nvSpPr>
          <p:cNvPr id="4" name="Slide Number Placeholder 3"/>
          <p:cNvSpPr>
            <a:spLocks noGrp="1"/>
          </p:cNvSpPr>
          <p:nvPr>
            <p:ph type="sldNum" sz="quarter" idx="10"/>
          </p:nvPr>
        </p:nvSpPr>
        <p:spPr/>
        <p:txBody>
          <a:bodyPr/>
          <a:lstStyle/>
          <a:p>
            <a:fld id="{A204A7D8-3E59-4CB8-BB02-07A0582B01AF}" type="slidenum">
              <a:rPr lang="en-US" smtClean="0"/>
              <a:t>6</a:t>
            </a:fld>
            <a:endParaRPr lang="en-US"/>
          </a:p>
        </p:txBody>
      </p:sp>
    </p:spTree>
    <p:extLst>
      <p:ext uri="{BB962C8B-B14F-4D97-AF65-F5344CB8AC3E}">
        <p14:creationId xmlns:p14="http://schemas.microsoft.com/office/powerpoint/2010/main" val="635530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Centrally located on the main campus, linked by tube system to all sites on the main campus.</a:t>
            </a:r>
          </a:p>
          <a:p>
            <a:r>
              <a:rPr lang="en-US" dirty="0" smtClean="0"/>
              <a:t>Supervises POC across the organization and in branch sites. </a:t>
            </a:r>
            <a:endParaRPr lang="en-US" dirty="0"/>
          </a:p>
        </p:txBody>
      </p:sp>
      <p:sp>
        <p:nvSpPr>
          <p:cNvPr id="4" name="Slide Number Placeholder 3"/>
          <p:cNvSpPr>
            <a:spLocks noGrp="1"/>
          </p:cNvSpPr>
          <p:nvPr>
            <p:ph type="sldNum" sz="quarter" idx="10"/>
          </p:nvPr>
        </p:nvSpPr>
        <p:spPr/>
        <p:txBody>
          <a:bodyPr/>
          <a:lstStyle/>
          <a:p>
            <a:fld id="{A204A7D8-3E59-4CB8-BB02-07A0582B01AF}" type="slidenum">
              <a:rPr lang="en-US" smtClean="0"/>
              <a:t>7</a:t>
            </a:fld>
            <a:endParaRPr lang="en-US"/>
          </a:p>
        </p:txBody>
      </p:sp>
    </p:spTree>
    <p:extLst>
      <p:ext uri="{BB962C8B-B14F-4D97-AF65-F5344CB8AC3E}">
        <p14:creationId xmlns:p14="http://schemas.microsoft.com/office/powerpoint/2010/main" val="1002014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years of depending on others to do big things I had an opportunity to directly affect change.</a:t>
            </a:r>
          </a:p>
          <a:p>
            <a:r>
              <a:rPr lang="en-US" dirty="0" smtClean="0"/>
              <a:t>Usable information other than actual $ activity,  based on actual events is hard to come  by . </a:t>
            </a:r>
            <a:endParaRPr lang="en-US" dirty="0"/>
          </a:p>
        </p:txBody>
      </p:sp>
      <p:sp>
        <p:nvSpPr>
          <p:cNvPr id="4" name="Slide Number Placeholder 3"/>
          <p:cNvSpPr>
            <a:spLocks noGrp="1"/>
          </p:cNvSpPr>
          <p:nvPr>
            <p:ph type="sldNum" sz="quarter" idx="10"/>
          </p:nvPr>
        </p:nvSpPr>
        <p:spPr/>
        <p:txBody>
          <a:bodyPr/>
          <a:lstStyle/>
          <a:p>
            <a:fld id="{A204A7D8-3E59-4CB8-BB02-07A0582B01AF}" type="slidenum">
              <a:rPr lang="en-US" smtClean="0"/>
              <a:t>8</a:t>
            </a:fld>
            <a:endParaRPr lang="en-US"/>
          </a:p>
        </p:txBody>
      </p:sp>
    </p:spTree>
    <p:extLst>
      <p:ext uri="{BB962C8B-B14F-4D97-AF65-F5344CB8AC3E}">
        <p14:creationId xmlns:p14="http://schemas.microsoft.com/office/powerpoint/2010/main" val="2681675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comes down to technology.</a:t>
            </a:r>
          </a:p>
          <a:p>
            <a:r>
              <a:rPr lang="en-US" dirty="0" smtClean="0"/>
              <a:t>EMR does had not produced a lot of usable info.</a:t>
            </a:r>
          </a:p>
          <a:p>
            <a:r>
              <a:rPr lang="en-US" dirty="0" smtClean="0"/>
              <a:t>Several expensive bolt on vendor solutions attempted but relied on EMR based data.</a:t>
            </a:r>
          </a:p>
          <a:p>
            <a:r>
              <a:rPr lang="en-US" dirty="0" smtClean="0"/>
              <a:t> </a:t>
            </a:r>
            <a:endParaRPr lang="en-US" dirty="0"/>
          </a:p>
        </p:txBody>
      </p:sp>
      <p:sp>
        <p:nvSpPr>
          <p:cNvPr id="4" name="Slide Number Placeholder 3"/>
          <p:cNvSpPr>
            <a:spLocks noGrp="1"/>
          </p:cNvSpPr>
          <p:nvPr>
            <p:ph type="sldNum" sz="quarter" idx="10"/>
          </p:nvPr>
        </p:nvSpPr>
        <p:spPr/>
        <p:txBody>
          <a:bodyPr/>
          <a:lstStyle/>
          <a:p>
            <a:fld id="{A204A7D8-3E59-4CB8-BB02-07A0582B01AF}" type="slidenum">
              <a:rPr lang="en-US" smtClean="0"/>
              <a:t>9</a:t>
            </a:fld>
            <a:endParaRPr lang="en-US"/>
          </a:p>
        </p:txBody>
      </p:sp>
    </p:spTree>
    <p:extLst>
      <p:ext uri="{BB962C8B-B14F-4D97-AF65-F5344CB8AC3E}">
        <p14:creationId xmlns:p14="http://schemas.microsoft.com/office/powerpoint/2010/main" val="3841393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4A7D8-3E59-4CB8-BB02-07A0582B01AF}" type="slidenum">
              <a:rPr lang="en-US" smtClean="0"/>
              <a:t>10</a:t>
            </a:fld>
            <a:endParaRPr lang="en-US"/>
          </a:p>
        </p:txBody>
      </p:sp>
    </p:spTree>
    <p:extLst>
      <p:ext uri="{BB962C8B-B14F-4D97-AF65-F5344CB8AC3E}">
        <p14:creationId xmlns:p14="http://schemas.microsoft.com/office/powerpoint/2010/main" val="2992498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64656"/>
            <a:ext cx="7772400" cy="2387600"/>
          </a:xfrm>
        </p:spPr>
        <p:txBody>
          <a:bodyPr anchor="b"/>
          <a:lstStyle>
            <a:lvl1pPr algn="ctr">
              <a:defRPr sz="6000">
                <a:solidFill>
                  <a:srgbClr val="FF00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430383"/>
            <a:ext cx="6858000" cy="1655762"/>
          </a:xfrm>
        </p:spPr>
        <p:txBody>
          <a:bodyPr/>
          <a:lstStyle>
            <a:lvl1pPr marL="0" indent="0" algn="ctr">
              <a:buNone/>
              <a:defRPr sz="2400">
                <a:solidFill>
                  <a:srgbClr val="FF0000"/>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11EA3E51-E008-4076-9609-96A54A85C71D}" type="slidenum">
              <a:rPr lang="en-US" smtClean="0"/>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45160"/>
          <a:stretch/>
        </p:blipFill>
        <p:spPr>
          <a:xfrm>
            <a:off x="0" y="13055"/>
            <a:ext cx="9144000" cy="1761958"/>
          </a:xfrm>
          <a:prstGeom prst="rect">
            <a:avLst/>
          </a:prstGeom>
        </p:spPr>
      </p:pic>
    </p:spTree>
    <p:extLst>
      <p:ext uri="{BB962C8B-B14F-4D97-AF65-F5344CB8AC3E}">
        <p14:creationId xmlns:p14="http://schemas.microsoft.com/office/powerpoint/2010/main" val="90776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CA86277-E9A7-4D05-B542-A95BF4BC0E77}" type="datetimeFigureOut">
              <a:rPr lang="en-US" smtClean="0"/>
              <a:t>4/15/2016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1EA3E51-E008-4076-9609-96A54A85C71D}" type="slidenum">
              <a:rPr lang="en-US" smtClean="0"/>
              <a:t>‹#›</a:t>
            </a:fld>
            <a:endParaRPr lang="en-US"/>
          </a:p>
        </p:txBody>
      </p:sp>
    </p:spTree>
    <p:extLst>
      <p:ext uri="{BB962C8B-B14F-4D97-AF65-F5344CB8AC3E}">
        <p14:creationId xmlns:p14="http://schemas.microsoft.com/office/powerpoint/2010/main" val="3492816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1990165"/>
            <a:ext cx="7886700" cy="4120179"/>
          </a:xfrm>
        </p:spPr>
        <p:txBody>
          <a:bodyPr anchor="b"/>
          <a:lstStyle>
            <a:lvl1pPr>
              <a:defRPr sz="6000">
                <a:solidFill>
                  <a:srgbClr val="FF00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11EA3E51-E008-4076-9609-96A54A85C71D}" type="slidenum">
              <a:rPr lang="en-US" smtClean="0"/>
              <a:t>‹#›</a:t>
            </a:fld>
            <a:endParaRPr lang="en-US"/>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44085"/>
          <a:stretch/>
        </p:blipFill>
        <p:spPr>
          <a:xfrm>
            <a:off x="0" y="0"/>
            <a:ext cx="9144000" cy="1796527"/>
          </a:xfrm>
          <a:prstGeom prst="rect">
            <a:avLst/>
          </a:prstGeom>
        </p:spPr>
      </p:pic>
    </p:spTree>
    <p:extLst>
      <p:ext uri="{BB962C8B-B14F-4D97-AF65-F5344CB8AC3E}">
        <p14:creationId xmlns:p14="http://schemas.microsoft.com/office/powerpoint/2010/main" val="3688800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82879" y="1602889"/>
            <a:ext cx="4331971" cy="45740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49" y="1602890"/>
            <a:ext cx="4364243" cy="45740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6457950" y="6356351"/>
            <a:ext cx="2535442" cy="365125"/>
          </a:xfrm>
        </p:spPr>
        <p:txBody>
          <a:bodyPr/>
          <a:lstStyle/>
          <a:p>
            <a:fld id="{11EA3E51-E008-4076-9609-96A54A85C71D}" type="slidenum">
              <a:rPr lang="en-US" smtClean="0"/>
              <a:t>‹#›</a:t>
            </a:fld>
            <a:endParaRPr lang="en-US"/>
          </a:p>
        </p:txBody>
      </p:sp>
    </p:spTree>
    <p:extLst>
      <p:ext uri="{BB962C8B-B14F-4D97-AF65-F5344CB8AC3E}">
        <p14:creationId xmlns:p14="http://schemas.microsoft.com/office/powerpoint/2010/main" val="105178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122" y="272256"/>
            <a:ext cx="7917628" cy="1242219"/>
          </a:xfrm>
        </p:spPr>
        <p:txBody>
          <a:bodyPr vert="horz" lIns="91440" tIns="45720" rIns="91440" bIns="45720" rtlCol="0" anchor="ctr">
            <a:normAutofit/>
          </a:bodyPr>
          <a:lstStyle>
            <a:lvl1pPr>
              <a:lnSpc>
                <a:spcPct val="100000"/>
              </a:lnSpc>
              <a:defRPr lang="en-US" dirty="0"/>
            </a:lvl1pPr>
          </a:lstStyle>
          <a:p>
            <a:pPr lvl="0"/>
            <a:r>
              <a:rPr lang="en-US" dirty="0" smtClean="0"/>
              <a:t>Click to edit Master title style</a:t>
            </a:r>
            <a:endParaRPr lang="en-US" dirty="0"/>
          </a:p>
        </p:txBody>
      </p:sp>
      <p:sp>
        <p:nvSpPr>
          <p:cNvPr id="3" name="Text Placeholder 2"/>
          <p:cNvSpPr>
            <a:spLocks noGrp="1"/>
          </p:cNvSpPr>
          <p:nvPr>
            <p:ph type="body" idx="1"/>
          </p:nvPr>
        </p:nvSpPr>
        <p:spPr>
          <a:xfrm>
            <a:off x="172122" y="1681163"/>
            <a:ext cx="432606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2122" y="2505075"/>
            <a:ext cx="432606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42889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505075"/>
            <a:ext cx="4288939"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457949" y="6356351"/>
            <a:ext cx="2460139" cy="365125"/>
          </a:xfrm>
        </p:spPr>
        <p:txBody>
          <a:bodyPr/>
          <a:lstStyle/>
          <a:p>
            <a:fld id="{11EA3E51-E008-4076-9609-96A54A85C71D}" type="slidenum">
              <a:rPr lang="en-US" smtClean="0"/>
              <a:t>‹#›</a:t>
            </a:fld>
            <a:endParaRPr lang="en-US"/>
          </a:p>
        </p:txBody>
      </p:sp>
    </p:spTree>
    <p:extLst>
      <p:ext uri="{BB962C8B-B14F-4D97-AF65-F5344CB8AC3E}">
        <p14:creationId xmlns:p14="http://schemas.microsoft.com/office/powerpoint/2010/main" val="3556481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872855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57950" y="6356351"/>
            <a:ext cx="2513928" cy="365125"/>
          </a:xfrm>
        </p:spPr>
        <p:txBody>
          <a:bodyPr/>
          <a:lstStyle/>
          <a:p>
            <a:fld id="{11EA3E51-E008-4076-9609-96A54A85C71D}" type="slidenum">
              <a:rPr lang="en-US" smtClean="0"/>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41100"/>
          <a:stretch/>
        </p:blipFill>
        <p:spPr>
          <a:xfrm>
            <a:off x="7143078" y="6311196"/>
            <a:ext cx="1828800" cy="410280"/>
          </a:xfrm>
          <a:prstGeom prst="rect">
            <a:avLst/>
          </a:prstGeom>
        </p:spPr>
      </p:pic>
    </p:spTree>
    <p:extLst>
      <p:ext uri="{BB962C8B-B14F-4D97-AF65-F5344CB8AC3E}">
        <p14:creationId xmlns:p14="http://schemas.microsoft.com/office/powerpoint/2010/main" val="4054200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219200"/>
          </a:xfrm>
        </p:spPr>
        <p:txBody>
          <a:bodyPr anchor="b">
            <a:noAutofit/>
          </a:bodyPr>
          <a:lstStyle>
            <a:lvl1pPr>
              <a:defRPr sz="3500" b="1">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07527"/>
            <a:ext cx="8229600" cy="4572000"/>
          </a:xfrm>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228600" y="6032157"/>
            <a:ext cx="8686800" cy="762000"/>
          </a:xfrm>
        </p:spPr>
        <p:txBody>
          <a:bodyPr anchor="ctr">
            <a:noAutofit/>
          </a:bodyPr>
          <a:lstStyle>
            <a:lvl1pPr marL="0" indent="0">
              <a:spcBef>
                <a:spcPts val="0"/>
              </a:spcBef>
              <a:buNone/>
              <a:defRPr sz="1200">
                <a:latin typeface="Myriad Pro"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921353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79" y="365126"/>
            <a:ext cx="7831569" cy="107065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82880" y="1592132"/>
            <a:ext cx="8767482" cy="45848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EA3E51-E008-4076-9609-96A54A85C71D}" type="slidenum">
              <a:rPr lang="en-US" smtClean="0"/>
              <a:t>‹#›</a:t>
            </a:fld>
            <a:endParaRPr lang="en-US"/>
          </a:p>
        </p:txBody>
      </p:sp>
      <p:pic>
        <p:nvPicPr>
          <p:cNvPr id="7" name="Picture 6"/>
          <p:cNvPicPr>
            <a:picLocks noChangeAspect="1"/>
          </p:cNvPicPr>
          <p:nvPr userDrawn="1"/>
        </p:nvPicPr>
        <p:blipFill rotWithShape="1">
          <a:blip r:embed="rId10" cstate="print">
            <a:extLst>
              <a:ext uri="{28A0092B-C50C-407E-A947-70E740481C1C}">
                <a14:useLocalDpi xmlns:a14="http://schemas.microsoft.com/office/drawing/2010/main" val="0"/>
              </a:ext>
            </a:extLst>
          </a:blip>
          <a:srcRect b="28167"/>
          <a:stretch/>
        </p:blipFill>
        <p:spPr>
          <a:xfrm>
            <a:off x="8014449" y="365126"/>
            <a:ext cx="941966" cy="1070657"/>
          </a:xfrm>
          <a:prstGeom prst="rect">
            <a:avLst/>
          </a:prstGeom>
        </p:spPr>
      </p:pic>
      <p:cxnSp>
        <p:nvCxnSpPr>
          <p:cNvPr id="9" name="Straight Connector 8"/>
          <p:cNvCxnSpPr/>
          <p:nvPr userDrawn="1"/>
        </p:nvCxnSpPr>
        <p:spPr>
          <a:xfrm>
            <a:off x="155319" y="1468057"/>
            <a:ext cx="8778240" cy="0"/>
          </a:xfrm>
          <a:prstGeom prst="line">
            <a:avLst/>
          </a:prstGeom>
          <a:ln w="28575">
            <a:solidFill>
              <a:srgbClr val="EC1F27"/>
            </a:solidFill>
          </a:ln>
          <a:effectLst>
            <a:outerShdw blurRad="50800" dist="38100" dir="5400000" algn="t" rotWithShape="0">
              <a:prstClr val="black">
                <a:alpha val="40000"/>
              </a:prstClr>
            </a:outerShdw>
            <a:reflection blurRad="6350" stA="50000" endA="275" endPos="40000" dist="1016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144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Lithos Pro Regular" panose="04020505030E02020A04" pitchFamily="82" charset="0"/>
          <a:ea typeface="+mj-ea"/>
          <a:cs typeface="+mj-cs"/>
        </a:defRPr>
      </a:lvl1pPr>
    </p:titleStyle>
    <p:bodyStyle>
      <a:lvl1pPr marL="228600" indent="-228600" algn="l" defTabSz="914400" rtl="0" eaLnBrk="1" latinLnBrk="0" hangingPunct="1">
        <a:lnSpc>
          <a:spcPct val="90000"/>
        </a:lnSpc>
        <a:spcBef>
          <a:spcPts val="1000"/>
        </a:spcBef>
        <a:buFontTx/>
        <a:buBlip>
          <a:blip r:embed="rId11"/>
        </a:buBlip>
        <a:defRPr sz="2800" kern="1200">
          <a:solidFill>
            <a:schemeClr val="tx1"/>
          </a:solidFill>
          <a:latin typeface="Lithos Pro Regular" panose="04020505030E02020A04" pitchFamily="8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thos Pro Regular" panose="04020505030E02020A04" pitchFamily="8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thos Pro Regular" panose="04020505030E02020A04" pitchFamily="8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thos Pro Regular" panose="04020505030E02020A04" pitchFamily="8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thos Pro Regular" panose="04020505030E02020A04" pitchFamily="8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wiseowl.co.uk/blog/s217/sql_server_tutorial.ht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28.png"/><Relationship Id="rId2" Type="http://schemas.openxmlformats.org/officeDocument/2006/relationships/image" Target="../media/image50.png"/><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e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alinga" panose="020B0502040204020203" pitchFamily="34" charset="0"/>
                <a:cs typeface="Kalinga" panose="020B0502040204020203" pitchFamily="34" charset="0"/>
              </a:rPr>
              <a:t>Value of STEMI education</a:t>
            </a:r>
            <a:endParaRPr lang="en-US" dirty="0">
              <a:latin typeface="Kalinga" panose="020B0502040204020203" pitchFamily="34" charset="0"/>
              <a:cs typeface="Kalinga" panose="020B0502040204020203" pitchFamily="34" charset="0"/>
            </a:endParaRPr>
          </a:p>
        </p:txBody>
      </p:sp>
      <p:sp>
        <p:nvSpPr>
          <p:cNvPr id="3" name="Content Placeholder 2"/>
          <p:cNvSpPr>
            <a:spLocks noGrp="1"/>
          </p:cNvSpPr>
          <p:nvPr>
            <p:ph idx="1"/>
          </p:nvPr>
        </p:nvSpPr>
        <p:spPr>
          <a:xfrm>
            <a:off x="182880" y="1792224"/>
            <a:ext cx="8767482" cy="4384739"/>
          </a:xfrm>
        </p:spPr>
        <p:txBody>
          <a:bodyPr>
            <a:normAutofit lnSpcReduction="10000"/>
          </a:bodyPr>
          <a:lstStyle/>
          <a:p>
            <a:pPr marL="0" indent="0">
              <a:buNone/>
            </a:pPr>
            <a:endParaRPr lang="en-US" sz="4000" dirty="0" smtClean="0">
              <a:latin typeface="Kalinga" panose="020B0502040204020203" pitchFamily="34" charset="0"/>
              <a:cs typeface="Kalinga" panose="020B0502040204020203" pitchFamily="34" charset="0"/>
            </a:endParaRPr>
          </a:p>
          <a:p>
            <a:pPr marL="0" indent="0">
              <a:buNone/>
            </a:pPr>
            <a:r>
              <a:rPr lang="en-US" sz="4000" dirty="0" smtClean="0">
                <a:latin typeface="Kalinga" panose="020B0502040204020203" pitchFamily="34" charset="0"/>
                <a:cs typeface="Kalinga" panose="020B0502040204020203" pitchFamily="34" charset="0"/>
              </a:rPr>
              <a:t>“We </a:t>
            </a:r>
            <a:r>
              <a:rPr lang="en-US" sz="4000" dirty="0">
                <a:latin typeface="Kalinga" panose="020B0502040204020203" pitchFamily="34" charset="0"/>
                <a:cs typeface="Kalinga" panose="020B0502040204020203" pitchFamily="34" charset="0"/>
              </a:rPr>
              <a:t>live in a society exquisitely dependent on science and </a:t>
            </a:r>
            <a:r>
              <a:rPr lang="en-US" sz="4000" dirty="0" smtClean="0">
                <a:latin typeface="Kalinga" panose="020B0502040204020203" pitchFamily="34" charset="0"/>
                <a:cs typeface="Kalinga" panose="020B0502040204020203" pitchFamily="34" charset="0"/>
              </a:rPr>
              <a:t>technology…in </a:t>
            </a:r>
            <a:r>
              <a:rPr lang="en-US" sz="4000" dirty="0">
                <a:latin typeface="Kalinga" panose="020B0502040204020203" pitchFamily="34" charset="0"/>
                <a:cs typeface="Kalinga" panose="020B0502040204020203" pitchFamily="34" charset="0"/>
              </a:rPr>
              <a:t>which hardly anyone knows anything about science and technology</a:t>
            </a:r>
            <a:r>
              <a:rPr lang="en-US" sz="4000" dirty="0" smtClean="0">
                <a:latin typeface="Kalinga" panose="020B0502040204020203" pitchFamily="34" charset="0"/>
                <a:cs typeface="Kalinga" panose="020B0502040204020203" pitchFamily="34" charset="0"/>
              </a:rPr>
              <a:t>.”</a:t>
            </a:r>
          </a:p>
          <a:p>
            <a:pPr algn="r"/>
            <a:r>
              <a:rPr lang="en-US" sz="4000" dirty="0" smtClean="0">
                <a:latin typeface="Kalinga" panose="020B0502040204020203" pitchFamily="34" charset="0"/>
                <a:cs typeface="Kalinga" panose="020B0502040204020203" pitchFamily="34" charset="0"/>
              </a:rPr>
              <a:t>Carl Sagan, </a:t>
            </a:r>
          </a:p>
          <a:p>
            <a:pPr marL="0" indent="0" algn="r">
              <a:buNone/>
            </a:pPr>
            <a:r>
              <a:rPr lang="en-US" sz="3200" dirty="0" smtClean="0">
                <a:latin typeface="Kalinga" panose="020B0502040204020203" pitchFamily="34" charset="0"/>
                <a:cs typeface="Kalinga" panose="020B0502040204020203" pitchFamily="34" charset="0"/>
              </a:rPr>
              <a:t>Astronomer</a:t>
            </a:r>
            <a:endParaRPr lang="en-US" sz="3200" dirty="0">
              <a:latin typeface="Kalinga" panose="020B0502040204020203" pitchFamily="34" charset="0"/>
              <a:cs typeface="Kalinga" panose="020B0502040204020203"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76644"/>
            <a:ext cx="1280160" cy="346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7729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Kalinga" panose="020B0502040204020203" pitchFamily="34" charset="0"/>
                <a:cs typeface="Kalinga" panose="020B0502040204020203" pitchFamily="34" charset="0"/>
              </a:rPr>
              <a:t>Our Electronic Setup:</a:t>
            </a:r>
            <a:endParaRPr lang="en-US" dirty="0">
              <a:latin typeface="Kalinga" panose="020B0502040204020203" pitchFamily="34" charset="0"/>
              <a:cs typeface="Kalinga" panose="020B0502040204020203" pitchFamily="34" charset="0"/>
            </a:endParaRPr>
          </a:p>
        </p:txBody>
      </p:sp>
      <p:sp>
        <p:nvSpPr>
          <p:cNvPr id="3" name="Content Placeholder 2"/>
          <p:cNvSpPr>
            <a:spLocks noGrp="1"/>
          </p:cNvSpPr>
          <p:nvPr>
            <p:ph idx="1"/>
          </p:nvPr>
        </p:nvSpPr>
        <p:spPr/>
        <p:txBody>
          <a:bodyPr>
            <a:normAutofit/>
          </a:bodyPr>
          <a:lstStyle/>
          <a:p>
            <a:r>
              <a:rPr lang="en-US" b="1" dirty="0" smtClean="0">
                <a:latin typeface="Kalinga" panose="020B0502040204020203" pitchFamily="34" charset="0"/>
                <a:cs typeface="Kalinga" panose="020B0502040204020203" pitchFamily="34" charset="0"/>
              </a:rPr>
              <a:t>Carle Electronic infrastructure:</a:t>
            </a:r>
          </a:p>
          <a:p>
            <a:pPr lvl="1"/>
            <a:r>
              <a:rPr lang="en-US" sz="2800" b="1" dirty="0" smtClean="0">
                <a:latin typeface="Kalinga" panose="020B0502040204020203" pitchFamily="34" charset="0"/>
                <a:cs typeface="Kalinga" panose="020B0502040204020203" pitchFamily="34" charset="0"/>
              </a:rPr>
              <a:t>Epic House with most modules, </a:t>
            </a:r>
            <a:r>
              <a:rPr lang="en-US" sz="2800" b="1" dirty="0" smtClean="0">
                <a:solidFill>
                  <a:srgbClr val="FF0000"/>
                </a:solidFill>
                <a:latin typeface="Kalinga" panose="020B0502040204020203" pitchFamily="34" charset="0"/>
                <a:cs typeface="Kalinga" panose="020B0502040204020203" pitchFamily="34" charset="0"/>
              </a:rPr>
              <a:t>excluding Beaker</a:t>
            </a:r>
          </a:p>
          <a:p>
            <a:pPr lvl="1"/>
            <a:r>
              <a:rPr lang="en-US" sz="2800" b="1" dirty="0" smtClean="0">
                <a:latin typeface="Kalinga" panose="020B0502040204020203" pitchFamily="34" charset="0"/>
                <a:cs typeface="Kalinga" panose="020B0502040204020203" pitchFamily="34" charset="0"/>
              </a:rPr>
              <a:t>LIS: </a:t>
            </a:r>
          </a:p>
          <a:p>
            <a:pPr lvl="2"/>
            <a:r>
              <a:rPr lang="en-US" sz="2800" b="1" dirty="0" smtClean="0">
                <a:latin typeface="Kalinga" panose="020B0502040204020203" pitchFamily="34" charset="0"/>
                <a:cs typeface="Kalinga" panose="020B0502040204020203" pitchFamily="34" charset="0"/>
              </a:rPr>
              <a:t>SCC</a:t>
            </a:r>
            <a:r>
              <a:rPr lang="en-US" sz="2800" b="1" dirty="0">
                <a:latin typeface="Kalinga" panose="020B0502040204020203" pitchFamily="34" charset="0"/>
                <a:cs typeface="Kalinga" panose="020B0502040204020203" pitchFamily="34" charset="0"/>
              </a:rPr>
              <a:t>: Lab, </a:t>
            </a:r>
            <a:r>
              <a:rPr lang="en-US" sz="2800" b="1" dirty="0" smtClean="0">
                <a:latin typeface="Kalinga" panose="020B0502040204020203" pitchFamily="34" charset="0"/>
                <a:cs typeface="Kalinga" panose="020B0502040204020203" pitchFamily="34" charset="0"/>
              </a:rPr>
              <a:t>MIC, Bank-Live since </a:t>
            </a:r>
            <a:r>
              <a:rPr lang="en-US" sz="2800" b="1" dirty="0">
                <a:latin typeface="Kalinga" panose="020B0502040204020203" pitchFamily="34" charset="0"/>
                <a:cs typeface="Kalinga" panose="020B0502040204020203" pitchFamily="34" charset="0"/>
              </a:rPr>
              <a:t>1994</a:t>
            </a:r>
          </a:p>
          <a:p>
            <a:pPr lvl="3"/>
            <a:r>
              <a:rPr lang="en-US" sz="2800" b="1" dirty="0" smtClean="0">
                <a:latin typeface="Kalinga" panose="020B0502040204020203" pitchFamily="34" charset="0"/>
                <a:cs typeface="Kalinga" panose="020B0502040204020203" pitchFamily="34" charset="0"/>
              </a:rPr>
              <a:t>SoftLabMIC: </a:t>
            </a:r>
            <a:r>
              <a:rPr lang="en-US" sz="2800" b="1" dirty="0">
                <a:latin typeface="Kalinga" panose="020B0502040204020203" pitchFamily="34" charset="0"/>
                <a:cs typeface="Kalinga" panose="020B0502040204020203" pitchFamily="34" charset="0"/>
              </a:rPr>
              <a:t>4.0.7</a:t>
            </a:r>
          </a:p>
          <a:p>
            <a:pPr lvl="3"/>
            <a:r>
              <a:rPr lang="en-US" sz="2800" b="1" dirty="0">
                <a:latin typeface="Kalinga" panose="020B0502040204020203" pitchFamily="34" charset="0"/>
                <a:cs typeface="Kalinga" panose="020B0502040204020203" pitchFamily="34" charset="0"/>
              </a:rPr>
              <a:t>Bank: </a:t>
            </a:r>
            <a:r>
              <a:rPr lang="en-US" sz="2800" b="1" dirty="0" smtClean="0">
                <a:latin typeface="Kalinga" panose="020B0502040204020203" pitchFamily="34" charset="0"/>
                <a:cs typeface="Kalinga" panose="020B0502040204020203" pitchFamily="34" charset="0"/>
              </a:rPr>
              <a:t>25.1.0.5.1</a:t>
            </a:r>
            <a:endParaRPr lang="en-US" sz="2800" b="1" dirty="0">
              <a:latin typeface="Kalinga" panose="020B0502040204020203" pitchFamily="34" charset="0"/>
              <a:cs typeface="Kalinga" panose="020B0502040204020203" pitchFamily="34" charset="0"/>
            </a:endParaRPr>
          </a:p>
          <a:p>
            <a:pPr lvl="2"/>
            <a:r>
              <a:rPr lang="en-US" sz="2800" b="1" dirty="0">
                <a:latin typeface="Kalinga" panose="020B0502040204020203" pitchFamily="34" charset="0"/>
                <a:cs typeface="Kalinga" panose="020B0502040204020203" pitchFamily="34" charset="0"/>
              </a:rPr>
              <a:t>SCC: </a:t>
            </a:r>
            <a:r>
              <a:rPr lang="en-US" sz="2800" b="1" dirty="0" smtClean="0">
                <a:latin typeface="Kalinga" panose="020B0502040204020203" pitchFamily="34" charset="0"/>
                <a:cs typeface="Kalinga" panose="020B0502040204020203" pitchFamily="34" charset="0"/>
              </a:rPr>
              <a:t>Pathology-Live Since 2003</a:t>
            </a:r>
          </a:p>
          <a:p>
            <a:pPr lvl="3"/>
            <a:r>
              <a:rPr lang="en-US" sz="2800" b="1" dirty="0" smtClean="0">
                <a:latin typeface="Kalinga" panose="020B0502040204020203" pitchFamily="34" charset="0"/>
                <a:cs typeface="Kalinga" panose="020B0502040204020203" pitchFamily="34" charset="0"/>
              </a:rPr>
              <a:t>Path: 4.4.0.1.13</a:t>
            </a:r>
          </a:p>
          <a:p>
            <a:r>
              <a:rPr lang="en-US" b="1" dirty="0" smtClean="0">
                <a:latin typeface="Kalinga" panose="020B0502040204020203" pitchFamily="34" charset="0"/>
                <a:cs typeface="Kalinga" panose="020B0502040204020203" pitchFamily="34" charset="0"/>
              </a:rPr>
              <a:t>Dedicated LIS staff-3.5 FTE</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76644"/>
            <a:ext cx="1280160" cy="346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2984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Kalinga" panose="020B0502040204020203" pitchFamily="34" charset="0"/>
                <a:cs typeface="Kalinga" panose="020B0502040204020203" pitchFamily="34" charset="0"/>
              </a:rPr>
              <a:t>Our Starting Point</a:t>
            </a:r>
            <a:endParaRPr lang="en-US" dirty="0">
              <a:latin typeface="Kalinga" panose="020B0502040204020203" pitchFamily="34" charset="0"/>
              <a:cs typeface="Kalinga" panose="020B0502040204020203" pitchFamily="34" charset="0"/>
            </a:endParaRPr>
          </a:p>
        </p:txBody>
      </p:sp>
      <p:sp>
        <p:nvSpPr>
          <p:cNvPr id="5" name="Content Placeholder 4"/>
          <p:cNvSpPr>
            <a:spLocks noGrp="1"/>
          </p:cNvSpPr>
          <p:nvPr>
            <p:ph idx="1"/>
          </p:nvPr>
        </p:nvSpPr>
        <p:spPr/>
        <p:txBody>
          <a:bodyPr>
            <a:normAutofit fontScale="92500"/>
          </a:bodyPr>
          <a:lstStyle/>
          <a:p>
            <a:r>
              <a:rPr lang="en-US" b="1" dirty="0" smtClean="0">
                <a:latin typeface="Kalinga" panose="020B0502040204020203" pitchFamily="34" charset="0"/>
                <a:cs typeface="Kalinga" panose="020B0502040204020203" pitchFamily="34" charset="0"/>
              </a:rPr>
              <a:t>What we did not have:</a:t>
            </a:r>
          </a:p>
          <a:p>
            <a:pPr lvl="1"/>
            <a:r>
              <a:rPr lang="en-US" b="1" dirty="0" smtClean="0">
                <a:latin typeface="Kalinga" panose="020B0502040204020203" pitchFamily="34" charset="0"/>
                <a:cs typeface="Kalinga" panose="020B0502040204020203" pitchFamily="34" charset="0"/>
              </a:rPr>
              <a:t>Data mining experience in relational databases </a:t>
            </a:r>
          </a:p>
          <a:p>
            <a:pPr lvl="1"/>
            <a:r>
              <a:rPr lang="en-US" b="1" dirty="0" smtClean="0">
                <a:latin typeface="Kalinga" panose="020B0502040204020203" pitchFamily="34" charset="0"/>
                <a:cs typeface="Kalinga" panose="020B0502040204020203" pitchFamily="34" charset="0"/>
              </a:rPr>
              <a:t>Report modules/products of any kind</a:t>
            </a:r>
          </a:p>
          <a:p>
            <a:pPr lvl="1"/>
            <a:r>
              <a:rPr lang="en-US" b="1" dirty="0" smtClean="0">
                <a:latin typeface="Kalinga" panose="020B0502040204020203" pitchFamily="34" charset="0"/>
                <a:cs typeface="Kalinga" panose="020B0502040204020203" pitchFamily="34" charset="0"/>
              </a:rPr>
              <a:t>Anything other than basic knowledge in Excel</a:t>
            </a:r>
          </a:p>
          <a:p>
            <a:pPr lvl="1"/>
            <a:r>
              <a:rPr lang="en-US" b="1" dirty="0" smtClean="0">
                <a:latin typeface="Kalinga" panose="020B0502040204020203" pitchFamily="34" charset="0"/>
                <a:cs typeface="Kalinga" panose="020B0502040204020203" pitchFamily="34" charset="0"/>
              </a:rPr>
              <a:t>Dedicated Report Writer</a:t>
            </a:r>
          </a:p>
          <a:p>
            <a:pPr lvl="1"/>
            <a:r>
              <a:rPr lang="en-US" b="1" dirty="0" smtClean="0">
                <a:latin typeface="Kalinga" panose="020B0502040204020203" pitchFamily="34" charset="0"/>
                <a:cs typeface="Kalinga" panose="020B0502040204020203" pitchFamily="34" charset="0"/>
              </a:rPr>
              <a:t>Money to purchase products or services</a:t>
            </a:r>
          </a:p>
          <a:p>
            <a:r>
              <a:rPr lang="en-US" b="1" dirty="0" smtClean="0">
                <a:latin typeface="Kalinga" panose="020B0502040204020203" pitchFamily="34" charset="0"/>
                <a:cs typeface="Kalinga" panose="020B0502040204020203" pitchFamily="34" charset="0"/>
              </a:rPr>
              <a:t>What we had:</a:t>
            </a:r>
          </a:p>
          <a:p>
            <a:pPr lvl="1"/>
            <a:r>
              <a:rPr lang="en-US" b="1" dirty="0" smtClean="0">
                <a:latin typeface="Kalinga" panose="020B0502040204020203" pitchFamily="34" charset="0"/>
                <a:cs typeface="Kalinga" panose="020B0502040204020203" pitchFamily="34" charset="0"/>
              </a:rPr>
              <a:t>A provider willing to drive information to affect change </a:t>
            </a:r>
          </a:p>
          <a:p>
            <a:pPr lvl="1"/>
            <a:r>
              <a:rPr lang="en-US" b="1" dirty="0" smtClean="0">
                <a:latin typeface="Kalinga" panose="020B0502040204020203" pitchFamily="34" charset="0"/>
                <a:cs typeface="Kalinga" panose="020B0502040204020203" pitchFamily="34" charset="0"/>
              </a:rPr>
              <a:t>Willingness to learn and explore what we could do with what we had available </a:t>
            </a:r>
          </a:p>
          <a:p>
            <a:pPr lvl="1"/>
            <a:r>
              <a:rPr lang="en-US" b="1" dirty="0" smtClean="0">
                <a:latin typeface="Kalinga" panose="020B0502040204020203" pitchFamily="34" charset="0"/>
                <a:cs typeface="Kalinga" panose="020B0502040204020203" pitchFamily="34" charset="0"/>
              </a:rPr>
              <a:t>Partnership with our analytics group to help us assess tools and provide some answers to our questions</a:t>
            </a:r>
          </a:p>
          <a:p>
            <a:pPr lvl="1"/>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76644"/>
            <a:ext cx="1280160" cy="346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3096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Kalinga" panose="020B0502040204020203" pitchFamily="34" charset="0"/>
                <a:cs typeface="Kalinga" panose="020B0502040204020203" pitchFamily="34" charset="0"/>
              </a:rPr>
              <a:t/>
            </a:r>
            <a:br>
              <a:rPr lang="en-US" dirty="0" smtClean="0">
                <a:latin typeface="Kalinga" panose="020B0502040204020203" pitchFamily="34" charset="0"/>
                <a:cs typeface="Kalinga" panose="020B0502040204020203" pitchFamily="34" charset="0"/>
              </a:rPr>
            </a:br>
            <a:r>
              <a:rPr lang="en-US" dirty="0" smtClean="0">
                <a:latin typeface="Kalinga" panose="020B0502040204020203" pitchFamily="34" charset="0"/>
                <a:cs typeface="Kalinga" panose="020B0502040204020203" pitchFamily="34" charset="0"/>
              </a:rPr>
              <a:t>“</a:t>
            </a:r>
            <a:r>
              <a:rPr lang="en-US" dirty="0">
                <a:latin typeface="Kalinga" panose="020B0502040204020203" pitchFamily="34" charset="0"/>
                <a:cs typeface="Kalinga" panose="020B0502040204020203" pitchFamily="34" charset="0"/>
              </a:rPr>
              <a:t>Your software contract is too confusing ....”</a:t>
            </a:r>
            <a:r>
              <a:rPr lang="en-US" dirty="0"/>
              <a:t/>
            </a:r>
            <a:br>
              <a:rPr lang="en-US" dirty="0"/>
            </a:b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4245" y="2043954"/>
            <a:ext cx="8444753" cy="3431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8" y="6510337"/>
            <a:ext cx="1279525"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002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100" dirty="0" smtClean="0"/>
              <a:t/>
            </a:r>
            <a:br>
              <a:rPr lang="en-US" sz="3100" dirty="0" smtClean="0"/>
            </a:br>
            <a:r>
              <a:rPr lang="en-US" dirty="0" smtClean="0">
                <a:latin typeface="Kalinga" panose="020B0502040204020203" pitchFamily="34" charset="0"/>
                <a:cs typeface="Kalinga" panose="020B0502040204020203" pitchFamily="34" charset="0"/>
              </a:rPr>
              <a:t>Health Care-</a:t>
            </a:r>
            <a:br>
              <a:rPr lang="en-US" dirty="0" smtClean="0">
                <a:latin typeface="Kalinga" panose="020B0502040204020203" pitchFamily="34" charset="0"/>
                <a:cs typeface="Kalinga" panose="020B0502040204020203" pitchFamily="34" charset="0"/>
              </a:rPr>
            </a:br>
            <a:r>
              <a:rPr lang="en-US" dirty="0" smtClean="0">
                <a:latin typeface="Kalinga" panose="020B0502040204020203" pitchFamily="34" charset="0"/>
                <a:cs typeface="Kalinga" panose="020B0502040204020203" pitchFamily="34" charset="0"/>
              </a:rPr>
              <a:t> </a:t>
            </a:r>
            <a:r>
              <a:rPr lang="en-US" sz="6000" dirty="0" smtClean="0">
                <a:latin typeface="Kalinga" panose="020B0502040204020203" pitchFamily="34" charset="0"/>
                <a:cs typeface="Kalinga" panose="020B0502040204020203" pitchFamily="34" charset="0"/>
              </a:rPr>
              <a:t>It’s Complicated……  </a:t>
            </a:r>
            <a:r>
              <a:rPr lang="en-US" dirty="0"/>
              <a:t/>
            </a:r>
            <a:br>
              <a:rPr lang="en-US" dirty="0"/>
            </a:br>
            <a:endParaRPr lang="en-US" dirty="0"/>
          </a:p>
        </p:txBody>
      </p:sp>
      <p:sp>
        <p:nvSpPr>
          <p:cNvPr id="5" name="Subtitle 4"/>
          <p:cNvSpPr>
            <a:spLocks noGrp="1"/>
          </p:cNvSpPr>
          <p:nvPr>
            <p:ph idx="1"/>
          </p:nvPr>
        </p:nvSpPr>
        <p:spPr/>
        <p:txBody>
          <a:bodyPr>
            <a:normAutofit fontScale="92500"/>
          </a:bodyPr>
          <a:lstStyle/>
          <a:p>
            <a:endParaRPr lang="en-US" sz="4000" dirty="0" smtClean="0"/>
          </a:p>
          <a:p>
            <a:r>
              <a:rPr lang="en-US" sz="4000" b="1" dirty="0">
                <a:latin typeface="Kalinga" panose="020B0502040204020203" pitchFamily="34" charset="0"/>
                <a:cs typeface="Kalinga" panose="020B0502040204020203" pitchFamily="34" charset="0"/>
              </a:rPr>
              <a:t>Health </a:t>
            </a:r>
            <a:r>
              <a:rPr lang="en-US" sz="4000" b="1" dirty="0" smtClean="0">
                <a:latin typeface="Kalinga" panose="020B0502040204020203" pitchFamily="34" charset="0"/>
                <a:cs typeface="Kalinga" panose="020B0502040204020203" pitchFamily="34" charset="0"/>
              </a:rPr>
              <a:t>care </a:t>
            </a:r>
            <a:r>
              <a:rPr lang="en-US" sz="4000" b="1" dirty="0">
                <a:latin typeface="Kalinga" panose="020B0502040204020203" pitchFamily="34" charset="0"/>
                <a:cs typeface="Kalinga" panose="020B0502040204020203" pitchFamily="34" charset="0"/>
              </a:rPr>
              <a:t>c</a:t>
            </a:r>
            <a:r>
              <a:rPr lang="en-US" sz="4000" b="1" dirty="0" smtClean="0">
                <a:latin typeface="Kalinga" panose="020B0502040204020203" pitchFamily="34" charset="0"/>
                <a:cs typeface="Kalinga" panose="020B0502040204020203" pitchFamily="34" charset="0"/>
              </a:rPr>
              <a:t>osts </a:t>
            </a:r>
            <a:r>
              <a:rPr lang="en-US" sz="4000" b="1" dirty="0">
                <a:latin typeface="Kalinga" panose="020B0502040204020203" pitchFamily="34" charset="0"/>
                <a:cs typeface="Kalinga" panose="020B0502040204020203" pitchFamily="34" charset="0"/>
              </a:rPr>
              <a:t>are the </a:t>
            </a:r>
            <a:r>
              <a:rPr lang="en-US" sz="4000" b="1" dirty="0" smtClean="0">
                <a:latin typeface="Kalinga" panose="020B0502040204020203" pitchFamily="34" charset="0"/>
                <a:cs typeface="Kalinga" panose="020B0502040204020203" pitchFamily="34" charset="0"/>
              </a:rPr>
              <a:t>problem</a:t>
            </a:r>
            <a:r>
              <a:rPr lang="en-US" sz="4000" b="1" dirty="0">
                <a:latin typeface="Kalinga" panose="020B0502040204020203" pitchFamily="34" charset="0"/>
                <a:cs typeface="Kalinga" panose="020B0502040204020203" pitchFamily="34" charset="0"/>
              </a:rPr>
              <a:t/>
            </a:r>
            <a:br>
              <a:rPr lang="en-US" sz="4000" b="1" dirty="0">
                <a:latin typeface="Kalinga" panose="020B0502040204020203" pitchFamily="34" charset="0"/>
                <a:cs typeface="Kalinga" panose="020B0502040204020203" pitchFamily="34" charset="0"/>
              </a:rPr>
            </a:br>
            <a:endParaRPr lang="en-US" sz="4000" b="1" dirty="0">
              <a:latin typeface="Kalinga" panose="020B0502040204020203" pitchFamily="34" charset="0"/>
              <a:cs typeface="Kalinga" panose="020B0502040204020203" pitchFamily="34" charset="0"/>
            </a:endParaRPr>
          </a:p>
          <a:p>
            <a:pPr lvl="1"/>
            <a:r>
              <a:rPr lang="en-US" sz="3600" b="1" dirty="0" smtClean="0">
                <a:latin typeface="Kalinga" panose="020B0502040204020203" pitchFamily="34" charset="0"/>
                <a:cs typeface="Kalinga" panose="020B0502040204020203" pitchFamily="34" charset="0"/>
              </a:rPr>
              <a:t>What is covered?</a:t>
            </a:r>
          </a:p>
          <a:p>
            <a:pPr lvl="1"/>
            <a:r>
              <a:rPr lang="en-US" sz="3600" b="1" dirty="0" smtClean="0">
                <a:latin typeface="Kalinga" panose="020B0502040204020203" pitchFamily="34" charset="0"/>
                <a:cs typeface="Kalinga" panose="020B0502040204020203" pitchFamily="34" charset="0"/>
              </a:rPr>
              <a:t>Who is covered?</a:t>
            </a:r>
          </a:p>
          <a:p>
            <a:pPr lvl="1"/>
            <a:r>
              <a:rPr lang="en-US" sz="3600" b="1" dirty="0" smtClean="0">
                <a:latin typeface="Kalinga" panose="020B0502040204020203" pitchFamily="34" charset="0"/>
                <a:cs typeface="Kalinga" panose="020B0502040204020203" pitchFamily="34" charset="0"/>
              </a:rPr>
              <a:t>Who is going to pay? </a:t>
            </a:r>
          </a:p>
          <a:p>
            <a:pPr lvl="1"/>
            <a:r>
              <a:rPr lang="en-US" sz="3600" b="1" dirty="0" smtClean="0">
                <a:latin typeface="Kalinga" panose="020B0502040204020203" pitchFamily="34" charset="0"/>
                <a:cs typeface="Kalinga" panose="020B0502040204020203" pitchFamily="34" charset="0"/>
              </a:rPr>
              <a:t>Who is going to provide the services?</a:t>
            </a:r>
            <a:endParaRPr lang="en-US" sz="3600" b="1" dirty="0">
              <a:latin typeface="Kalinga" panose="020B0502040204020203" pitchFamily="34" charset="0"/>
              <a:cs typeface="Kalinga" panose="020B0502040204020203"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76644"/>
            <a:ext cx="1280160" cy="346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895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6200" y="534010"/>
            <a:ext cx="8991600" cy="761390"/>
          </a:xfrm>
        </p:spPr>
        <p:txBody>
          <a:bodyPr/>
          <a:lstStyle/>
          <a:p>
            <a:pPr eaLnBrk="1" hangingPunct="1"/>
            <a:r>
              <a:rPr lang="en-US" altLang="en-US" sz="2800" dirty="0" smtClean="0"/>
              <a:t>US </a:t>
            </a:r>
            <a:r>
              <a:rPr lang="en-US" altLang="en-US" sz="2800" dirty="0"/>
              <a:t>p</a:t>
            </a:r>
            <a:r>
              <a:rPr lang="en-US" altLang="en-US" sz="2800" dirty="0" smtClean="0"/>
              <a:t>ersonal </a:t>
            </a:r>
            <a:r>
              <a:rPr lang="en-US" altLang="en-US" sz="2800" dirty="0"/>
              <a:t>h</a:t>
            </a:r>
            <a:r>
              <a:rPr lang="en-US" altLang="en-US" sz="2800" dirty="0" smtClean="0"/>
              <a:t>ealth care expenditures rising……</a:t>
            </a:r>
            <a:br>
              <a:rPr lang="en-US" altLang="en-US" sz="2800" dirty="0" smtClean="0"/>
            </a:br>
            <a:r>
              <a:rPr lang="en-US" altLang="en-US" sz="2800" dirty="0" smtClean="0"/>
              <a:t>2014 $3 Trillion</a:t>
            </a:r>
          </a:p>
        </p:txBody>
      </p:sp>
      <p:sp>
        <p:nvSpPr>
          <p:cNvPr id="9219" name="Text Placeholder 3"/>
          <p:cNvSpPr>
            <a:spLocks noGrp="1"/>
          </p:cNvSpPr>
          <p:nvPr>
            <p:ph type="body" sz="quarter" idx="10"/>
          </p:nvPr>
        </p:nvSpPr>
        <p:spPr>
          <a:xfrm>
            <a:off x="221285" y="6076861"/>
            <a:ext cx="8686800" cy="455613"/>
          </a:xfrm>
        </p:spPr>
        <p:txBody>
          <a:bodyPr/>
          <a:lstStyle/>
          <a:p>
            <a:pPr eaLnBrk="1" hangingPunct="1">
              <a:spcBef>
                <a:spcPct val="0"/>
              </a:spcBef>
            </a:pPr>
            <a:r>
              <a:rPr lang="en-US" altLang="en-US" smtClean="0"/>
              <a:t>SOURCE: CDC/NCHS, </a:t>
            </a:r>
            <a:r>
              <a:rPr lang="en-US" altLang="en-US" i="1" smtClean="0"/>
              <a:t>Health, United States, 2014</a:t>
            </a:r>
            <a:r>
              <a:rPr lang="en-US" altLang="en-US" smtClean="0"/>
              <a:t>, Figure 19 and Table 104. Data from the Centers for Medicare &amp; Medicaid Services, National Health Expenditure Accounts (NHEA).</a:t>
            </a:r>
          </a:p>
        </p:txBody>
      </p:sp>
      <p:pic>
        <p:nvPicPr>
          <p:cNvPr id="9220" name="Content Placeholder 8" descr="Figure 19 is a line graph showing trends in personal health care expenditures, by source of funds, for 2003 through 201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09700" y="1533525"/>
            <a:ext cx="6324600" cy="4397375"/>
          </a:xfr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32474"/>
            <a:ext cx="1409252" cy="325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8524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Kalinga" panose="020B0502040204020203" pitchFamily="34" charset="0"/>
                <a:cs typeface="Kalinga" panose="020B0502040204020203" pitchFamily="34" charset="0"/>
              </a:rPr>
              <a:t>US Healthcare Costs are high.. Not new information..</a:t>
            </a:r>
            <a:endParaRPr lang="en-US" dirty="0">
              <a:latin typeface="Kalinga" panose="020B0502040204020203" pitchFamily="34" charset="0"/>
              <a:cs typeface="Kalinga" panose="020B0502040204020203" pitchFamily="34" charset="0"/>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A2D451E4-B2B3-448A-BBD0-A6EA63968129}" type="slidenum">
              <a:rPr lang="en-US" smtClean="0"/>
              <a:t>15</a:t>
            </a:fld>
            <a:endParaRPr lang="en-US"/>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32474"/>
            <a:ext cx="1409252" cy="325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893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Kalinga" panose="020B0502040204020203" pitchFamily="34" charset="0"/>
                <a:cs typeface="Kalinga" panose="020B0502040204020203" pitchFamily="34" charset="0"/>
              </a:rPr>
              <a:t>Difference driven by hospital costs..</a:t>
            </a:r>
            <a:endParaRPr lang="en-US" dirty="0">
              <a:latin typeface="Kalinga" panose="020B0502040204020203" pitchFamily="34" charset="0"/>
              <a:cs typeface="Kalinga" panose="020B0502040204020203" pitchFamily="34" charset="0"/>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83058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A2D451E4-B2B3-448A-BBD0-A6EA63968129}" type="slidenum">
              <a:rPr lang="en-US" smtClean="0"/>
              <a:t>16</a:t>
            </a:fld>
            <a:endParaRPr lang="en-US"/>
          </a:p>
        </p:txBody>
      </p:sp>
      <p:sp>
        <p:nvSpPr>
          <p:cNvPr id="3" name="TextBox 2"/>
          <p:cNvSpPr txBox="1"/>
          <p:nvPr/>
        </p:nvSpPr>
        <p:spPr>
          <a:xfrm>
            <a:off x="4945076" y="5983834"/>
            <a:ext cx="3087014" cy="830997"/>
          </a:xfrm>
          <a:prstGeom prst="rect">
            <a:avLst/>
          </a:prstGeom>
          <a:noFill/>
        </p:spPr>
        <p:txBody>
          <a:bodyPr wrap="square" rtlCol="0">
            <a:spAutoFit/>
          </a:bodyPr>
          <a:lstStyle/>
          <a:p>
            <a:r>
              <a:rPr lang="en-US" sz="4800" dirty="0" smtClean="0"/>
              <a:t>And…..</a:t>
            </a:r>
            <a:endParaRPr lang="en-US" sz="4800"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32474"/>
            <a:ext cx="1409252" cy="325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2726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latin typeface="Kalinga" panose="020B0502040204020203" pitchFamily="34" charset="0"/>
                <a:cs typeface="Kalinga" panose="020B0502040204020203" pitchFamily="34" charset="0"/>
              </a:rPr>
              <a:t>The major difference driver between US and other countries of the national spending per capita is </a:t>
            </a:r>
            <a:br>
              <a:rPr lang="en-US" sz="2800" dirty="0" smtClean="0">
                <a:latin typeface="Kalinga" panose="020B0502040204020203" pitchFamily="34" charset="0"/>
                <a:cs typeface="Kalinga" panose="020B0502040204020203" pitchFamily="34" charset="0"/>
              </a:rPr>
            </a:br>
            <a:r>
              <a:rPr lang="en-US" sz="2800" dirty="0" smtClean="0">
                <a:latin typeface="Kalinga" panose="020B0502040204020203" pitchFamily="34" charset="0"/>
                <a:cs typeface="Kalinga" panose="020B0502040204020203" pitchFamily="34" charset="0"/>
              </a:rPr>
              <a:t>50 + years of Medicare FFS benefit </a:t>
            </a:r>
            <a:endParaRPr lang="en-US" sz="2800" dirty="0">
              <a:latin typeface="Kalinga" panose="020B0502040204020203" pitchFamily="34" charset="0"/>
              <a:cs typeface="Kalinga" panose="020B0502040204020203" pitchFamily="34"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9135" y="1600200"/>
            <a:ext cx="752572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6096000" y="3962400"/>
            <a:ext cx="76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7" name="Picture 3" descr="C:\Users\bwellman\AppData\Local\Microsoft\Windows\Temporary Internet Files\Content.Outlook\2STFPIOI\Bruce Wellman - Nov. 201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1" y="2667000"/>
            <a:ext cx="990600" cy="1311876"/>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A2D451E4-B2B3-448A-BBD0-A6EA63968129}" type="slidenum">
              <a:rPr lang="en-US" smtClean="0"/>
              <a:t>17</a:t>
            </a:fld>
            <a:endParaRPr lang="en-US"/>
          </a:p>
        </p:txBody>
      </p:sp>
      <p:sp>
        <p:nvSpPr>
          <p:cNvPr id="3" name="TextBox 2"/>
          <p:cNvSpPr txBox="1"/>
          <p:nvPr/>
        </p:nvSpPr>
        <p:spPr>
          <a:xfrm>
            <a:off x="6705600" y="3733800"/>
            <a:ext cx="990600" cy="646331"/>
          </a:xfrm>
          <a:prstGeom prst="rect">
            <a:avLst/>
          </a:prstGeom>
          <a:noFill/>
        </p:spPr>
        <p:txBody>
          <a:bodyPr wrap="square" rtlCol="0">
            <a:spAutoFit/>
          </a:bodyPr>
          <a:lstStyle/>
          <a:p>
            <a:r>
              <a:rPr lang="en-US" dirty="0" smtClean="0"/>
              <a:t>THANK YOU!</a:t>
            </a:r>
            <a:endParaRPr lang="en-US" dirty="0"/>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32474"/>
            <a:ext cx="1258645" cy="325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143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alinga" panose="020B0502040204020203" pitchFamily="34" charset="0"/>
                <a:cs typeface="Kalinga" panose="020B0502040204020203" pitchFamily="34" charset="0"/>
              </a:rPr>
              <a:t>Not just USA has issues….</a:t>
            </a:r>
            <a:endParaRPr lang="en-US" dirty="0">
              <a:latin typeface="Kalinga" panose="020B0502040204020203" pitchFamily="34" charset="0"/>
              <a:cs typeface="Kalinga" panose="020B0502040204020203" pitchFamily="34" charset="0"/>
            </a:endParaRPr>
          </a:p>
        </p:txBody>
      </p:sp>
      <p:sp>
        <p:nvSpPr>
          <p:cNvPr id="3" name="Content Placeholder 2"/>
          <p:cNvSpPr>
            <a:spLocks noGrp="1"/>
          </p:cNvSpPr>
          <p:nvPr>
            <p:ph idx="1"/>
          </p:nvPr>
        </p:nvSpPr>
        <p:spPr>
          <a:xfrm>
            <a:off x="182880" y="1828800"/>
            <a:ext cx="8767482" cy="4348163"/>
          </a:xfrm>
        </p:spPr>
        <p:txBody>
          <a:bodyPr>
            <a:normAutofit fontScale="85000" lnSpcReduction="20000"/>
          </a:bodyPr>
          <a:lstStyle/>
          <a:p>
            <a:pPr marL="0" indent="0">
              <a:buNone/>
            </a:pPr>
            <a:r>
              <a:rPr lang="en-US" b="1" dirty="0">
                <a:latin typeface="Kalinga" panose="020B0502040204020203" pitchFamily="34" charset="0"/>
                <a:cs typeface="Kalinga" panose="020B0502040204020203" pitchFamily="34" charset="0"/>
              </a:rPr>
              <a:t>National Health Service Reports that Most UK Hospitals Operating in Deficit </a:t>
            </a:r>
            <a:r>
              <a:rPr lang="en-US" b="1" dirty="0" smtClean="0">
                <a:latin typeface="Kalinga" panose="020B0502040204020203" pitchFamily="34" charset="0"/>
                <a:cs typeface="Kalinga" panose="020B0502040204020203" pitchFamily="34" charset="0"/>
              </a:rPr>
              <a:t>Situations</a:t>
            </a:r>
            <a:endParaRPr lang="en-US" dirty="0">
              <a:latin typeface="Kalinga" panose="020B0502040204020203" pitchFamily="34" charset="0"/>
              <a:cs typeface="Kalinga" panose="020B0502040204020203" pitchFamily="34" charset="0"/>
            </a:endParaRPr>
          </a:p>
          <a:p>
            <a:pPr marL="0" indent="0">
              <a:buNone/>
            </a:pPr>
            <a:endParaRPr lang="en-US" dirty="0" smtClean="0">
              <a:latin typeface="Kalinga" panose="020B0502040204020203" pitchFamily="34" charset="0"/>
              <a:cs typeface="Kalinga" panose="020B0502040204020203" pitchFamily="34" charset="0"/>
            </a:endParaRPr>
          </a:p>
          <a:p>
            <a:pPr marL="0" indent="0">
              <a:buNone/>
            </a:pPr>
            <a:r>
              <a:rPr lang="en-US" dirty="0" smtClean="0">
                <a:latin typeface="Kalinga" panose="020B0502040204020203" pitchFamily="34" charset="0"/>
                <a:cs typeface="Kalinga" panose="020B0502040204020203" pitchFamily="34" charset="0"/>
              </a:rPr>
              <a:t>The </a:t>
            </a:r>
            <a:r>
              <a:rPr lang="en-US" dirty="0">
                <a:latin typeface="Kalinga" panose="020B0502040204020203" pitchFamily="34" charset="0"/>
                <a:cs typeface="Kalinga" panose="020B0502040204020203" pitchFamily="34" charset="0"/>
              </a:rPr>
              <a:t>National Health Service of England (NHS) ended 2014 with a budget overrun of £800 million, placing financial stress on the entire UK health </a:t>
            </a:r>
            <a:r>
              <a:rPr lang="en-US" dirty="0" smtClean="0">
                <a:latin typeface="Kalinga" panose="020B0502040204020203" pitchFamily="34" charset="0"/>
                <a:cs typeface="Kalinga" panose="020B0502040204020203" pitchFamily="34" charset="0"/>
              </a:rPr>
              <a:t>system</a:t>
            </a:r>
          </a:p>
          <a:p>
            <a:pPr marL="0" indent="0">
              <a:buNone/>
            </a:pPr>
            <a:endParaRPr lang="en-US" dirty="0" smtClean="0">
              <a:latin typeface="Kalinga" panose="020B0502040204020203" pitchFamily="34" charset="0"/>
              <a:cs typeface="Kalinga" panose="020B0502040204020203" pitchFamily="34" charset="0"/>
            </a:endParaRPr>
          </a:p>
          <a:p>
            <a:pPr marL="0" indent="0">
              <a:buNone/>
            </a:pPr>
            <a:r>
              <a:rPr lang="en-US" dirty="0" smtClean="0">
                <a:latin typeface="Kalinga" panose="020B0502040204020203" pitchFamily="34" charset="0"/>
                <a:cs typeface="Kalinga" panose="020B0502040204020203" pitchFamily="34" charset="0"/>
              </a:rPr>
              <a:t>“The </a:t>
            </a:r>
            <a:r>
              <a:rPr lang="en-US" b="1" dirty="0">
                <a:solidFill>
                  <a:srgbClr val="FF0000"/>
                </a:solidFill>
                <a:latin typeface="Kalinga" panose="020B0502040204020203" pitchFamily="34" charset="0"/>
                <a:cs typeface="Kalinga" panose="020B0502040204020203" pitchFamily="34" charset="0"/>
              </a:rPr>
              <a:t>major cause </a:t>
            </a:r>
            <a:r>
              <a:rPr lang="en-US" dirty="0">
                <a:latin typeface="Kalinga" panose="020B0502040204020203" pitchFamily="34" charset="0"/>
                <a:cs typeface="Kalinga" panose="020B0502040204020203" pitchFamily="34" charset="0"/>
              </a:rPr>
              <a:t>of the financial crisis stems from </a:t>
            </a:r>
            <a:r>
              <a:rPr lang="en-US" b="1" dirty="0">
                <a:solidFill>
                  <a:srgbClr val="FF0000"/>
                </a:solidFill>
                <a:latin typeface="Kalinga" panose="020B0502040204020203" pitchFamily="34" charset="0"/>
                <a:cs typeface="Kalinga" panose="020B0502040204020203" pitchFamily="34" charset="0"/>
              </a:rPr>
              <a:t>overspending </a:t>
            </a:r>
            <a:r>
              <a:rPr lang="en-US" dirty="0">
                <a:latin typeface="Kalinga" panose="020B0502040204020203" pitchFamily="34" charset="0"/>
                <a:cs typeface="Kalinga" panose="020B0502040204020203" pitchFamily="34" charset="0"/>
              </a:rPr>
              <a:t>on wages for </a:t>
            </a:r>
            <a:r>
              <a:rPr lang="en-US" b="1" dirty="0">
                <a:solidFill>
                  <a:srgbClr val="FF0000"/>
                </a:solidFill>
                <a:latin typeface="Kalinga" panose="020B0502040204020203" pitchFamily="34" charset="0"/>
                <a:cs typeface="Kalinga" panose="020B0502040204020203" pitchFamily="34" charset="0"/>
              </a:rPr>
              <a:t>outsourced staff and management consultants</a:t>
            </a:r>
            <a:r>
              <a:rPr lang="en-US" dirty="0">
                <a:latin typeface="Kalinga" panose="020B0502040204020203" pitchFamily="34" charset="0"/>
                <a:cs typeface="Kalinga" panose="020B0502040204020203" pitchFamily="34" charset="0"/>
              </a:rPr>
              <a:t>, according to the report</a:t>
            </a:r>
            <a:r>
              <a:rPr lang="en-US" dirty="0" smtClean="0">
                <a:latin typeface="Kalinga" panose="020B0502040204020203" pitchFamily="34" charset="0"/>
                <a:cs typeface="Kalinga" panose="020B0502040204020203" pitchFamily="34" charset="0"/>
              </a:rPr>
              <a:t>.” </a:t>
            </a:r>
            <a:endParaRPr lang="en-US" dirty="0">
              <a:latin typeface="Kalinga" panose="020B0502040204020203" pitchFamily="34" charset="0"/>
              <a:cs typeface="Kalinga" panose="020B0502040204020203" pitchFamily="34" charset="0"/>
            </a:endParaRPr>
          </a:p>
          <a:p>
            <a:pPr marL="0" indent="0">
              <a:buNone/>
            </a:pPr>
            <a:endParaRPr lang="en-US" dirty="0" smtClean="0">
              <a:latin typeface="Kalinga" panose="020B0502040204020203" pitchFamily="34" charset="0"/>
              <a:cs typeface="Kalinga" panose="020B0502040204020203" pitchFamily="34" charset="0"/>
            </a:endParaRPr>
          </a:p>
          <a:p>
            <a:pPr marL="0" indent="0">
              <a:buNone/>
            </a:pPr>
            <a:r>
              <a:rPr lang="en-US" dirty="0" smtClean="0">
                <a:latin typeface="Kalinga" panose="020B0502040204020203" pitchFamily="34" charset="0"/>
                <a:cs typeface="Kalinga" panose="020B0502040204020203" pitchFamily="34" charset="0"/>
              </a:rPr>
              <a:t>Dark Report-April 4, 2016</a:t>
            </a:r>
            <a:endParaRPr lang="en-US" dirty="0">
              <a:latin typeface="Kalinga" panose="020B0502040204020203" pitchFamily="34" charset="0"/>
              <a:cs typeface="Kalinga" panose="020B0502040204020203"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532474"/>
            <a:ext cx="1258645" cy="325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7092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 y="354368"/>
            <a:ext cx="7831569" cy="1070657"/>
          </a:xfrm>
        </p:spPr>
        <p:txBody>
          <a:bodyPr>
            <a:normAutofit fontScale="90000"/>
          </a:bodyPr>
          <a:lstStyle/>
          <a:p>
            <a:r>
              <a:rPr lang="en-US" sz="3600" dirty="0" smtClean="0">
                <a:latin typeface="Kalinga" panose="020B0502040204020203" pitchFamily="34" charset="0"/>
                <a:cs typeface="Kalinga" panose="020B0502040204020203" pitchFamily="34" charset="0"/>
              </a:rPr>
              <a:t/>
            </a:r>
            <a:br>
              <a:rPr lang="en-US" sz="3600" dirty="0" smtClean="0">
                <a:latin typeface="Kalinga" panose="020B0502040204020203" pitchFamily="34" charset="0"/>
                <a:cs typeface="Kalinga" panose="020B0502040204020203" pitchFamily="34" charset="0"/>
              </a:rPr>
            </a:br>
            <a:r>
              <a:rPr lang="en-US" sz="3600" dirty="0" smtClean="0">
                <a:latin typeface="Kalinga" panose="020B0502040204020203" pitchFamily="34" charset="0"/>
                <a:cs typeface="Kalinga" panose="020B0502040204020203" pitchFamily="34" charset="0"/>
              </a:rPr>
              <a:t>The Problem- Health </a:t>
            </a:r>
            <a:r>
              <a:rPr lang="en-US" sz="3600" dirty="0">
                <a:latin typeface="Kalinga" panose="020B0502040204020203" pitchFamily="34" charset="0"/>
                <a:cs typeface="Kalinga" panose="020B0502040204020203" pitchFamily="34" charset="0"/>
              </a:rPr>
              <a:t>Care Cost TOO High…</a:t>
            </a:r>
            <a:r>
              <a:rPr lang="en-US" dirty="0">
                <a:latin typeface="Kalinga" panose="020B0502040204020203" pitchFamily="34" charset="0"/>
                <a:cs typeface="Kalinga" panose="020B0502040204020203" pitchFamily="34" charset="0"/>
              </a:rPr>
              <a:t/>
            </a:r>
            <a:br>
              <a:rPr lang="en-US" dirty="0">
                <a:latin typeface="Kalinga" panose="020B0502040204020203" pitchFamily="34" charset="0"/>
                <a:cs typeface="Kalinga" panose="020B0502040204020203" pitchFamily="34" charset="0"/>
              </a:rPr>
            </a:br>
            <a:endParaRPr lang="en-US" dirty="0"/>
          </a:p>
        </p:txBody>
      </p:sp>
      <p:sp>
        <p:nvSpPr>
          <p:cNvPr id="3" name="Content Placeholder 2"/>
          <p:cNvSpPr>
            <a:spLocks noGrp="1"/>
          </p:cNvSpPr>
          <p:nvPr>
            <p:ph idx="1"/>
          </p:nvPr>
        </p:nvSpPr>
        <p:spPr/>
        <p:txBody>
          <a:bodyPr>
            <a:normAutofit lnSpcReduction="10000"/>
          </a:bodyPr>
          <a:lstStyle/>
          <a:p>
            <a:pPr marL="0" lvl="1" indent="0">
              <a:spcBef>
                <a:spcPts val="1000"/>
              </a:spcBef>
              <a:buNone/>
            </a:pPr>
            <a:r>
              <a:rPr lang="en-US" dirty="0" smtClean="0"/>
              <a:t> </a:t>
            </a:r>
          </a:p>
          <a:p>
            <a:pPr marL="228600" lvl="1">
              <a:spcBef>
                <a:spcPts val="1000"/>
              </a:spcBef>
              <a:buBlip>
                <a:blip r:embed="rId2"/>
              </a:buBlip>
            </a:pPr>
            <a:r>
              <a:rPr lang="en-US" sz="3200" dirty="0" smtClean="0">
                <a:latin typeface="Kalinga" panose="020B0502040204020203" pitchFamily="34" charset="0"/>
              </a:rPr>
              <a:t>Cost</a:t>
            </a:r>
            <a:r>
              <a:rPr lang="en-US" sz="3200" dirty="0">
                <a:latin typeface="Kalinga" panose="020B0502040204020203" pitchFamily="34" charset="0"/>
              </a:rPr>
              <a:t>= # of events X cost per </a:t>
            </a:r>
            <a:r>
              <a:rPr lang="en-US" sz="3200" dirty="0" smtClean="0">
                <a:latin typeface="Kalinga" panose="020B0502040204020203" pitchFamily="34" charset="0"/>
              </a:rPr>
              <a:t>event</a:t>
            </a:r>
          </a:p>
          <a:p>
            <a:pPr marL="0" lvl="1" indent="0">
              <a:spcBef>
                <a:spcPts val="1000"/>
              </a:spcBef>
              <a:buNone/>
            </a:pPr>
            <a:endParaRPr lang="en-US" sz="1200" dirty="0" smtClean="0">
              <a:latin typeface="Kalinga" panose="020B0502040204020203" pitchFamily="34" charset="0"/>
            </a:endParaRPr>
          </a:p>
          <a:p>
            <a:pPr lvl="1"/>
            <a:r>
              <a:rPr lang="en-US" b="1" dirty="0">
                <a:latin typeface="Kalinga" panose="020B0502040204020203" pitchFamily="34" charset="0"/>
              </a:rPr>
              <a:t>Health care cost (depends who is paying)</a:t>
            </a:r>
          </a:p>
          <a:p>
            <a:pPr lvl="2"/>
            <a:r>
              <a:rPr lang="en-US" b="1" dirty="0">
                <a:latin typeface="Kalinga" panose="020B0502040204020203" pitchFamily="34" charset="0"/>
              </a:rPr>
              <a:t>Individual</a:t>
            </a:r>
          </a:p>
          <a:p>
            <a:pPr lvl="3"/>
            <a:r>
              <a:rPr lang="en-US" b="1" dirty="0">
                <a:latin typeface="Kalinga" panose="020B0502040204020203" pitchFamily="34" charset="0"/>
              </a:rPr>
              <a:t>Insurance premium, deductible, copays, time, inconvenience</a:t>
            </a:r>
          </a:p>
          <a:p>
            <a:pPr lvl="2"/>
            <a:r>
              <a:rPr lang="en-US" b="1" dirty="0">
                <a:latin typeface="Kalinga" panose="020B0502040204020203" pitchFamily="34" charset="0"/>
              </a:rPr>
              <a:t>Insurers/payers</a:t>
            </a:r>
          </a:p>
          <a:p>
            <a:pPr lvl="3"/>
            <a:r>
              <a:rPr lang="en-US" b="1" dirty="0">
                <a:latin typeface="Kalinga" panose="020B0502040204020203" pitchFamily="34" charset="0"/>
              </a:rPr>
              <a:t>Benefit Cost versus premium/copays/deductibles</a:t>
            </a:r>
          </a:p>
          <a:p>
            <a:pPr lvl="3"/>
            <a:r>
              <a:rPr lang="en-US" b="1" dirty="0" smtClean="0">
                <a:latin typeface="Kalinga" panose="020B0502040204020203" pitchFamily="34" charset="0"/>
              </a:rPr>
              <a:t>Claims </a:t>
            </a:r>
            <a:r>
              <a:rPr lang="en-US" b="1" dirty="0">
                <a:latin typeface="Kalinga" panose="020B0502040204020203" pitchFamily="34" charset="0"/>
              </a:rPr>
              <a:t>paid- per event /per bundle/per life</a:t>
            </a:r>
          </a:p>
          <a:p>
            <a:pPr lvl="3"/>
            <a:r>
              <a:rPr lang="en-US" b="1" dirty="0">
                <a:latin typeface="Kalinga" panose="020B0502040204020203" pitchFamily="34" charset="0"/>
              </a:rPr>
              <a:t>Operations-people, contracting, marketing, compliance, etc.</a:t>
            </a:r>
          </a:p>
          <a:p>
            <a:pPr lvl="2"/>
            <a:r>
              <a:rPr lang="en-US" b="1" dirty="0">
                <a:latin typeface="Kalinga" panose="020B0502040204020203" pitchFamily="34" charset="0"/>
              </a:rPr>
              <a:t>Providers-what we spend to deliver services</a:t>
            </a:r>
          </a:p>
          <a:p>
            <a:pPr lvl="3"/>
            <a:r>
              <a:rPr lang="en-US" b="1" dirty="0">
                <a:latin typeface="Kalinga" panose="020B0502040204020203" pitchFamily="34" charset="0"/>
              </a:rPr>
              <a:t>People, facilities, supplies, compliance, insurance, recruiting, training, technology, turnover</a:t>
            </a:r>
            <a:r>
              <a:rPr lang="en-US" b="1" dirty="0"/>
              <a:t>, </a:t>
            </a:r>
            <a:r>
              <a:rPr lang="en-US" b="1" dirty="0">
                <a:latin typeface="Kalinga" panose="020B0502040204020203" pitchFamily="34" charset="0"/>
                <a:cs typeface="Kalinga" panose="020B0502040204020203" pitchFamily="34" charset="0"/>
              </a:rPr>
              <a:t>etc.</a:t>
            </a:r>
          </a:p>
          <a:p>
            <a:pPr lvl="3"/>
            <a:r>
              <a:rPr lang="en-US" b="1" dirty="0">
                <a:latin typeface="Kalinga" panose="020B0502040204020203" pitchFamily="34" charset="0"/>
                <a:cs typeface="Kalinga" panose="020B0502040204020203" pitchFamily="34" charset="0"/>
              </a:rPr>
              <a:t>Different payment rates for the same service</a:t>
            </a:r>
          </a:p>
          <a:p>
            <a:pPr marL="0" lvl="1" indent="0">
              <a:spcBef>
                <a:spcPts val="1000"/>
              </a:spcBef>
              <a:buNone/>
            </a:pPr>
            <a:endParaRPr lang="en-US" sz="3200" dirty="0">
              <a:latin typeface="Kalinga" panose="020B0502040204020203" pitchFamily="34" charset="0"/>
            </a:endParaRPr>
          </a:p>
          <a:p>
            <a:pPr marL="0" indent="0">
              <a:buNone/>
            </a:pP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532474"/>
            <a:ext cx="1258645" cy="325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5007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dirty="0">
                <a:solidFill>
                  <a:schemeClr val="tx1"/>
                </a:solidFill>
                <a:latin typeface="Kalinga" panose="020B0502040204020203" pitchFamily="34" charset="0"/>
              </a:rPr>
              <a:t>Contributing to Organizational Success in a Value Based World</a:t>
            </a:r>
          </a:p>
        </p:txBody>
      </p:sp>
      <p:sp>
        <p:nvSpPr>
          <p:cNvPr id="5" name="Subtitle 4"/>
          <p:cNvSpPr>
            <a:spLocks noGrp="1"/>
          </p:cNvSpPr>
          <p:nvPr>
            <p:ph type="subTitle" idx="1"/>
          </p:nvPr>
        </p:nvSpPr>
        <p:spPr/>
        <p:txBody>
          <a:bodyPr>
            <a:normAutofit lnSpcReduction="10000"/>
          </a:bodyPr>
          <a:lstStyle/>
          <a:p>
            <a:r>
              <a:rPr lang="en-US" sz="2000" b="1" dirty="0" smtClean="0">
                <a:solidFill>
                  <a:schemeClr val="tx1"/>
                </a:solidFill>
                <a:latin typeface="Kalinga" panose="020B0502040204020203" pitchFamily="34" charset="0"/>
                <a:cs typeface="Kalinga" panose="020B0502040204020203" pitchFamily="34" charset="0"/>
              </a:rPr>
              <a:t>Using </a:t>
            </a:r>
            <a:r>
              <a:rPr lang="en-US" sz="2000" b="1" dirty="0">
                <a:solidFill>
                  <a:schemeClr val="tx1"/>
                </a:solidFill>
                <a:latin typeface="Kalinga" panose="020B0502040204020203" pitchFamily="34" charset="0"/>
                <a:cs typeface="Kalinga" panose="020B0502040204020203" pitchFamily="34" charset="0"/>
              </a:rPr>
              <a:t>the CLIS to Impact Clinical Decision </a:t>
            </a:r>
            <a:r>
              <a:rPr lang="en-US" sz="2000" b="1" dirty="0" smtClean="0">
                <a:solidFill>
                  <a:schemeClr val="tx1"/>
                </a:solidFill>
                <a:latin typeface="Kalinga" panose="020B0502040204020203" pitchFamily="34" charset="0"/>
                <a:cs typeface="Kalinga" panose="020B0502040204020203" pitchFamily="34" charset="0"/>
              </a:rPr>
              <a:t>Making </a:t>
            </a:r>
            <a:r>
              <a:rPr lang="en-US" sz="2000" b="1" dirty="0">
                <a:solidFill>
                  <a:schemeClr val="tx1"/>
                </a:solidFill>
                <a:latin typeface="Kalinga" panose="020B0502040204020203" pitchFamily="34" charset="0"/>
                <a:cs typeface="Kalinga" panose="020B0502040204020203" pitchFamily="34" charset="0"/>
              </a:rPr>
              <a:t>and Laboratory Utilization in a </a:t>
            </a:r>
            <a:r>
              <a:rPr lang="en-US" sz="2000" b="1" dirty="0" smtClean="0">
                <a:solidFill>
                  <a:schemeClr val="tx1"/>
                </a:solidFill>
                <a:latin typeface="Kalinga" panose="020B0502040204020203" pitchFamily="34" charset="0"/>
                <a:cs typeface="Kalinga" panose="020B0502040204020203" pitchFamily="34" charset="0"/>
              </a:rPr>
              <a:t>Value </a:t>
            </a:r>
            <a:r>
              <a:rPr lang="en-US" sz="2000" b="1" dirty="0">
                <a:solidFill>
                  <a:schemeClr val="tx1"/>
                </a:solidFill>
                <a:latin typeface="Kalinga" panose="020B0502040204020203" pitchFamily="34" charset="0"/>
                <a:cs typeface="Kalinga" panose="020B0502040204020203" pitchFamily="34" charset="0"/>
              </a:rPr>
              <a:t>B</a:t>
            </a:r>
            <a:r>
              <a:rPr lang="en-US" sz="2000" b="1" dirty="0" smtClean="0">
                <a:solidFill>
                  <a:schemeClr val="tx1"/>
                </a:solidFill>
                <a:latin typeface="Kalinga" panose="020B0502040204020203" pitchFamily="34" charset="0"/>
                <a:cs typeface="Kalinga" panose="020B0502040204020203" pitchFamily="34" charset="0"/>
              </a:rPr>
              <a:t>ased Environment</a:t>
            </a:r>
          </a:p>
          <a:p>
            <a:r>
              <a:rPr lang="en-US" sz="2000" b="1" dirty="0" smtClean="0">
                <a:solidFill>
                  <a:schemeClr val="tx1"/>
                </a:solidFill>
                <a:latin typeface="Kalinga" panose="020B0502040204020203" pitchFamily="34" charset="0"/>
                <a:cs typeface="Kalinga" panose="020B0502040204020203" pitchFamily="34" charset="0"/>
              </a:rPr>
              <a:t>R Bruce Wellman, MD</a:t>
            </a:r>
          </a:p>
          <a:p>
            <a:r>
              <a:rPr lang="en-US" sz="2000" b="1" dirty="0" smtClean="0">
                <a:solidFill>
                  <a:schemeClr val="tx1"/>
                </a:solidFill>
                <a:latin typeface="Kalinga" panose="020B0502040204020203" pitchFamily="34" charset="0"/>
                <a:cs typeface="Kalinga" panose="020B0502040204020203" pitchFamily="34" charset="0"/>
              </a:rPr>
              <a:t>Sue Ann Hedrick, MT</a:t>
            </a:r>
            <a:endParaRPr lang="en-US" sz="2000" b="1" dirty="0">
              <a:solidFill>
                <a:schemeClr val="tx1"/>
              </a:solidFill>
              <a:latin typeface="Kalinga" panose="020B0502040204020203" pitchFamily="34" charset="0"/>
              <a:cs typeface="Kalinga" panose="020B0502040204020203" pitchFamily="34" charset="0"/>
            </a:endParaRPr>
          </a:p>
        </p:txBody>
      </p:sp>
      <p:sp>
        <p:nvSpPr>
          <p:cNvPr id="2" name="Slide Number Placeholder 1"/>
          <p:cNvSpPr>
            <a:spLocks noGrp="1"/>
          </p:cNvSpPr>
          <p:nvPr>
            <p:ph type="sldNum" sz="quarter" idx="12"/>
          </p:nvPr>
        </p:nvSpPr>
        <p:spPr/>
        <p:txBody>
          <a:bodyPr/>
          <a:lstStyle/>
          <a:p>
            <a:fld id="{A2D451E4-B2B3-448A-BBD0-A6EA63968129}" type="slidenum">
              <a:rPr lang="en-US" smtClean="0"/>
              <a:t>2</a:t>
            </a:fld>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76644"/>
            <a:ext cx="1280160" cy="346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3304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Kalinga" panose="020B0502040204020203" pitchFamily="34" charset="0"/>
                <a:cs typeface="Kalinga" panose="020B0502040204020203" pitchFamily="34" charset="0"/>
              </a:rPr>
              <a:t>Moving from event based payment to value based payment</a:t>
            </a:r>
            <a:endParaRPr lang="en-US" sz="3600" dirty="0">
              <a:latin typeface="Kalinga" panose="020B0502040204020203" pitchFamily="34" charset="0"/>
              <a:cs typeface="Kalinga" panose="020B0502040204020203" pitchFamily="34"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563" y="2642913"/>
            <a:ext cx="8767762" cy="212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04257" y="4883971"/>
            <a:ext cx="6696420" cy="1477328"/>
          </a:xfrm>
          <a:prstGeom prst="rect">
            <a:avLst/>
          </a:prstGeom>
          <a:noFill/>
        </p:spPr>
        <p:txBody>
          <a:bodyPr wrap="square" rtlCol="0">
            <a:spAutoFit/>
          </a:bodyPr>
          <a:lstStyle/>
          <a:p>
            <a:r>
              <a:rPr lang="en-US" b="1" dirty="0" smtClean="0"/>
              <a:t>This is an equation! </a:t>
            </a:r>
          </a:p>
          <a:p>
            <a:r>
              <a:rPr lang="en-US" b="1" dirty="0" smtClean="0"/>
              <a:t>We have not proven increased quality reduces long term cost.</a:t>
            </a:r>
          </a:p>
          <a:p>
            <a:r>
              <a:rPr lang="en-US" b="1" dirty="0" smtClean="0"/>
              <a:t>If you change one variable it will theoretically effect the Value.</a:t>
            </a:r>
          </a:p>
          <a:p>
            <a:r>
              <a:rPr lang="en-US" b="1" dirty="0" smtClean="0"/>
              <a:t>Definitions are important! </a:t>
            </a:r>
          </a:p>
          <a:p>
            <a:r>
              <a:rPr lang="en-US" b="1" dirty="0" smtClean="0"/>
              <a:t>Only Cost can be directly measured.  </a:t>
            </a:r>
            <a:endParaRPr lang="en-US" b="1" dirty="0"/>
          </a:p>
        </p:txBody>
      </p:sp>
      <p:sp>
        <p:nvSpPr>
          <p:cNvPr id="3" name="TextBox 2"/>
          <p:cNvSpPr txBox="1"/>
          <p:nvPr/>
        </p:nvSpPr>
        <p:spPr>
          <a:xfrm>
            <a:off x="4652467" y="1828800"/>
            <a:ext cx="3657600" cy="923330"/>
          </a:xfrm>
          <a:prstGeom prst="rect">
            <a:avLst/>
          </a:prstGeom>
          <a:noFill/>
        </p:spPr>
        <p:txBody>
          <a:bodyPr wrap="square" rtlCol="0">
            <a:spAutoFit/>
          </a:bodyPr>
          <a:lstStyle/>
          <a:p>
            <a:r>
              <a:rPr lang="en-US" dirty="0" smtClean="0"/>
              <a:t>Everyone’s goal is increased or same QUALITY for LOWER COST</a:t>
            </a:r>
          </a:p>
          <a:p>
            <a:r>
              <a:rPr lang="en-US" dirty="0" smtClean="0"/>
              <a:t>PLEASE DEFINE QUALITY! COST!</a:t>
            </a:r>
            <a:endParaRPr lang="en-US"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32474"/>
            <a:ext cx="1258645" cy="325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4207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Kalinga" panose="020B0502040204020203" pitchFamily="34" charset="0"/>
                <a:cs typeface="Kalinga" panose="020B0502040204020203" pitchFamily="34" charset="0"/>
              </a:rPr>
              <a:t>Everyone’s goal:</a:t>
            </a:r>
            <a:br>
              <a:rPr lang="en-US" sz="3600" dirty="0">
                <a:latin typeface="Kalinga" panose="020B0502040204020203" pitchFamily="34" charset="0"/>
                <a:cs typeface="Kalinga" panose="020B0502040204020203" pitchFamily="34" charset="0"/>
              </a:rPr>
            </a:br>
            <a:r>
              <a:rPr lang="en-US" sz="3600" dirty="0">
                <a:latin typeface="Kalinga" panose="020B0502040204020203" pitchFamily="34" charset="0"/>
                <a:cs typeface="Kalinga" panose="020B0502040204020203" pitchFamily="34" charset="0"/>
              </a:rPr>
              <a:t>INCREASED </a:t>
            </a:r>
            <a:r>
              <a:rPr lang="en-US" sz="3600" dirty="0" smtClean="0">
                <a:latin typeface="Kalinga" panose="020B0502040204020203" pitchFamily="34" charset="0"/>
                <a:cs typeface="Kalinga" panose="020B0502040204020203" pitchFamily="34" charset="0"/>
              </a:rPr>
              <a:t>QUALITY (</a:t>
            </a:r>
            <a:r>
              <a:rPr lang="en-US" sz="3600" dirty="0">
                <a:latin typeface="Kalinga" panose="020B0502040204020203" pitchFamily="34" charset="0"/>
                <a:cs typeface="Kalinga" panose="020B0502040204020203" pitchFamily="34" charset="0"/>
              </a:rPr>
              <a:t>at lower cost</a:t>
            </a:r>
            <a:r>
              <a:rPr lang="en-US" sz="3600" dirty="0" smtClean="0">
                <a:latin typeface="Kalinga" panose="020B0502040204020203" pitchFamily="34" charset="0"/>
                <a:cs typeface="Kalinga" panose="020B0502040204020203" pitchFamily="34" charset="0"/>
              </a:rPr>
              <a:t>)</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319" y="1903413"/>
            <a:ext cx="809625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34150"/>
            <a:ext cx="12557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153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000" dirty="0" smtClean="0">
                <a:latin typeface="Kalinga" panose="020B0502040204020203" pitchFamily="34" charset="0"/>
                <a:cs typeface="Kalinga" panose="020B0502040204020203" pitchFamily="34" charset="0"/>
              </a:rPr>
              <a:t>No worries- The Government will solve it!</a:t>
            </a:r>
            <a:r>
              <a:rPr lang="en-US" sz="2700" dirty="0" smtClean="0">
                <a:effectLst>
                  <a:outerShdw blurRad="38100" dist="38100" dir="2700000" algn="tl">
                    <a:srgbClr val="000000">
                      <a:alpha val="43137"/>
                    </a:srgbClr>
                  </a:outerShdw>
                </a:effectLst>
                <a:latin typeface="Kalinga" panose="020B0502040204020203" pitchFamily="34" charset="0"/>
                <a:cs typeface="Kalinga" panose="020B0502040204020203" pitchFamily="34" charset="0"/>
              </a:rPr>
              <a:t/>
            </a:r>
            <a:br>
              <a:rPr lang="en-US" sz="2700" dirty="0" smtClean="0">
                <a:effectLst>
                  <a:outerShdw blurRad="38100" dist="38100" dir="2700000" algn="tl">
                    <a:srgbClr val="000000">
                      <a:alpha val="43137"/>
                    </a:srgbClr>
                  </a:outerShdw>
                </a:effectLst>
                <a:latin typeface="Kalinga" panose="020B0502040204020203" pitchFamily="34" charset="0"/>
                <a:cs typeface="Kalinga" panose="020B0502040204020203" pitchFamily="34" charset="0"/>
              </a:rPr>
            </a:br>
            <a:r>
              <a:rPr lang="en-US" sz="2000" dirty="0" smtClean="0">
                <a:latin typeface="Kalinga" panose="020B0502040204020203" pitchFamily="34" charset="0"/>
                <a:cs typeface="Kalinga" panose="020B0502040204020203" pitchFamily="34" charset="0"/>
              </a:rPr>
              <a:t>They are redefining what an event is….</a:t>
            </a:r>
            <a:endParaRPr lang="en-US" sz="2000" dirty="0">
              <a:latin typeface="Kalinga" panose="020B0502040204020203" pitchFamily="34" charset="0"/>
              <a:cs typeface="Kalinga" panose="020B0502040204020203"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sz="2000" b="1" dirty="0" smtClean="0">
                <a:latin typeface="Kalinga" panose="020B0502040204020203" pitchFamily="34" charset="0"/>
              </a:rPr>
              <a:t>MACRA=MIPS</a:t>
            </a:r>
            <a:r>
              <a:rPr lang="en-US" sz="2000" b="1" dirty="0">
                <a:latin typeface="Kalinga" panose="020B0502040204020203" pitchFamily="34" charset="0"/>
              </a:rPr>
              <a:t>, </a:t>
            </a:r>
            <a:r>
              <a:rPr lang="en-US" sz="2000" b="1" dirty="0" smtClean="0">
                <a:latin typeface="Kalinga" panose="020B0502040204020203" pitchFamily="34" charset="0"/>
              </a:rPr>
              <a:t>APMs, CEG, PRC, PCG</a:t>
            </a:r>
          </a:p>
          <a:p>
            <a:pPr marL="0" indent="0">
              <a:buNone/>
            </a:pPr>
            <a:r>
              <a:rPr lang="en-US" sz="2000" b="1" dirty="0" smtClean="0">
                <a:latin typeface="Kalinga" panose="020B0502040204020203" pitchFamily="34" charset="0"/>
              </a:rPr>
              <a:t>M</a:t>
            </a:r>
            <a:r>
              <a:rPr lang="en-US" sz="2000" dirty="0" smtClean="0">
                <a:latin typeface="Kalinga" panose="020B0502040204020203" pitchFamily="34" charset="0"/>
              </a:rPr>
              <a:t>edicare </a:t>
            </a:r>
            <a:r>
              <a:rPr lang="en-US" sz="2000" b="1" dirty="0">
                <a:latin typeface="Kalinga" panose="020B0502040204020203" pitchFamily="34" charset="0"/>
              </a:rPr>
              <a:t>A</a:t>
            </a:r>
            <a:r>
              <a:rPr lang="en-US" sz="2000" dirty="0">
                <a:latin typeface="Kalinga" panose="020B0502040204020203" pitchFamily="34" charset="0"/>
              </a:rPr>
              <a:t>ccess and </a:t>
            </a:r>
            <a:r>
              <a:rPr lang="en-US" sz="2000" b="1" dirty="0">
                <a:latin typeface="Kalinga" panose="020B0502040204020203" pitchFamily="34" charset="0"/>
              </a:rPr>
              <a:t>C</a:t>
            </a:r>
            <a:r>
              <a:rPr lang="en-US" sz="2000" dirty="0">
                <a:latin typeface="Kalinga" panose="020B0502040204020203" pitchFamily="34" charset="0"/>
              </a:rPr>
              <a:t>HIP </a:t>
            </a:r>
            <a:r>
              <a:rPr lang="en-US" sz="2000" b="1" dirty="0">
                <a:latin typeface="Kalinga" panose="020B0502040204020203" pitchFamily="34" charset="0"/>
              </a:rPr>
              <a:t>R</a:t>
            </a:r>
            <a:r>
              <a:rPr lang="en-US" sz="2000" dirty="0">
                <a:latin typeface="Kalinga" panose="020B0502040204020203" pitchFamily="34" charset="0"/>
              </a:rPr>
              <a:t>eauthorization </a:t>
            </a:r>
            <a:r>
              <a:rPr lang="en-US" sz="2000" b="1" dirty="0">
                <a:latin typeface="Kalinga" panose="020B0502040204020203" pitchFamily="34" charset="0"/>
              </a:rPr>
              <a:t>A</a:t>
            </a:r>
            <a:r>
              <a:rPr lang="en-US" sz="2000" dirty="0">
                <a:latin typeface="Kalinga" panose="020B0502040204020203" pitchFamily="34" charset="0"/>
              </a:rPr>
              <a:t>ct of 2015 (MACRA). </a:t>
            </a:r>
            <a:endParaRPr lang="en-US" sz="2000" dirty="0" smtClean="0">
              <a:latin typeface="Kalinga" panose="020B0502040204020203" pitchFamily="34" charset="0"/>
            </a:endParaRPr>
          </a:p>
          <a:p>
            <a:pPr marL="457200" lvl="1" indent="0">
              <a:buNone/>
            </a:pPr>
            <a:r>
              <a:rPr lang="en-US" sz="1600" dirty="0">
                <a:latin typeface="Kalinga" panose="020B0502040204020203" pitchFamily="34" charset="0"/>
              </a:rPr>
              <a:t>Merit-Based Incentive Payment System (</a:t>
            </a:r>
            <a:r>
              <a:rPr lang="en-US" sz="1600" b="1" dirty="0" smtClean="0">
                <a:latin typeface="Kalinga" panose="020B0502040204020203" pitchFamily="34" charset="0"/>
              </a:rPr>
              <a:t>MIPS</a:t>
            </a:r>
            <a:r>
              <a:rPr lang="en-US" sz="1600" dirty="0" smtClean="0">
                <a:latin typeface="Kalinga" panose="020B0502040204020203" pitchFamily="34" charset="0"/>
              </a:rPr>
              <a:t>)</a:t>
            </a:r>
          </a:p>
          <a:p>
            <a:pPr marL="457200" lvl="1" indent="0">
              <a:buNone/>
            </a:pPr>
            <a:r>
              <a:rPr lang="en-US" sz="1600" dirty="0">
                <a:latin typeface="Kalinga" panose="020B0502040204020203" pitchFamily="34" charset="0"/>
              </a:rPr>
              <a:t>	Metrics: Average cost per patient, patient satisfaction, patient use of EMR, mortality, infection rates, readmissions, </a:t>
            </a:r>
            <a:r>
              <a:rPr lang="en-US" sz="1600" dirty="0" smtClean="0">
                <a:latin typeface="Kalinga" panose="020B0502040204020203" pitchFamily="34" charset="0"/>
              </a:rPr>
              <a:t>access, </a:t>
            </a:r>
            <a:r>
              <a:rPr lang="en-US" sz="1600" dirty="0" err="1" smtClean="0">
                <a:latin typeface="Kalinga" panose="020B0502040204020203" pitchFamily="34" charset="0"/>
              </a:rPr>
              <a:t>etc</a:t>
            </a:r>
            <a:r>
              <a:rPr lang="en-US" sz="1600" dirty="0" smtClean="0">
                <a:latin typeface="Kalinga" panose="020B0502040204020203" pitchFamily="34" charset="0"/>
              </a:rPr>
              <a:t> </a:t>
            </a:r>
          </a:p>
          <a:p>
            <a:pPr marL="457200" lvl="1" indent="0">
              <a:buNone/>
            </a:pPr>
            <a:r>
              <a:rPr lang="en-US" sz="1600" dirty="0" smtClean="0">
                <a:latin typeface="Kalinga" panose="020B0502040204020203" pitchFamily="34" charset="0"/>
              </a:rPr>
              <a:t>Alternative </a:t>
            </a:r>
            <a:r>
              <a:rPr lang="en-US" sz="1600" dirty="0">
                <a:latin typeface="Kalinga" panose="020B0502040204020203" pitchFamily="34" charset="0"/>
              </a:rPr>
              <a:t>Payment Models (</a:t>
            </a:r>
            <a:r>
              <a:rPr lang="en-US" sz="1600" b="1" dirty="0">
                <a:latin typeface="Kalinga" panose="020B0502040204020203" pitchFamily="34" charset="0"/>
              </a:rPr>
              <a:t>APM</a:t>
            </a:r>
            <a:r>
              <a:rPr lang="en-US" sz="1600" dirty="0">
                <a:latin typeface="Kalinga" panose="020B0502040204020203" pitchFamily="34" charset="0"/>
              </a:rPr>
              <a:t>s</a:t>
            </a:r>
            <a:r>
              <a:rPr lang="en-US" sz="1600" dirty="0" smtClean="0">
                <a:latin typeface="Kalinga" panose="020B0502040204020203" pitchFamily="34" charset="0"/>
              </a:rPr>
              <a:t>)</a:t>
            </a:r>
          </a:p>
          <a:p>
            <a:pPr marL="0" indent="0">
              <a:buNone/>
            </a:pPr>
            <a:r>
              <a:rPr lang="en-US" dirty="0">
                <a:latin typeface="Kalinga" panose="020B0502040204020203" pitchFamily="34" charset="0"/>
              </a:rPr>
              <a:t> </a:t>
            </a:r>
            <a:r>
              <a:rPr lang="en-US" dirty="0" smtClean="0">
                <a:latin typeface="Kalinga" panose="020B0502040204020203" pitchFamily="34" charset="0"/>
              </a:rPr>
              <a:t>	-</a:t>
            </a:r>
            <a:r>
              <a:rPr lang="en-US" sz="2000" dirty="0" smtClean="0">
                <a:latin typeface="Kalinga" panose="020B0502040204020203" pitchFamily="34" charset="0"/>
              </a:rPr>
              <a:t>New Section </a:t>
            </a:r>
            <a:r>
              <a:rPr lang="en-US" sz="2000" dirty="0">
                <a:latin typeface="Kalinga" panose="020B0502040204020203" pitchFamily="34" charset="0"/>
              </a:rPr>
              <a:t>of </a:t>
            </a:r>
            <a:r>
              <a:rPr lang="en-US" sz="2000" dirty="0" smtClean="0">
                <a:latin typeface="Kalinga" panose="020B0502040204020203" pitchFamily="34" charset="0"/>
              </a:rPr>
              <a:t>MACRA:</a:t>
            </a:r>
          </a:p>
          <a:p>
            <a:pPr marL="457200" lvl="1" indent="0">
              <a:buNone/>
            </a:pPr>
            <a:r>
              <a:rPr lang="en-US" sz="2400" dirty="0" smtClean="0">
                <a:latin typeface="Kalinga" panose="020B0502040204020203" pitchFamily="34" charset="0"/>
              </a:rPr>
              <a:t>"</a:t>
            </a:r>
            <a:r>
              <a:rPr lang="en-US" sz="2400" dirty="0">
                <a:latin typeface="Kalinga" panose="020B0502040204020203" pitchFamily="34" charset="0"/>
              </a:rPr>
              <a:t>Collaborating with the Physician, Practitioner, and Other Stakeholder Communities to Improve Resource Use </a:t>
            </a:r>
            <a:r>
              <a:rPr lang="en-US" sz="2400" dirty="0" smtClean="0">
                <a:latin typeface="Kalinga" panose="020B0502040204020203" pitchFamily="34" charset="0"/>
              </a:rPr>
              <a:t>Measurement”</a:t>
            </a:r>
          </a:p>
          <a:p>
            <a:pPr marL="457200" lvl="1" indent="0">
              <a:buNone/>
            </a:pPr>
            <a:r>
              <a:rPr lang="en-US" sz="2400" dirty="0" smtClean="0">
                <a:latin typeface="Kalinga" panose="020B0502040204020203" pitchFamily="34" charset="0"/>
              </a:rPr>
              <a:t>In one year (2016) this requires creation of new metrics:</a:t>
            </a:r>
          </a:p>
          <a:p>
            <a:pPr marL="914400" lvl="2" indent="0">
              <a:buNone/>
            </a:pPr>
            <a:r>
              <a:rPr lang="en-US" sz="2000" b="1" dirty="0" smtClean="0">
                <a:latin typeface="Kalinga" panose="020B0502040204020203" pitchFamily="34" charset="0"/>
              </a:rPr>
              <a:t>C</a:t>
            </a:r>
            <a:r>
              <a:rPr lang="en-US" sz="2000" dirty="0" smtClean="0">
                <a:latin typeface="Kalinga" panose="020B0502040204020203" pitchFamily="34" charset="0"/>
              </a:rPr>
              <a:t>are </a:t>
            </a:r>
            <a:r>
              <a:rPr lang="en-US" sz="2000" b="1" dirty="0">
                <a:latin typeface="Kalinga" panose="020B0502040204020203" pitchFamily="34" charset="0"/>
              </a:rPr>
              <a:t>E</a:t>
            </a:r>
            <a:r>
              <a:rPr lang="en-US" sz="2000" dirty="0">
                <a:latin typeface="Kalinga" panose="020B0502040204020203" pitchFamily="34" charset="0"/>
              </a:rPr>
              <a:t>pisode </a:t>
            </a:r>
            <a:r>
              <a:rPr lang="en-US" sz="2000" b="1" dirty="0" smtClean="0">
                <a:latin typeface="Kalinga" panose="020B0502040204020203" pitchFamily="34" charset="0"/>
              </a:rPr>
              <a:t>G</a:t>
            </a:r>
            <a:r>
              <a:rPr lang="en-US" sz="2000" dirty="0" smtClean="0">
                <a:latin typeface="Kalinga" panose="020B0502040204020203" pitchFamily="34" charset="0"/>
              </a:rPr>
              <a:t>roups</a:t>
            </a:r>
          </a:p>
          <a:p>
            <a:pPr marL="914400" lvl="2" indent="0">
              <a:buNone/>
            </a:pPr>
            <a:r>
              <a:rPr lang="en-US" sz="2000" b="1" dirty="0" smtClean="0">
                <a:latin typeface="Kalinga" panose="020B0502040204020203" pitchFamily="34" charset="0"/>
              </a:rPr>
              <a:t>P</a:t>
            </a:r>
            <a:r>
              <a:rPr lang="en-US" sz="2000" dirty="0" smtClean="0">
                <a:latin typeface="Kalinga" panose="020B0502040204020203" pitchFamily="34" charset="0"/>
              </a:rPr>
              <a:t>atient </a:t>
            </a:r>
            <a:r>
              <a:rPr lang="en-US" sz="2000" b="1" dirty="0">
                <a:latin typeface="Kalinga" panose="020B0502040204020203" pitchFamily="34" charset="0"/>
              </a:rPr>
              <a:t>R</a:t>
            </a:r>
            <a:r>
              <a:rPr lang="en-US" sz="2000" dirty="0">
                <a:latin typeface="Kalinga" panose="020B0502040204020203" pitchFamily="34" charset="0"/>
              </a:rPr>
              <a:t>elationship </a:t>
            </a:r>
            <a:r>
              <a:rPr lang="en-US" sz="2000" b="1" dirty="0" smtClean="0">
                <a:latin typeface="Kalinga" panose="020B0502040204020203" pitchFamily="34" charset="0"/>
              </a:rPr>
              <a:t>C</a:t>
            </a:r>
            <a:r>
              <a:rPr lang="en-US" sz="2000" dirty="0" smtClean="0">
                <a:latin typeface="Kalinga" panose="020B0502040204020203" pitchFamily="34" charset="0"/>
              </a:rPr>
              <a:t>ategories</a:t>
            </a:r>
          </a:p>
          <a:p>
            <a:pPr marL="914400" lvl="2" indent="0">
              <a:buNone/>
            </a:pPr>
            <a:r>
              <a:rPr lang="en-US" sz="2000" b="1" dirty="0" smtClean="0">
                <a:latin typeface="Kalinga" panose="020B0502040204020203" pitchFamily="34" charset="0"/>
              </a:rPr>
              <a:t>P</a:t>
            </a:r>
            <a:r>
              <a:rPr lang="en-US" sz="2000" dirty="0" smtClean="0">
                <a:latin typeface="Kalinga" panose="020B0502040204020203" pitchFamily="34" charset="0"/>
              </a:rPr>
              <a:t>atient </a:t>
            </a:r>
            <a:r>
              <a:rPr lang="en-US" sz="2000" b="1" dirty="0">
                <a:latin typeface="Kalinga" panose="020B0502040204020203" pitchFamily="34" charset="0"/>
              </a:rPr>
              <a:t>C</a:t>
            </a:r>
            <a:r>
              <a:rPr lang="en-US" sz="2000" dirty="0">
                <a:latin typeface="Kalinga" panose="020B0502040204020203" pitchFamily="34" charset="0"/>
              </a:rPr>
              <a:t>ondition </a:t>
            </a:r>
            <a:r>
              <a:rPr lang="en-US" sz="2000" b="1" dirty="0" smtClean="0">
                <a:latin typeface="Kalinga" panose="020B0502040204020203" pitchFamily="34" charset="0"/>
              </a:rPr>
              <a:t>G</a:t>
            </a:r>
            <a:r>
              <a:rPr lang="en-US" sz="2000" dirty="0" smtClean="0">
                <a:latin typeface="Kalinga" panose="020B0502040204020203" pitchFamily="34" charset="0"/>
              </a:rPr>
              <a:t>roups</a:t>
            </a:r>
          </a:p>
          <a:p>
            <a:pPr marL="914400" lvl="2" indent="0">
              <a:buNone/>
            </a:pPr>
            <a:r>
              <a:rPr lang="en-US" sz="1200" dirty="0" smtClean="0">
                <a:latin typeface="Kalinga" panose="020B0502040204020203" pitchFamily="34" charset="0"/>
              </a:rPr>
              <a:t>For masochists I have attached a definition of these new “events” in slide deck</a:t>
            </a:r>
            <a:endParaRPr lang="en-US" sz="1200" dirty="0">
              <a:latin typeface="Kalinga" panose="020B0502040204020203" pitchFamily="34" charset="0"/>
            </a:endParaRPr>
          </a:p>
        </p:txBody>
      </p:sp>
      <p:sp>
        <p:nvSpPr>
          <p:cNvPr id="4" name="Slide Number Placeholder 3"/>
          <p:cNvSpPr>
            <a:spLocks noGrp="1"/>
          </p:cNvSpPr>
          <p:nvPr>
            <p:ph type="sldNum" sz="quarter" idx="12"/>
          </p:nvPr>
        </p:nvSpPr>
        <p:spPr/>
        <p:txBody>
          <a:bodyPr/>
          <a:lstStyle/>
          <a:p>
            <a:fld id="{A2D451E4-B2B3-448A-BBD0-A6EA63968129}" type="slidenum">
              <a:rPr lang="en-US" smtClean="0"/>
              <a:t>22</a:t>
            </a:fld>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532474"/>
            <a:ext cx="1258645" cy="325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66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Kalinga" panose="020B0502040204020203" pitchFamily="34" charset="0"/>
                <a:cs typeface="Kalinga" panose="020B0502040204020203" pitchFamily="34" charset="0"/>
              </a:rPr>
              <a:t/>
            </a:r>
            <a:br>
              <a:rPr lang="en-US" b="1" dirty="0" smtClean="0">
                <a:latin typeface="Kalinga" panose="020B0502040204020203" pitchFamily="34" charset="0"/>
                <a:cs typeface="Kalinga" panose="020B0502040204020203" pitchFamily="34" charset="0"/>
              </a:rPr>
            </a:br>
            <a:r>
              <a:rPr lang="en-US" sz="4900" b="1" dirty="0" smtClean="0">
                <a:latin typeface="Kalinga" panose="020B0502040204020203" pitchFamily="34" charset="0"/>
                <a:cs typeface="Kalinga" panose="020B0502040204020203" pitchFamily="34" charset="0"/>
              </a:rPr>
              <a:t>Hanlon’s </a:t>
            </a:r>
            <a:r>
              <a:rPr lang="en-US" sz="4900" b="1" dirty="0">
                <a:latin typeface="Kalinga" panose="020B0502040204020203" pitchFamily="34" charset="0"/>
                <a:cs typeface="Kalinga" panose="020B0502040204020203" pitchFamily="34" charset="0"/>
              </a:rPr>
              <a:t>Razor: </a:t>
            </a:r>
            <a:r>
              <a:rPr lang="en-US" b="1" dirty="0">
                <a:latin typeface="Kalinga" panose="020B0502040204020203" pitchFamily="34" charset="0"/>
                <a:cs typeface="Kalinga" panose="020B0502040204020203" pitchFamily="34" charset="0"/>
              </a:rPr>
              <a:t/>
            </a:r>
            <a:br>
              <a:rPr lang="en-US" b="1" dirty="0">
                <a:latin typeface="Kalinga" panose="020B0502040204020203" pitchFamily="34" charset="0"/>
                <a:cs typeface="Kalinga" panose="020B0502040204020203" pitchFamily="34" charset="0"/>
              </a:rPr>
            </a:br>
            <a:endParaRPr lang="en-US" dirty="0"/>
          </a:p>
        </p:txBody>
      </p:sp>
      <p:sp>
        <p:nvSpPr>
          <p:cNvPr id="3" name="Content Placeholder 2"/>
          <p:cNvSpPr>
            <a:spLocks noGrp="1"/>
          </p:cNvSpPr>
          <p:nvPr>
            <p:ph idx="1"/>
          </p:nvPr>
        </p:nvSpPr>
        <p:spPr/>
        <p:txBody>
          <a:bodyPr>
            <a:normAutofit/>
          </a:bodyPr>
          <a:lstStyle/>
          <a:p>
            <a:pPr marL="0" indent="0" algn="ctr">
              <a:buNone/>
            </a:pPr>
            <a:endParaRPr lang="en-US" sz="4400" b="1" dirty="0" smtClean="0">
              <a:latin typeface="Kalinga" panose="020B0502040204020203" pitchFamily="34" charset="0"/>
              <a:cs typeface="Kalinga" panose="020B0502040204020203" pitchFamily="34" charset="0"/>
            </a:endParaRPr>
          </a:p>
          <a:p>
            <a:pPr marL="0" indent="0" algn="ctr">
              <a:buNone/>
            </a:pPr>
            <a:r>
              <a:rPr lang="en-US" sz="4400" b="1" dirty="0" smtClean="0">
                <a:latin typeface="Kalinga" panose="020B0502040204020203" pitchFamily="34" charset="0"/>
                <a:cs typeface="Kalinga" panose="020B0502040204020203" pitchFamily="34" charset="0"/>
              </a:rPr>
              <a:t>“</a:t>
            </a:r>
            <a:r>
              <a:rPr lang="en-US" sz="4400" b="1" dirty="0">
                <a:latin typeface="Kalinga" panose="020B0502040204020203" pitchFamily="34" charset="0"/>
                <a:cs typeface="Kalinga" panose="020B0502040204020203" pitchFamily="34" charset="0"/>
              </a:rPr>
              <a:t>Never attribute to malice that which is adequately explained by stupidity.”</a:t>
            </a:r>
            <a:endParaRPr lang="en-US" sz="44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5309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marL="228600" lvl="0" indent="-228600">
              <a:lnSpc>
                <a:spcPct val="90000"/>
              </a:lnSpc>
              <a:spcBef>
                <a:spcPts val="1000"/>
              </a:spcBef>
            </a:pPr>
            <a:r>
              <a:rPr lang="en-US" sz="2700" dirty="0" smtClean="0">
                <a:solidFill>
                  <a:prstClr val="black"/>
                </a:solidFill>
                <a:latin typeface="Kalinga" panose="020B0502040204020203" pitchFamily="34" charset="0"/>
                <a:ea typeface="+mn-ea"/>
                <a:cs typeface="Kalinga" panose="020B0502040204020203" pitchFamily="34" charset="0"/>
              </a:rPr>
              <a:t>Lab </a:t>
            </a:r>
            <a:r>
              <a:rPr lang="en-US" sz="2700" dirty="0">
                <a:solidFill>
                  <a:prstClr val="black"/>
                </a:solidFill>
                <a:latin typeface="Kalinga" panose="020B0502040204020203" pitchFamily="34" charset="0"/>
                <a:ea typeface="+mn-ea"/>
                <a:cs typeface="Kalinga" panose="020B0502040204020203" pitchFamily="34" charset="0"/>
              </a:rPr>
              <a:t>costs in 2012 accounted  for  only 1.7% total Medicare </a:t>
            </a:r>
            <a:r>
              <a:rPr lang="en-US" sz="2700" dirty="0" smtClean="0">
                <a:solidFill>
                  <a:prstClr val="black"/>
                </a:solidFill>
                <a:latin typeface="Kalinga" panose="020B0502040204020203" pitchFamily="34" charset="0"/>
                <a:ea typeface="+mn-ea"/>
                <a:cs typeface="Kalinga" panose="020B0502040204020203" pitchFamily="34" charset="0"/>
              </a:rPr>
              <a:t>costs (</a:t>
            </a:r>
            <a:r>
              <a:rPr lang="en-US" sz="2700" dirty="0" smtClean="0">
                <a:solidFill>
                  <a:srgbClr val="FF0000"/>
                </a:solidFill>
                <a:latin typeface="Kalinga" panose="020B0502040204020203" pitchFamily="34" charset="0"/>
                <a:ea typeface="+mn-ea"/>
                <a:cs typeface="Kalinga" panose="020B0502040204020203" pitchFamily="34" charset="0"/>
              </a:rPr>
              <a:t>but Lab events and intensity increasing rapidly</a:t>
            </a:r>
            <a:r>
              <a:rPr lang="en-US" sz="2700" dirty="0" smtClean="0">
                <a:solidFill>
                  <a:prstClr val="black"/>
                </a:solidFill>
                <a:latin typeface="Kalinga" panose="020B0502040204020203" pitchFamily="34" charset="0"/>
                <a:ea typeface="+mn-ea"/>
                <a:cs typeface="Kalinga" panose="020B0502040204020203" pitchFamily="34" charset="0"/>
              </a:rPr>
              <a:t>)</a:t>
            </a:r>
            <a:endParaRPr lang="en-US" sz="2700" dirty="0">
              <a:solidFill>
                <a:prstClr val="black"/>
              </a:solidFill>
              <a:latin typeface="Kalinga" panose="020B0502040204020203" pitchFamily="34" charset="0"/>
              <a:ea typeface="+mn-ea"/>
              <a:cs typeface="Kalinga" panose="020B0502040204020203" pitchFamily="34" charset="0"/>
            </a:endParaRPr>
          </a:p>
        </p:txBody>
      </p:sp>
      <p:sp>
        <p:nvSpPr>
          <p:cNvPr id="5" name="Text Placeholder 4"/>
          <p:cNvSpPr>
            <a:spLocks noGrp="1"/>
          </p:cNvSpPr>
          <p:nvPr>
            <p:ph type="body" idx="1"/>
          </p:nvPr>
        </p:nvSpPr>
        <p:spPr/>
        <p:txBody>
          <a:bodyPr>
            <a:normAutofit/>
          </a:bodyPr>
          <a:lstStyle/>
          <a:p>
            <a:r>
              <a:rPr lang="en-US" dirty="0" smtClean="0">
                <a:latin typeface="Kalinga" panose="020B0502040204020203" pitchFamily="34" charset="0"/>
                <a:cs typeface="Kalinga" panose="020B0502040204020203" pitchFamily="34" charset="0"/>
              </a:rPr>
              <a:t>Medicare Lab Spend 2003-2012</a:t>
            </a:r>
            <a:endParaRPr lang="en-US" dirty="0">
              <a:latin typeface="Kalinga" panose="020B0502040204020203" pitchFamily="34" charset="0"/>
              <a:cs typeface="Kalinga" panose="020B0502040204020203" pitchFamily="34" charset="0"/>
            </a:endParaRPr>
          </a:p>
        </p:txBody>
      </p:sp>
      <p:pic>
        <p:nvPicPr>
          <p:cNvPr id="614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57200" y="2514600"/>
            <a:ext cx="4040188"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5"/>
          <p:cNvSpPr>
            <a:spLocks noGrp="1"/>
          </p:cNvSpPr>
          <p:nvPr>
            <p:ph type="body" sz="quarter" idx="3"/>
          </p:nvPr>
        </p:nvSpPr>
        <p:spPr/>
        <p:txBody>
          <a:bodyPr/>
          <a:lstStyle/>
          <a:p>
            <a:r>
              <a:rPr lang="en-US" dirty="0" smtClean="0">
                <a:latin typeface="Kalinga" panose="020B0502040204020203" pitchFamily="34" charset="0"/>
                <a:cs typeface="Kalinga" panose="020B0502040204020203" pitchFamily="34" charset="0"/>
              </a:rPr>
              <a:t>Bottom line….</a:t>
            </a:r>
            <a:endParaRPr lang="en-US" dirty="0">
              <a:latin typeface="Kalinga" panose="020B0502040204020203" pitchFamily="34" charset="0"/>
              <a:cs typeface="Kalinga" panose="020B0502040204020203" pitchFamily="34" charset="0"/>
            </a:endParaRPr>
          </a:p>
        </p:txBody>
      </p:sp>
      <p:sp>
        <p:nvSpPr>
          <p:cNvPr id="7" name="Content Placeholder 6"/>
          <p:cNvSpPr>
            <a:spLocks noGrp="1"/>
          </p:cNvSpPr>
          <p:nvPr>
            <p:ph sz="quarter" idx="4"/>
          </p:nvPr>
        </p:nvSpPr>
        <p:spPr/>
        <p:txBody>
          <a:bodyPr>
            <a:normAutofit/>
          </a:bodyPr>
          <a:lstStyle/>
          <a:p>
            <a:r>
              <a:rPr lang="en-US" dirty="0" smtClean="0">
                <a:latin typeface="Kalinga" panose="020B0502040204020203" pitchFamily="34" charset="0"/>
                <a:cs typeface="Kalinga" panose="020B0502040204020203" pitchFamily="34" charset="0"/>
              </a:rPr>
              <a:t>Avg. increase of 5.6%</a:t>
            </a:r>
          </a:p>
          <a:p>
            <a:r>
              <a:rPr lang="en-US" dirty="0">
                <a:solidFill>
                  <a:srgbClr val="FF0000"/>
                </a:solidFill>
                <a:latin typeface="Kalinga" panose="020B0502040204020203" pitchFamily="34" charset="0"/>
                <a:cs typeface="Kalinga" panose="020B0502040204020203" pitchFamily="34" charset="0"/>
              </a:rPr>
              <a:t>I</a:t>
            </a:r>
            <a:r>
              <a:rPr lang="en-US" dirty="0" smtClean="0">
                <a:solidFill>
                  <a:srgbClr val="FF0000"/>
                </a:solidFill>
                <a:latin typeface="Kalinga" panose="020B0502040204020203" pitchFamily="34" charset="0"/>
                <a:cs typeface="Kalinga" panose="020B0502040204020203" pitchFamily="34" charset="0"/>
              </a:rPr>
              <a:t>ncrease in 2012 was 9.1%</a:t>
            </a:r>
          </a:p>
          <a:p>
            <a:r>
              <a:rPr lang="en-US" dirty="0" smtClean="0">
                <a:latin typeface="Kalinga" panose="020B0502040204020203" pitchFamily="34" charset="0"/>
                <a:cs typeface="Kalinga" panose="020B0502040204020203" pitchFamily="34" charset="0"/>
              </a:rPr>
              <a:t>As price schedule is fixed increases reflect increased  volume  or increased use of high cost tests</a:t>
            </a:r>
          </a:p>
        </p:txBody>
      </p:sp>
      <p:sp>
        <p:nvSpPr>
          <p:cNvPr id="8" name="TextBox 7"/>
          <p:cNvSpPr txBox="1"/>
          <p:nvPr/>
        </p:nvSpPr>
        <p:spPr>
          <a:xfrm>
            <a:off x="1355464" y="6324600"/>
            <a:ext cx="3826136" cy="381000"/>
          </a:xfrm>
          <a:prstGeom prst="rect">
            <a:avLst/>
          </a:prstGeom>
          <a:noFill/>
        </p:spPr>
        <p:txBody>
          <a:bodyPr wrap="square" rtlCol="0">
            <a:spAutoFit/>
          </a:bodyPr>
          <a:lstStyle/>
          <a:p>
            <a:r>
              <a:rPr lang="en-US" dirty="0" smtClean="0"/>
              <a:t>Managed Care - October 2014</a:t>
            </a:r>
            <a:endParaRPr lang="en-US" dirty="0"/>
          </a:p>
        </p:txBody>
      </p:sp>
      <p:sp>
        <p:nvSpPr>
          <p:cNvPr id="9" name="Slide Number Placeholder 8"/>
          <p:cNvSpPr>
            <a:spLocks noGrp="1"/>
          </p:cNvSpPr>
          <p:nvPr>
            <p:ph type="sldNum" sz="quarter" idx="12"/>
          </p:nvPr>
        </p:nvSpPr>
        <p:spPr/>
        <p:txBody>
          <a:bodyPr/>
          <a:lstStyle/>
          <a:p>
            <a:fld id="{A2D451E4-B2B3-448A-BBD0-A6EA63968129}" type="slidenum">
              <a:rPr lang="en-US" smtClean="0"/>
              <a:t>24</a:t>
            </a:fld>
            <a:endParaRPr lang="en-US" dirty="0"/>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3059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Kalinga" panose="020B0502040204020203" pitchFamily="34" charset="0"/>
                <a:cs typeface="Kalinga" panose="020B0502040204020203" pitchFamily="34" charset="0"/>
              </a:rPr>
              <a:t>How can the Lab positively effect this equation?</a:t>
            </a:r>
            <a:endParaRPr lang="en-US" sz="3600" dirty="0">
              <a:latin typeface="Kalinga" panose="020B0502040204020203" pitchFamily="34" charset="0"/>
              <a:cs typeface="Kalinga" panose="020B0502040204020203" pitchFamily="34"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4042" y="1989733"/>
            <a:ext cx="8767762" cy="2699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8465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Kalinga" panose="020B0502040204020203" pitchFamily="34" charset="0"/>
                <a:cs typeface="Kalinga" panose="020B0502040204020203" pitchFamily="34" charset="0"/>
              </a:rPr>
              <a:t>15 year meta-analysis of published lab utilization studies (1997-2012)</a:t>
            </a:r>
          </a:p>
        </p:txBody>
      </p:sp>
      <p:sp>
        <p:nvSpPr>
          <p:cNvPr id="3" name="Content Placeholder 2"/>
          <p:cNvSpPr>
            <a:spLocks noGrp="1"/>
          </p:cNvSpPr>
          <p:nvPr>
            <p:ph idx="1"/>
          </p:nvPr>
        </p:nvSpPr>
        <p:spPr/>
        <p:txBody>
          <a:bodyPr>
            <a:normAutofit fontScale="85000" lnSpcReduction="20000"/>
          </a:bodyPr>
          <a:lstStyle/>
          <a:p>
            <a:endParaRPr lang="en-US" dirty="0"/>
          </a:p>
          <a:p>
            <a:pPr marL="0" indent="0">
              <a:buNone/>
            </a:pPr>
            <a:r>
              <a:rPr lang="en-US" dirty="0" smtClean="0">
                <a:latin typeface="Kalinga" panose="020B0502040204020203" pitchFamily="34" charset="0"/>
                <a:cs typeface="Kalinga" panose="020B0502040204020203" pitchFamily="34" charset="0"/>
              </a:rPr>
              <a:t>Overall </a:t>
            </a:r>
            <a:r>
              <a:rPr lang="en-US" dirty="0">
                <a:latin typeface="Kalinga" panose="020B0502040204020203" pitchFamily="34" charset="0"/>
                <a:cs typeface="Kalinga" panose="020B0502040204020203" pitchFamily="34" charset="0"/>
              </a:rPr>
              <a:t>rate of inappropriate (overutilization) testing 20.6% </a:t>
            </a:r>
          </a:p>
          <a:p>
            <a:pPr marL="457200" lvl="1" indent="0">
              <a:buNone/>
            </a:pPr>
            <a:r>
              <a:rPr lang="en-US" dirty="0">
                <a:latin typeface="Kalinga" panose="020B0502040204020203" pitchFamily="34" charset="0"/>
                <a:cs typeface="Kalinga" panose="020B0502040204020203" pitchFamily="34" charset="0"/>
              </a:rPr>
              <a:t>Overall rate of underutilization 44.8% (based on fewer studies) </a:t>
            </a:r>
          </a:p>
          <a:p>
            <a:pPr marL="457200" lvl="1" indent="0">
              <a:buNone/>
            </a:pPr>
            <a:r>
              <a:rPr lang="en-US" dirty="0">
                <a:latin typeface="Kalinga" panose="020B0502040204020203" pitchFamily="34" charset="0"/>
                <a:cs typeface="Kalinga" panose="020B0502040204020203" pitchFamily="34" charset="0"/>
              </a:rPr>
              <a:t>Rate of inappropriate initial testing 43.9% </a:t>
            </a:r>
          </a:p>
          <a:p>
            <a:pPr marL="457200" lvl="1" indent="0">
              <a:buNone/>
            </a:pPr>
            <a:r>
              <a:rPr lang="en-US" dirty="0">
                <a:latin typeface="Kalinga" panose="020B0502040204020203" pitchFamily="34" charset="0"/>
                <a:cs typeface="Kalinga" panose="020B0502040204020203" pitchFamily="34" charset="0"/>
              </a:rPr>
              <a:t>Rate of inappropriate repeat testing 7.4% </a:t>
            </a:r>
          </a:p>
          <a:p>
            <a:pPr marL="457200" lvl="1" indent="0">
              <a:buNone/>
            </a:pPr>
            <a:r>
              <a:rPr lang="en-US" dirty="0">
                <a:latin typeface="Kalinga" panose="020B0502040204020203" pitchFamily="34" charset="0"/>
                <a:cs typeface="Kalinga" panose="020B0502040204020203" pitchFamily="34" charset="0"/>
              </a:rPr>
              <a:t>Inappropriate use by restrictive criteria 44.2% </a:t>
            </a:r>
          </a:p>
          <a:p>
            <a:pPr marL="457200" lvl="1" indent="0">
              <a:buNone/>
            </a:pPr>
            <a:r>
              <a:rPr lang="en-US" dirty="0">
                <a:latin typeface="Kalinga" panose="020B0502040204020203" pitchFamily="34" charset="0"/>
                <a:cs typeface="Kalinga" panose="020B0502040204020203" pitchFamily="34" charset="0"/>
              </a:rPr>
              <a:t>Inappropriate use by permissive criteria 12.0% </a:t>
            </a:r>
          </a:p>
          <a:p>
            <a:pPr marL="0" indent="0">
              <a:buNone/>
            </a:pPr>
            <a:endParaRPr lang="en-US" dirty="0">
              <a:latin typeface="Kalinga" panose="020B0502040204020203" pitchFamily="34" charset="0"/>
              <a:cs typeface="Kalinga" panose="020B0502040204020203" pitchFamily="34" charset="0"/>
            </a:endParaRPr>
          </a:p>
          <a:p>
            <a:pPr marL="0" indent="0">
              <a:buNone/>
            </a:pPr>
            <a:r>
              <a:rPr lang="en-US" dirty="0">
                <a:latin typeface="Kalinga" panose="020B0502040204020203" pitchFamily="34" charset="0"/>
                <a:cs typeface="Kalinga" panose="020B0502040204020203" pitchFamily="34" charset="0"/>
              </a:rPr>
              <a:t>•10-40% lab tests are unnecessary (using objective criteria) </a:t>
            </a:r>
          </a:p>
          <a:p>
            <a:pPr marL="0" indent="0">
              <a:buNone/>
            </a:pPr>
            <a:r>
              <a:rPr lang="en-US" dirty="0">
                <a:latin typeface="Kalinga" panose="020B0502040204020203" pitchFamily="34" charset="0"/>
                <a:cs typeface="Kalinga" panose="020B0502040204020203" pitchFamily="34" charset="0"/>
              </a:rPr>
              <a:t>•Underutilization </a:t>
            </a:r>
            <a:r>
              <a:rPr lang="en-US" dirty="0" smtClean="0">
                <a:latin typeface="Kalinga" panose="020B0502040204020203" pitchFamily="34" charset="0"/>
                <a:cs typeface="Kalinga" panose="020B0502040204020203" pitchFamily="34" charset="0"/>
              </a:rPr>
              <a:t>is bigger problem than overutilization</a:t>
            </a:r>
          </a:p>
          <a:p>
            <a:pPr marL="0" indent="0">
              <a:buNone/>
            </a:pPr>
            <a:r>
              <a:rPr lang="en-US" dirty="0" smtClean="0">
                <a:solidFill>
                  <a:srgbClr val="FF0000"/>
                </a:solidFill>
                <a:latin typeface="Kalinga" panose="020B0502040204020203" pitchFamily="34" charset="0"/>
                <a:cs typeface="Kalinga" panose="020B0502040204020203" pitchFamily="34" charset="0"/>
              </a:rPr>
              <a:t>	Reducing test volume is not the only answer!</a:t>
            </a:r>
          </a:p>
          <a:p>
            <a:pPr marL="0" indent="0">
              <a:buNone/>
            </a:pPr>
            <a:r>
              <a:rPr lang="en-US" dirty="0" smtClean="0">
                <a:solidFill>
                  <a:srgbClr val="FF0000"/>
                </a:solidFill>
                <a:latin typeface="Kalinga" panose="020B0502040204020203" pitchFamily="34" charset="0"/>
                <a:cs typeface="Kalinga" panose="020B0502040204020203" pitchFamily="34" charset="0"/>
              </a:rPr>
              <a:t>	Focus should be on how lab use adds/reduces the 	cost of the outcome, not just the cost of testing. </a:t>
            </a:r>
          </a:p>
          <a:p>
            <a:pPr marL="0" indent="0" algn="ctr">
              <a:buNone/>
            </a:pPr>
            <a:r>
              <a:rPr lang="da-DK" sz="1700" b="1" i="1" dirty="0" smtClean="0">
                <a:latin typeface="Kalinga" panose="020B0502040204020203" pitchFamily="34" charset="0"/>
                <a:cs typeface="Kalinga" panose="020B0502040204020203" pitchFamily="34" charset="0"/>
              </a:rPr>
              <a:t>Findings </a:t>
            </a:r>
            <a:r>
              <a:rPr lang="da-DK" sz="1700" b="1" i="1" dirty="0">
                <a:latin typeface="Kalinga" panose="020B0502040204020203" pitchFamily="34" charset="0"/>
                <a:cs typeface="Kalinga" panose="020B0502040204020203" pitchFamily="34" charset="0"/>
              </a:rPr>
              <a:t>from Zhi et al. PLoS ONE 8(11):e78962, 2013 </a:t>
            </a:r>
            <a:endParaRPr lang="en-US" sz="1700" b="1" i="1" dirty="0">
              <a:latin typeface="Kalinga" panose="020B0502040204020203" pitchFamily="34" charset="0"/>
              <a:cs typeface="Kalinga" panose="020B0502040204020203"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A2D451E4-B2B3-448A-BBD0-A6EA63968129}" type="slidenum">
              <a:rPr lang="en-US" smtClean="0"/>
              <a:t>26</a:t>
            </a:fld>
            <a:endParaRPr lang="en-U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8618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100" b="1" dirty="0" smtClean="0">
                <a:latin typeface="Kalinga" panose="020B0502040204020203" pitchFamily="34" charset="0"/>
                <a:cs typeface="Kalinga" panose="020B0502040204020203" pitchFamily="34" charset="0"/>
              </a:rPr>
              <a:t>DATA matters….more than $ incentives</a:t>
            </a:r>
            <a:br>
              <a:rPr lang="en-US" sz="3100" b="1" dirty="0" smtClean="0">
                <a:latin typeface="Kalinga" panose="020B0502040204020203" pitchFamily="34" charset="0"/>
                <a:cs typeface="Kalinga" panose="020B0502040204020203" pitchFamily="34" charset="0"/>
              </a:rPr>
            </a:br>
            <a:r>
              <a:rPr lang="en-US" sz="2800" dirty="0" smtClean="0">
                <a:latin typeface="Kalinga" panose="020B0502040204020203" pitchFamily="34" charset="0"/>
                <a:cs typeface="Kalinga" panose="020B0502040204020203" pitchFamily="34" charset="0"/>
              </a:rPr>
              <a:t>Quality = reduction in variation</a:t>
            </a:r>
            <a:br>
              <a:rPr lang="en-US" sz="2800" dirty="0" smtClean="0">
                <a:latin typeface="Kalinga" panose="020B0502040204020203" pitchFamily="34" charset="0"/>
                <a:cs typeface="Kalinga" panose="020B0502040204020203" pitchFamily="34" charset="0"/>
              </a:rPr>
            </a:br>
            <a:r>
              <a:rPr lang="en-US" sz="2800" dirty="0" smtClean="0">
                <a:latin typeface="Kalinga" panose="020B0502040204020203" pitchFamily="34" charset="0"/>
                <a:cs typeface="Kalinga" panose="020B0502040204020203" pitchFamily="34" charset="0"/>
              </a:rPr>
              <a:t>You can do this with SCC LIS</a:t>
            </a:r>
            <a:endParaRPr lang="en-US" sz="2800" dirty="0">
              <a:latin typeface="Kalinga" panose="020B0502040204020203" pitchFamily="34" charset="0"/>
              <a:cs typeface="Kalinga" panose="020B0502040204020203" pitchFamily="34" charset="0"/>
            </a:endParaRPr>
          </a:p>
        </p:txBody>
      </p:sp>
      <p:sp>
        <p:nvSpPr>
          <p:cNvPr id="3" name="Content Placeholder 2"/>
          <p:cNvSpPr>
            <a:spLocks noGrp="1"/>
          </p:cNvSpPr>
          <p:nvPr>
            <p:ph idx="1"/>
          </p:nvPr>
        </p:nvSpPr>
        <p:spPr>
          <a:xfrm>
            <a:off x="182880" y="1592132"/>
            <a:ext cx="8767482" cy="4785881"/>
          </a:xfrm>
        </p:spPr>
        <p:txBody>
          <a:bodyPr>
            <a:normAutofit fontScale="25000" lnSpcReduction="20000"/>
          </a:bodyPr>
          <a:lstStyle/>
          <a:p>
            <a:pPr marL="0" indent="0">
              <a:buNone/>
            </a:pPr>
            <a:endParaRPr lang="en-US" dirty="0"/>
          </a:p>
          <a:p>
            <a:pPr marL="0" indent="0">
              <a:buNone/>
            </a:pPr>
            <a:r>
              <a:rPr lang="en-US" sz="11200" b="1" dirty="0" smtClean="0">
                <a:latin typeface="Kalinga" panose="020B0502040204020203" pitchFamily="34" charset="0"/>
                <a:cs typeface="Kalinga" panose="020B0502040204020203" pitchFamily="34" charset="0"/>
              </a:rPr>
              <a:t>From </a:t>
            </a:r>
            <a:r>
              <a:rPr lang="en-US" sz="11200" b="1" dirty="0">
                <a:latin typeface="Kalinga" panose="020B0502040204020203" pitchFamily="34" charset="0"/>
                <a:cs typeface="Kalinga" panose="020B0502040204020203" pitchFamily="34" charset="0"/>
              </a:rPr>
              <a:t>2003 through last year, tests per 100 well visits dropped from 2.5 to 0.43 for the 14 chemistry tests; 2.5 to 0.91 for CBCs; and 1.7 to 0.3 for TSH, she reported</a:t>
            </a:r>
            <a:r>
              <a:rPr lang="en-US" sz="11200" b="1" dirty="0" smtClean="0">
                <a:latin typeface="Kalinga" panose="020B0502040204020203" pitchFamily="34" charset="0"/>
                <a:cs typeface="Kalinga" panose="020B0502040204020203" pitchFamily="34" charset="0"/>
              </a:rPr>
              <a:t>.</a:t>
            </a:r>
          </a:p>
          <a:p>
            <a:pPr marL="0" indent="0">
              <a:buNone/>
            </a:pPr>
            <a:r>
              <a:rPr lang="en-US" sz="8000" b="1" dirty="0" smtClean="0">
                <a:latin typeface="Kalinga" panose="020B0502040204020203" pitchFamily="34" charset="0"/>
                <a:cs typeface="Kalinga" panose="020B0502040204020203" pitchFamily="34" charset="0"/>
              </a:rPr>
              <a:t>“To </a:t>
            </a:r>
            <a:r>
              <a:rPr lang="en-US" sz="8000" b="1" dirty="0">
                <a:latin typeface="Kalinga" panose="020B0502040204020203" pitchFamily="34" charset="0"/>
                <a:cs typeface="Kalinga" panose="020B0502040204020203" pitchFamily="34" charset="0"/>
              </a:rPr>
              <a:t>manage utilization, Riddell developed a report card for each family physician showing who orders medical laboratory tests inappropriately. The effort focused on the most-ordered tests, such as chemistry panels, the thyroid stimulating hormone test, and the complete blood count. “Then we did a deeper dive to see how many of these were ordered and by whom,” Riddell said. “Just by creating awareness about the overuse of testing, we saw a drop in utilization. Then when the report cards came out, we saw another drop in utilization because a lot of physicians quit ordering inappropriate tests entirely</a:t>
            </a:r>
            <a:r>
              <a:rPr lang="en-US" sz="8000" b="1" dirty="0" smtClean="0">
                <a:latin typeface="Kalinga" panose="020B0502040204020203" pitchFamily="34" charset="0"/>
                <a:cs typeface="Kalinga" panose="020B0502040204020203" pitchFamily="34" charset="0"/>
              </a:rPr>
              <a:t>.”</a:t>
            </a:r>
          </a:p>
          <a:p>
            <a:pPr marL="0" indent="0">
              <a:buNone/>
            </a:pPr>
            <a:endParaRPr lang="en-US" dirty="0" smtClean="0"/>
          </a:p>
          <a:p>
            <a:pPr marL="0" indent="0">
              <a:buNone/>
            </a:pPr>
            <a:r>
              <a:rPr lang="en-US" sz="4800" dirty="0" smtClean="0">
                <a:latin typeface="Kalinga" panose="020B0502040204020203" pitchFamily="34" charset="0"/>
              </a:rPr>
              <a:t>Kim </a:t>
            </a:r>
            <a:r>
              <a:rPr lang="en-US" sz="4800" dirty="0">
                <a:latin typeface="Kalinga" panose="020B0502040204020203" pitchFamily="34" charset="0"/>
              </a:rPr>
              <a:t>Riddell, M.D., Service Line Chief-Clinical Laboratory at Group Health Cooperative in Seattle, Washington</a:t>
            </a:r>
          </a:p>
          <a:p>
            <a:pPr marL="0" indent="0">
              <a:buNone/>
            </a:pPr>
            <a:r>
              <a:rPr lang="en-US" sz="4800" dirty="0" smtClean="0">
                <a:latin typeface="Kalinga" panose="020B0502040204020203" pitchFamily="34" charset="0"/>
              </a:rPr>
              <a:t>As </a:t>
            </a:r>
            <a:r>
              <a:rPr lang="en-US" sz="4800" dirty="0">
                <a:latin typeface="Kalinga" panose="020B0502040204020203" pitchFamily="34" charset="0"/>
              </a:rPr>
              <a:t>Medical Laboratory Test Utilization Grows, Health Insurers Develop Programs to Manage Rising Costs | Dark Daily http://www.darkdaily.com/as-medical-laboratory-test-utilization-grows-health-insurers-develop-programs-to-manage-rising-costs-306#ixzz41b5VU9Pi</a:t>
            </a:r>
          </a:p>
        </p:txBody>
      </p:sp>
      <p:sp>
        <p:nvSpPr>
          <p:cNvPr id="4" name="Slide Number Placeholder 3"/>
          <p:cNvSpPr>
            <a:spLocks noGrp="1"/>
          </p:cNvSpPr>
          <p:nvPr>
            <p:ph type="sldNum" sz="quarter" idx="12"/>
          </p:nvPr>
        </p:nvSpPr>
        <p:spPr/>
        <p:txBody>
          <a:bodyPr/>
          <a:lstStyle/>
          <a:p>
            <a:fld id="{A2D451E4-B2B3-448A-BBD0-A6EA63968129}" type="slidenum">
              <a:rPr lang="en-US" smtClean="0"/>
              <a:t>27</a:t>
            </a:fld>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60901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alinga" panose="020B0502040204020203" pitchFamily="34" charset="0"/>
                <a:cs typeface="Kalinga" panose="020B0502040204020203" pitchFamily="34" charset="0"/>
              </a:rPr>
              <a:t>Why CHANGE?????</a:t>
            </a:r>
            <a:endParaRPr lang="en-US" dirty="0">
              <a:latin typeface="Kalinga" panose="020B0502040204020203" pitchFamily="34" charset="0"/>
              <a:cs typeface="Kalinga" panose="020B0502040204020203" pitchFamily="34" charset="0"/>
            </a:endParaRPr>
          </a:p>
        </p:txBody>
      </p:sp>
      <p:sp>
        <p:nvSpPr>
          <p:cNvPr id="3" name="Content Placeholder 2"/>
          <p:cNvSpPr>
            <a:spLocks noGrp="1"/>
          </p:cNvSpPr>
          <p:nvPr>
            <p:ph idx="1"/>
          </p:nvPr>
        </p:nvSpPr>
        <p:spPr>
          <a:xfrm>
            <a:off x="182880" y="1904104"/>
            <a:ext cx="8767482" cy="4272859"/>
          </a:xfrm>
        </p:spPr>
        <p:txBody>
          <a:bodyPr>
            <a:normAutofit/>
          </a:bodyPr>
          <a:lstStyle/>
          <a:p>
            <a:pPr marL="0" indent="0">
              <a:buNone/>
            </a:pPr>
            <a:r>
              <a:rPr lang="en-US" sz="4000" b="1" dirty="0" smtClean="0">
                <a:latin typeface="Kalinga" panose="020B0502040204020203" pitchFamily="34" charset="0"/>
                <a:cs typeface="Kalinga" panose="020B0502040204020203" pitchFamily="34" charset="0"/>
              </a:rPr>
              <a:t>“Faced </a:t>
            </a:r>
            <a:r>
              <a:rPr lang="en-US" sz="4000" b="1" dirty="0">
                <a:latin typeface="Kalinga" panose="020B0502040204020203" pitchFamily="34" charset="0"/>
                <a:cs typeface="Kalinga" panose="020B0502040204020203" pitchFamily="34" charset="0"/>
              </a:rPr>
              <a:t>with the choice between changing one's mind and proving that there is no need to do so, almost everyone gets busy on the proof</a:t>
            </a:r>
            <a:r>
              <a:rPr lang="en-US" sz="4000" b="1" dirty="0" smtClean="0">
                <a:latin typeface="Kalinga" panose="020B0502040204020203" pitchFamily="34" charset="0"/>
                <a:cs typeface="Kalinga" panose="020B0502040204020203" pitchFamily="34" charset="0"/>
              </a:rPr>
              <a:t>.”</a:t>
            </a:r>
            <a:endParaRPr lang="en-US" sz="3200" b="1" dirty="0">
              <a:latin typeface="Kalinga" panose="020B0502040204020203" pitchFamily="34" charset="0"/>
              <a:cs typeface="Kalinga" panose="020B0502040204020203" pitchFamily="34" charset="0"/>
            </a:endParaRPr>
          </a:p>
          <a:p>
            <a:pPr algn="r"/>
            <a:r>
              <a:rPr lang="en-US" b="1" dirty="0">
                <a:latin typeface="Kalinga" panose="020B0502040204020203" pitchFamily="34" charset="0"/>
                <a:cs typeface="Kalinga" panose="020B0502040204020203" pitchFamily="34" charset="0"/>
              </a:rPr>
              <a:t>John Kenneth Galbraith,</a:t>
            </a:r>
            <a:br>
              <a:rPr lang="en-US" b="1" dirty="0">
                <a:latin typeface="Kalinga" panose="020B0502040204020203" pitchFamily="34" charset="0"/>
                <a:cs typeface="Kalinga" panose="020B0502040204020203" pitchFamily="34" charset="0"/>
              </a:rPr>
            </a:br>
            <a:r>
              <a:rPr lang="en-US" sz="2400" b="1" dirty="0" smtClean="0">
                <a:latin typeface="Kalinga" panose="020B0502040204020203" pitchFamily="34" charset="0"/>
                <a:cs typeface="Kalinga" panose="020B0502040204020203" pitchFamily="34" charset="0"/>
              </a:rPr>
              <a:t>Canadian-American </a:t>
            </a:r>
            <a:r>
              <a:rPr lang="en-US" sz="2400" b="1" dirty="0">
                <a:latin typeface="Kalinga" panose="020B0502040204020203" pitchFamily="34" charset="0"/>
                <a:cs typeface="Kalinga" panose="020B0502040204020203" pitchFamily="34" charset="0"/>
              </a:rPr>
              <a:t>Economist </a:t>
            </a:r>
            <a:endParaRPr lang="en-US" sz="24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2340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alinga" panose="020B0502040204020203" pitchFamily="34" charset="0"/>
                <a:cs typeface="Kalinga" panose="020B0502040204020203" pitchFamily="34" charset="0"/>
              </a:rPr>
              <a:t>Identifying Resources</a:t>
            </a:r>
            <a:r>
              <a:rPr lang="en-US" dirty="0" smtClean="0"/>
              <a:t>:</a:t>
            </a:r>
            <a:endParaRPr lang="en-US" dirty="0"/>
          </a:p>
        </p:txBody>
      </p:sp>
      <p:sp>
        <p:nvSpPr>
          <p:cNvPr id="3" name="Content Placeholder 2"/>
          <p:cNvSpPr>
            <a:spLocks noGrp="1"/>
          </p:cNvSpPr>
          <p:nvPr>
            <p:ph idx="1"/>
          </p:nvPr>
        </p:nvSpPr>
        <p:spPr>
          <a:xfrm>
            <a:off x="182880" y="1843430"/>
            <a:ext cx="8767482" cy="4333533"/>
          </a:xfrm>
        </p:spPr>
        <p:txBody>
          <a:bodyPr/>
          <a:lstStyle/>
          <a:p>
            <a:r>
              <a:rPr lang="en-US" b="1" dirty="0" smtClean="0">
                <a:latin typeface="Kalinga" panose="020B0502040204020203" pitchFamily="34" charset="0"/>
                <a:cs typeface="Kalinga" panose="020B0502040204020203" pitchFamily="34" charset="0"/>
              </a:rPr>
              <a:t>SCC Canned reports in the LIS</a:t>
            </a:r>
          </a:p>
          <a:p>
            <a:pPr lvl="1"/>
            <a:r>
              <a:rPr lang="en-US" b="1" dirty="0" smtClean="0">
                <a:latin typeface="Kalinga" panose="020B0502040204020203" pitchFamily="34" charset="0"/>
                <a:cs typeface="Kalinga" panose="020B0502040204020203" pitchFamily="34" charset="0"/>
              </a:rPr>
              <a:t>Transfusion </a:t>
            </a:r>
            <a:r>
              <a:rPr lang="en-US" b="1" dirty="0">
                <a:latin typeface="Kalinga" panose="020B0502040204020203" pitchFamily="34" charset="0"/>
                <a:cs typeface="Kalinga" panose="020B0502040204020203" pitchFamily="34" charset="0"/>
              </a:rPr>
              <a:t>R</a:t>
            </a:r>
            <a:r>
              <a:rPr lang="en-US" b="1" dirty="0" smtClean="0">
                <a:latin typeface="Kalinga" panose="020B0502040204020203" pitchFamily="34" charset="0"/>
                <a:cs typeface="Kalinga" panose="020B0502040204020203" pitchFamily="34" charset="0"/>
              </a:rPr>
              <a:t>eport, Verified Results Report,  Tests per Month and anything else canned in the system. </a:t>
            </a:r>
          </a:p>
          <a:p>
            <a:pPr lvl="2"/>
            <a:r>
              <a:rPr lang="en-US" b="1" dirty="0" smtClean="0">
                <a:latin typeface="Kalinga" panose="020B0502040204020203" pitchFamily="34" charset="0"/>
                <a:cs typeface="Kalinga" panose="020B0502040204020203" pitchFamily="34" charset="0"/>
              </a:rPr>
              <a:t>Preconfigured SQL reports available in Soft with some minor changes</a:t>
            </a:r>
          </a:p>
          <a:p>
            <a:r>
              <a:rPr lang="en-US" b="1" dirty="0" smtClean="0">
                <a:latin typeface="Kalinga" panose="020B0502040204020203" pitchFamily="34" charset="0"/>
                <a:cs typeface="Kalinga" panose="020B0502040204020203" pitchFamily="34" charset="0"/>
              </a:rPr>
              <a:t>Online and Community College courses</a:t>
            </a:r>
          </a:p>
          <a:p>
            <a:pPr lvl="1"/>
            <a:r>
              <a:rPr lang="en-US" b="1" dirty="0">
                <a:latin typeface="Kalinga" panose="020B0502040204020203" pitchFamily="34" charset="0"/>
                <a:cs typeface="Kalinga" panose="020B0502040204020203" pitchFamily="34" charset="0"/>
                <a:hlinkClick r:id="rId3"/>
              </a:rPr>
              <a:t>http://</a:t>
            </a:r>
            <a:r>
              <a:rPr lang="en-US" b="1" dirty="0" smtClean="0">
                <a:latin typeface="Kalinga" panose="020B0502040204020203" pitchFamily="34" charset="0"/>
                <a:cs typeface="Kalinga" panose="020B0502040204020203" pitchFamily="34" charset="0"/>
                <a:hlinkClick r:id="rId3"/>
              </a:rPr>
              <a:t>www.wiseowl.co.uk/blog/s217/sql_server_tutorial.htm</a:t>
            </a:r>
            <a:endParaRPr lang="en-US" b="1" dirty="0" smtClean="0">
              <a:latin typeface="Kalinga" panose="020B0502040204020203" pitchFamily="34" charset="0"/>
              <a:cs typeface="Kalinga" panose="020B0502040204020203" pitchFamily="34" charset="0"/>
            </a:endParaRPr>
          </a:p>
          <a:p>
            <a:r>
              <a:rPr lang="en-US" b="1" dirty="0" smtClean="0">
                <a:latin typeface="Kalinga" panose="020B0502040204020203" pitchFamily="34" charset="0"/>
                <a:cs typeface="Kalinga" panose="020B0502040204020203" pitchFamily="34" charset="0"/>
              </a:rPr>
              <a:t>Online searches (thank you, Google!)</a:t>
            </a:r>
            <a:endParaRPr lang="en-US" b="1" dirty="0">
              <a:latin typeface="Kalinga" panose="020B0502040204020203" pitchFamily="34" charset="0"/>
              <a:cs typeface="Kalinga" panose="020B0502040204020203" pitchFamily="34"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1276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Kalinga" panose="020B0502040204020203" pitchFamily="34" charset="0"/>
              </a:rPr>
              <a:t>“So, </a:t>
            </a:r>
            <a:r>
              <a:rPr lang="en-US" dirty="0">
                <a:latin typeface="Kalinga" panose="020B0502040204020203" pitchFamily="34" charset="0"/>
              </a:rPr>
              <a:t>a</a:t>
            </a:r>
            <a:r>
              <a:rPr lang="en-US" dirty="0" smtClean="0">
                <a:latin typeface="Kalinga" panose="020B0502040204020203" pitchFamily="34" charset="0"/>
              </a:rPr>
              <a:t>m I only one who sees a conflict of interest here?”</a:t>
            </a:r>
            <a:r>
              <a:rPr lang="en-US" dirty="0" smtClean="0"/>
              <a:t/>
            </a:r>
            <a:br>
              <a:rPr lang="en-US" dirty="0" smtClean="0"/>
            </a:b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70509" y="1594714"/>
            <a:ext cx="7154265" cy="4558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2D451E4-B2B3-448A-BBD0-A6EA63968129}" type="slidenum">
              <a:rPr lang="en-US" smtClean="0"/>
              <a:t>3</a:t>
            </a:fld>
            <a:endParaRPr lang="en-US"/>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4036" y="3311848"/>
            <a:ext cx="248718" cy="314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76644"/>
            <a:ext cx="1280160" cy="346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4428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alinga" panose="020B0502040204020203" pitchFamily="34" charset="0"/>
                <a:cs typeface="Kalinga" panose="020B0502040204020203" pitchFamily="34" charset="0"/>
              </a:rPr>
              <a:t>Roadblocks:</a:t>
            </a:r>
            <a:endParaRPr lang="en-US" dirty="0">
              <a:latin typeface="Kalinga" panose="020B0502040204020203" pitchFamily="34" charset="0"/>
              <a:cs typeface="Kalinga" panose="020B0502040204020203" pitchFamily="34" charset="0"/>
            </a:endParaRPr>
          </a:p>
        </p:txBody>
      </p:sp>
      <p:sp>
        <p:nvSpPr>
          <p:cNvPr id="3" name="Content Placeholder 2"/>
          <p:cNvSpPr>
            <a:spLocks noGrp="1"/>
          </p:cNvSpPr>
          <p:nvPr>
            <p:ph idx="1"/>
          </p:nvPr>
        </p:nvSpPr>
        <p:spPr>
          <a:xfrm>
            <a:off x="182880" y="1836115"/>
            <a:ext cx="8767482" cy="4340848"/>
          </a:xfrm>
        </p:spPr>
        <p:txBody>
          <a:bodyPr>
            <a:normAutofit lnSpcReduction="10000"/>
          </a:bodyPr>
          <a:lstStyle/>
          <a:p>
            <a:r>
              <a:rPr lang="en-US" b="1" dirty="0" smtClean="0">
                <a:latin typeface="Kalinga" panose="020B0502040204020203" pitchFamily="34" charset="0"/>
                <a:cs typeface="Kalinga" panose="020B0502040204020203" pitchFamily="34" charset="0"/>
              </a:rPr>
              <a:t>There was never one SCC canned report that had everything we needed.</a:t>
            </a:r>
          </a:p>
          <a:p>
            <a:r>
              <a:rPr lang="en-US" b="1" dirty="0" smtClean="0">
                <a:latin typeface="Kalinga" panose="020B0502040204020203" pitchFamily="34" charset="0"/>
                <a:cs typeface="Kalinga" panose="020B0502040204020203" pitchFamily="34" charset="0"/>
              </a:rPr>
              <a:t>Sometimes you need data from the EMR integrated into your reports.</a:t>
            </a:r>
          </a:p>
          <a:p>
            <a:r>
              <a:rPr lang="en-US" b="1" dirty="0" smtClean="0">
                <a:latin typeface="Kalinga" panose="020B0502040204020203" pitchFamily="34" charset="0"/>
                <a:cs typeface="Kalinga" panose="020B0502040204020203" pitchFamily="34" charset="0"/>
              </a:rPr>
              <a:t>The complexity of the data requests quickly outstripped our abilities. </a:t>
            </a:r>
          </a:p>
          <a:p>
            <a:pPr lvl="1"/>
            <a:r>
              <a:rPr lang="en-US" b="1" dirty="0" smtClean="0">
                <a:latin typeface="Kalinga" panose="020B0502040204020203" pitchFamily="34" charset="0"/>
                <a:cs typeface="Kalinga" panose="020B0502040204020203" pitchFamily="34" charset="0"/>
              </a:rPr>
              <a:t>Not only our expertise, but sometimes the data structure</a:t>
            </a:r>
            <a:r>
              <a:rPr lang="en-US" b="1" dirty="0">
                <a:latin typeface="Kalinga" panose="020B0502040204020203" pitchFamily="34" charset="0"/>
                <a:cs typeface="Kalinga" panose="020B0502040204020203" pitchFamily="34" charset="0"/>
              </a:rPr>
              <a:t> </a:t>
            </a:r>
            <a:r>
              <a:rPr lang="en-US" b="1" dirty="0" smtClean="0">
                <a:latin typeface="Kalinga" panose="020B0502040204020203" pitchFamily="34" charset="0"/>
                <a:cs typeface="Kalinga" panose="020B0502040204020203" pitchFamily="34" charset="0"/>
              </a:rPr>
              <a:t>did not allow us to easily pull the information needed.</a:t>
            </a:r>
          </a:p>
          <a:p>
            <a:r>
              <a:rPr lang="en-US" b="1" dirty="0" smtClean="0">
                <a:latin typeface="Kalinga" panose="020B0502040204020203" pitchFamily="34" charset="0"/>
                <a:cs typeface="Kalinga" panose="020B0502040204020203" pitchFamily="34" charset="0"/>
              </a:rPr>
              <a:t>Massive amounts of time trying to manipulate and display data.  </a:t>
            </a:r>
            <a:endParaRPr lang="en-US" b="1" dirty="0">
              <a:latin typeface="Kalinga" panose="020B0502040204020203" pitchFamily="34" charset="0"/>
              <a:cs typeface="Kalinga" panose="020B0502040204020203"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088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Kalinga" panose="020B0502040204020203" pitchFamily="34" charset="0"/>
                <a:cs typeface="Kalinga" panose="020B0502040204020203" pitchFamily="34" charset="0"/>
              </a:rPr>
              <a:t>Evolution of our progress:</a:t>
            </a:r>
            <a:endParaRPr lang="en-US" dirty="0">
              <a:latin typeface="Kalinga" panose="020B0502040204020203" pitchFamily="34" charset="0"/>
              <a:cs typeface="Kalinga" panose="020B0502040204020203" pitchFamily="34" charset="0"/>
            </a:endParaRPr>
          </a:p>
        </p:txBody>
      </p:sp>
      <p:sp>
        <p:nvSpPr>
          <p:cNvPr id="3" name="Content Placeholder 2"/>
          <p:cNvSpPr>
            <a:spLocks noGrp="1"/>
          </p:cNvSpPr>
          <p:nvPr>
            <p:ph idx="1"/>
          </p:nvPr>
        </p:nvSpPr>
        <p:spPr>
          <a:xfrm>
            <a:off x="182880" y="1762963"/>
            <a:ext cx="8767482" cy="4414000"/>
          </a:xfrm>
        </p:spPr>
        <p:txBody>
          <a:bodyPr/>
          <a:lstStyle/>
          <a:p>
            <a:r>
              <a:rPr lang="en-US" b="1" dirty="0" smtClean="0">
                <a:latin typeface="Kalinga" panose="020B0502040204020203" pitchFamily="34" charset="0"/>
                <a:cs typeface="Kalinga" panose="020B0502040204020203" pitchFamily="34" charset="0"/>
              </a:rPr>
              <a:t>SCC canned reports were reformatted and additional fields were added via tasks.</a:t>
            </a:r>
          </a:p>
          <a:p>
            <a:pPr lvl="1"/>
            <a:r>
              <a:rPr lang="en-US" b="1" dirty="0" smtClean="0">
                <a:latin typeface="Kalinga" panose="020B0502040204020203" pitchFamily="34" charset="0"/>
                <a:cs typeface="Kalinga" panose="020B0502040204020203" pitchFamily="34" charset="0"/>
              </a:rPr>
              <a:t>Originally started with the canned reports and adding additional information manually-this can never be maintained.  </a:t>
            </a:r>
          </a:p>
          <a:p>
            <a:r>
              <a:rPr lang="en-US" b="1" dirty="0" smtClean="0">
                <a:latin typeface="Kalinga" panose="020B0502040204020203" pitchFamily="34" charset="0"/>
                <a:cs typeface="Kalinga" panose="020B0502040204020203" pitchFamily="34" charset="0"/>
              </a:rPr>
              <a:t>Became more Excel savvy.  </a:t>
            </a:r>
          </a:p>
          <a:p>
            <a:r>
              <a:rPr lang="en-US" b="1" dirty="0" smtClean="0">
                <a:latin typeface="Kalinga" panose="020B0502040204020203" pitchFamily="34" charset="0"/>
                <a:cs typeface="Kalinga" panose="020B0502040204020203" pitchFamily="34" charset="0"/>
              </a:rPr>
              <a:t>Became familiar with relational databases and how to pull data via the Oracle/SQL Tools.  </a:t>
            </a:r>
          </a:p>
          <a:p>
            <a:r>
              <a:rPr lang="en-US" b="1" dirty="0" smtClean="0">
                <a:latin typeface="Kalinga" panose="020B0502040204020203" pitchFamily="34" charset="0"/>
                <a:cs typeface="Kalinga" panose="020B0502040204020203" pitchFamily="34" charset="0"/>
              </a:rPr>
              <a:t>Still learning!</a:t>
            </a:r>
            <a:endParaRPr lang="en-US" b="1" dirty="0">
              <a:latin typeface="Kalinga" panose="020B0502040204020203" pitchFamily="34" charset="0"/>
              <a:cs typeface="Kalinga" panose="020B0502040204020203"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1213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Kalinga" panose="020B0502040204020203" pitchFamily="34" charset="0"/>
                <a:cs typeface="Kalinga" panose="020B0502040204020203" pitchFamily="34" charset="0"/>
              </a:rPr>
              <a:t>Data can change behavior </a:t>
            </a:r>
            <a:r>
              <a:rPr lang="en-US" dirty="0"/>
              <a:t/>
            </a:r>
            <a:br>
              <a:rPr lang="en-US" dirty="0"/>
            </a:br>
            <a:endParaRPr lang="en-US" dirty="0"/>
          </a:p>
        </p:txBody>
      </p:sp>
      <p:sp>
        <p:nvSpPr>
          <p:cNvPr id="5" name="Content Placeholder 4"/>
          <p:cNvSpPr>
            <a:spLocks noGrp="1"/>
          </p:cNvSpPr>
          <p:nvPr>
            <p:ph idx="1"/>
          </p:nvPr>
        </p:nvSpPr>
        <p:spPr>
          <a:xfrm>
            <a:off x="182880" y="1623974"/>
            <a:ext cx="8767482" cy="4915815"/>
          </a:xfrm>
        </p:spPr>
        <p:txBody>
          <a:bodyPr/>
          <a:lstStyle/>
          <a:p>
            <a:r>
              <a:rPr lang="en-US" dirty="0" smtClean="0">
                <a:latin typeface="Kalinga" panose="020B0502040204020203" pitchFamily="34" charset="0"/>
                <a:cs typeface="Kalinga" panose="020B0502040204020203" pitchFamily="34" charset="0"/>
              </a:rPr>
              <a:t>Clinical Challenge</a:t>
            </a:r>
          </a:p>
          <a:p>
            <a:pPr lvl="1"/>
            <a:r>
              <a:rPr lang="en-US" dirty="0" smtClean="0">
                <a:latin typeface="Kalinga" panose="020B0502040204020203" pitchFamily="34" charset="0"/>
                <a:cs typeface="Kalinga" panose="020B0502040204020203" pitchFamily="34" charset="0"/>
              </a:rPr>
              <a:t>High Blood utilization compared to Premier peer group- no single reason</a:t>
            </a:r>
          </a:p>
          <a:p>
            <a:pPr lvl="1"/>
            <a:r>
              <a:rPr lang="en-US" dirty="0" smtClean="0">
                <a:latin typeface="Kalinga" panose="020B0502040204020203" pitchFamily="34" charset="0"/>
                <a:cs typeface="Kalinga" panose="020B0502040204020203" pitchFamily="34" charset="0"/>
              </a:rPr>
              <a:t>Created SCC based report exported to Excel, tracking use of every transfused component, with pre-order labs. </a:t>
            </a:r>
          </a:p>
          <a:p>
            <a:pPr marL="0" indent="0">
              <a:buNone/>
            </a:pPr>
            <a:endParaRPr lang="en-US" dirty="0" smtClean="0"/>
          </a:p>
          <a:p>
            <a:r>
              <a:rPr lang="en-US" dirty="0" smtClean="0"/>
              <a:t>  </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062" y="3880637"/>
            <a:ext cx="3875881" cy="1647825"/>
          </a:xfrm>
          <a:prstGeom prst="rect">
            <a:avLst/>
          </a:prstGeom>
          <a:noFill/>
          <a:ln w="28575">
            <a:solidFill>
              <a:schemeClr val="tx1"/>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3003" y="5063596"/>
            <a:ext cx="6152083" cy="1604891"/>
          </a:xfrm>
          <a:prstGeom prst="rect">
            <a:avLst/>
          </a:prstGeom>
          <a:noFill/>
          <a:ln w="25400">
            <a:solidFill>
              <a:schemeClr val="tx1"/>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6823" y="4028580"/>
            <a:ext cx="12763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977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alinga" panose="020B0502040204020203" pitchFamily="34" charset="0"/>
                <a:cs typeface="Kalinga" panose="020B0502040204020203" pitchFamily="34" charset="0"/>
              </a:rPr>
              <a:t>Data can change behavior</a:t>
            </a:r>
          </a:p>
        </p:txBody>
      </p:sp>
      <p:sp>
        <p:nvSpPr>
          <p:cNvPr id="3" name="Content Placeholder 2"/>
          <p:cNvSpPr>
            <a:spLocks noGrp="1"/>
          </p:cNvSpPr>
          <p:nvPr>
            <p:ph idx="1"/>
          </p:nvPr>
        </p:nvSpPr>
        <p:spPr/>
        <p:txBody>
          <a:bodyPr/>
          <a:lstStyle/>
          <a:p>
            <a:r>
              <a:rPr lang="en-US" dirty="0" smtClean="0">
                <a:latin typeface="Kalinga" panose="020B0502040204020203" pitchFamily="34" charset="0"/>
                <a:cs typeface="Kalinga" panose="020B0502040204020203" pitchFamily="34" charset="0"/>
              </a:rPr>
              <a:t>This data can then be pivoted or charted for further analysis and distribution:</a:t>
            </a:r>
          </a:p>
          <a:p>
            <a:pPr marL="0" indent="0">
              <a:buNone/>
            </a:pPr>
            <a:endParaRPr lang="en-US" dirty="0">
              <a:latin typeface="Kalinga" panose="020B0502040204020203" pitchFamily="34" charset="0"/>
              <a:cs typeface="Kalinga" panose="020B0502040204020203"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825" y="2553571"/>
            <a:ext cx="3855111" cy="3814956"/>
          </a:xfrm>
          <a:prstGeom prst="rect">
            <a:avLst/>
          </a:prstGeom>
          <a:noFill/>
          <a:ln w="25400">
            <a:solidFill>
              <a:schemeClr val="tx1"/>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773" y="2735885"/>
            <a:ext cx="4879077" cy="3452774"/>
          </a:xfrm>
          <a:prstGeom prst="rect">
            <a:avLst/>
          </a:prstGeom>
          <a:noFill/>
          <a:ln w="25400">
            <a:solidFill>
              <a:schemeClr val="tx1"/>
            </a:solidFill>
            <a:miter lim="800000"/>
            <a:headEnd/>
            <a:tailEnd/>
          </a:ln>
          <a:effectLst>
            <a:outerShdw blurRad="50800" dist="38100" dir="18900000" algn="bl" rotWithShape="0">
              <a:schemeClr val="tx1">
                <a:lumMod val="65000"/>
                <a:lumOff val="35000"/>
                <a:alpha val="40000"/>
              </a:schemeClr>
            </a:outerShdw>
          </a:effectLst>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5720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Kalinga" panose="020B0502040204020203" pitchFamily="34" charset="0"/>
                <a:cs typeface="Kalinga" panose="020B0502040204020203" pitchFamily="34" charset="0"/>
              </a:rPr>
              <a:t/>
            </a:r>
            <a:br>
              <a:rPr lang="en-US" dirty="0" smtClean="0">
                <a:latin typeface="Kalinga" panose="020B0502040204020203" pitchFamily="34" charset="0"/>
                <a:cs typeface="Kalinga" panose="020B0502040204020203" pitchFamily="34" charset="0"/>
              </a:rPr>
            </a:br>
            <a:r>
              <a:rPr lang="en-US" dirty="0" smtClean="0">
                <a:latin typeface="Kalinga" panose="020B0502040204020203" pitchFamily="34" charset="0"/>
                <a:cs typeface="Kalinga" panose="020B0502040204020203" pitchFamily="34" charset="0"/>
              </a:rPr>
              <a:t>Data </a:t>
            </a:r>
            <a:r>
              <a:rPr lang="en-US" dirty="0">
                <a:latin typeface="Kalinga" panose="020B0502040204020203" pitchFamily="34" charset="0"/>
                <a:cs typeface="Kalinga" panose="020B0502040204020203" pitchFamily="34" charset="0"/>
              </a:rPr>
              <a:t>can change behavior</a:t>
            </a:r>
            <a:r>
              <a:rPr lang="en-US" dirty="0"/>
              <a:t> </a:t>
            </a:r>
            <a:br>
              <a:rPr lang="en-US" dirty="0"/>
            </a:br>
            <a:endParaRPr lang="en-US" dirty="0"/>
          </a:p>
        </p:txBody>
      </p:sp>
      <p:sp>
        <p:nvSpPr>
          <p:cNvPr id="5" name="Content Placeholder 4"/>
          <p:cNvSpPr>
            <a:spLocks noGrp="1"/>
          </p:cNvSpPr>
          <p:nvPr>
            <p:ph idx="1"/>
          </p:nvPr>
        </p:nvSpPr>
        <p:spPr/>
        <p:txBody>
          <a:bodyPr/>
          <a:lstStyle/>
          <a:p>
            <a:r>
              <a:rPr lang="en-US" dirty="0" smtClean="0">
                <a:latin typeface="Kalinga" panose="020B0502040204020203" pitchFamily="34" charset="0"/>
                <a:cs typeface="Kalinga" panose="020B0502040204020203" pitchFamily="34" charset="0"/>
              </a:rPr>
              <a:t>Clinical Challenge</a:t>
            </a:r>
          </a:p>
          <a:p>
            <a:pPr lvl="1"/>
            <a:r>
              <a:rPr lang="en-US" dirty="0" smtClean="0">
                <a:latin typeface="Kalinga" panose="020B0502040204020203" pitchFamily="34" charset="0"/>
                <a:cs typeface="Kalinga" panose="020B0502040204020203" pitchFamily="34" charset="0"/>
              </a:rPr>
              <a:t>Routine Vitamin D testing is of no clinical value  </a:t>
            </a:r>
            <a:endParaRPr lang="en-US" dirty="0">
              <a:latin typeface="Kalinga" panose="020B0502040204020203" pitchFamily="34" charset="0"/>
              <a:cs typeface="Kalinga" panose="020B0502040204020203"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06" y="2642615"/>
            <a:ext cx="3196401" cy="2331721"/>
          </a:xfrm>
          <a:prstGeom prst="rect">
            <a:avLst/>
          </a:prstGeom>
          <a:noFill/>
          <a:ln w="25400">
            <a:solidFill>
              <a:schemeClr val="tx1"/>
            </a:solidFill>
            <a:miter lim="800000"/>
            <a:headEnd/>
            <a:tailEnd/>
          </a:ln>
          <a:effectLst>
            <a:outerShdw blurRad="50800" dist="38100" dir="10800000" algn="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358" y="2554831"/>
            <a:ext cx="3032198" cy="2360984"/>
          </a:xfrm>
          <a:prstGeom prst="rect">
            <a:avLst/>
          </a:prstGeom>
          <a:noFill/>
          <a:ln w="25400">
            <a:solidFill>
              <a:schemeClr val="tx1"/>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643" y="4220870"/>
            <a:ext cx="7118589" cy="2114094"/>
          </a:xfrm>
          <a:prstGeom prst="rect">
            <a:avLst/>
          </a:prstGeom>
          <a:noFill/>
          <a:ln w="25400">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1223" y="3110502"/>
            <a:ext cx="1744179" cy="744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0613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latin typeface="Kalinga" panose="020B0502040204020203" pitchFamily="34" charset="0"/>
                <a:cs typeface="Kalinga" panose="020B0502040204020203" pitchFamily="34" charset="0"/>
              </a:rPr>
              <a:t/>
            </a:r>
            <a:br>
              <a:rPr lang="en-US" dirty="0" smtClean="0">
                <a:solidFill>
                  <a:srgbClr val="FF0000"/>
                </a:solidFill>
                <a:latin typeface="Kalinga" panose="020B0502040204020203" pitchFamily="34" charset="0"/>
                <a:cs typeface="Kalinga" panose="020B0502040204020203" pitchFamily="34" charset="0"/>
              </a:rPr>
            </a:br>
            <a:r>
              <a:rPr lang="en-US" dirty="0" smtClean="0">
                <a:latin typeface="Kalinga" panose="020B0502040204020203" pitchFamily="34" charset="0"/>
                <a:cs typeface="Kalinga" panose="020B0502040204020203" pitchFamily="34" charset="0"/>
              </a:rPr>
              <a:t>Data </a:t>
            </a:r>
            <a:r>
              <a:rPr lang="en-US" dirty="0">
                <a:latin typeface="Kalinga" panose="020B0502040204020203" pitchFamily="34" charset="0"/>
                <a:cs typeface="Kalinga" panose="020B0502040204020203" pitchFamily="34" charset="0"/>
              </a:rPr>
              <a:t>can change behavior </a:t>
            </a:r>
            <a:r>
              <a:rPr lang="en-US" dirty="0"/>
              <a:t/>
            </a:r>
            <a:br>
              <a:rPr lang="en-US" dirty="0"/>
            </a:br>
            <a:endParaRPr lang="en-US" dirty="0"/>
          </a:p>
        </p:txBody>
      </p:sp>
      <p:sp>
        <p:nvSpPr>
          <p:cNvPr id="5" name="Content Placeholder 4"/>
          <p:cNvSpPr>
            <a:spLocks noGrp="1"/>
          </p:cNvSpPr>
          <p:nvPr>
            <p:ph idx="1"/>
          </p:nvPr>
        </p:nvSpPr>
        <p:spPr/>
        <p:txBody>
          <a:bodyPr/>
          <a:lstStyle/>
          <a:p>
            <a:r>
              <a:rPr lang="en-US" dirty="0" smtClean="0">
                <a:latin typeface="Kalinga" panose="020B0502040204020203" pitchFamily="34" charset="0"/>
                <a:cs typeface="Kalinga" panose="020B0502040204020203" pitchFamily="34" charset="0"/>
              </a:rPr>
              <a:t>Clinical challenge</a:t>
            </a:r>
          </a:p>
          <a:p>
            <a:pPr lvl="1"/>
            <a:r>
              <a:rPr lang="en-US" dirty="0" smtClean="0">
                <a:latin typeface="Kalinga" panose="020B0502040204020203" pitchFamily="34" charset="0"/>
                <a:cs typeface="Kalinga" panose="020B0502040204020203" pitchFamily="34" charset="0"/>
              </a:rPr>
              <a:t>PSA not routinely recommended for men over 70</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009" y="2639506"/>
            <a:ext cx="3304565" cy="2346564"/>
          </a:xfrm>
          <a:prstGeom prst="rect">
            <a:avLst/>
          </a:prstGeom>
          <a:noFill/>
          <a:ln w="25400">
            <a:solidFill>
              <a:schemeClr val="tx1"/>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163" y="2639506"/>
            <a:ext cx="4059042" cy="1976385"/>
          </a:xfrm>
          <a:prstGeom prst="rect">
            <a:avLst/>
          </a:prstGeom>
          <a:noFill/>
          <a:ln w="25400">
            <a:solidFill>
              <a:schemeClr val="tx1"/>
            </a:solidFill>
            <a:miter lim="800000"/>
            <a:headEnd/>
            <a:tailEnd/>
          </a:ln>
          <a:effectLst>
            <a:outerShdw blurRad="50800" dist="38100" dir="10800000" algn="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335" y="4235501"/>
            <a:ext cx="6342278" cy="2141143"/>
          </a:xfrm>
          <a:prstGeom prst="rect">
            <a:avLst/>
          </a:prstGeom>
          <a:noFill/>
          <a:ln w="254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2213" y="3524199"/>
            <a:ext cx="618829" cy="577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8860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alinga" panose="020B0502040204020203" pitchFamily="34" charset="0"/>
                <a:cs typeface="Kalinga" panose="020B0502040204020203" pitchFamily="34" charset="0"/>
              </a:rPr>
              <a:t>BIG Data</a:t>
            </a:r>
            <a:endParaRPr lang="en-US" dirty="0"/>
          </a:p>
        </p:txBody>
      </p:sp>
      <p:pic>
        <p:nvPicPr>
          <p:cNvPr id="4" name="Picture 2" descr="C:\Users\bwellman\Pictures\dibert20140127.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8947" y="2205318"/>
            <a:ext cx="7282926" cy="34639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6144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Kalinga" panose="020B0502040204020203" pitchFamily="34" charset="0"/>
                <a:cs typeface="Kalinga" panose="020B0502040204020203" pitchFamily="34" charset="0"/>
              </a:rPr>
              <a:t>20% decrease in RBC use across the country in 6 years</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8489" y="1613647"/>
            <a:ext cx="7627172" cy="445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1679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Kalinga" panose="020B0502040204020203" pitchFamily="34" charset="0"/>
                <a:cs typeface="Kalinga" panose="020B0502040204020203" pitchFamily="34" charset="0"/>
              </a:rPr>
              <a:t>Data can change behavior </a:t>
            </a:r>
            <a:r>
              <a:rPr lang="en-US" dirty="0"/>
              <a:t/>
            </a:r>
            <a:br>
              <a:rPr lang="en-US" dirty="0"/>
            </a:br>
            <a:endParaRPr lang="en-US" dirty="0"/>
          </a:p>
        </p:txBody>
      </p:sp>
      <p:sp>
        <p:nvSpPr>
          <p:cNvPr id="5" name="Content Placeholder 4"/>
          <p:cNvSpPr>
            <a:spLocks noGrp="1"/>
          </p:cNvSpPr>
          <p:nvPr>
            <p:ph idx="1"/>
          </p:nvPr>
        </p:nvSpPr>
        <p:spPr>
          <a:xfrm>
            <a:off x="182880" y="1623975"/>
            <a:ext cx="8767482" cy="4752670"/>
          </a:xfrm>
        </p:spPr>
        <p:txBody>
          <a:bodyPr>
            <a:normAutofit fontScale="85000" lnSpcReduction="20000"/>
          </a:bodyPr>
          <a:lstStyle/>
          <a:p>
            <a:r>
              <a:rPr lang="en-US" dirty="0" smtClean="0">
                <a:latin typeface="Kalinga" panose="020B0502040204020203" pitchFamily="34" charset="0"/>
                <a:cs typeface="Kalinga" panose="020B0502040204020203" pitchFamily="34" charset="0"/>
              </a:rPr>
              <a:t>Clinical Challenge</a:t>
            </a:r>
          </a:p>
          <a:p>
            <a:pPr lvl="1"/>
            <a:r>
              <a:rPr lang="en-US" dirty="0" smtClean="0">
                <a:latin typeface="Kalinga" panose="020B0502040204020203" pitchFamily="34" charset="0"/>
                <a:cs typeface="Kalinga" panose="020B0502040204020203" pitchFamily="34" charset="0"/>
              </a:rPr>
              <a:t>High Blood utilization compared to Premier peer group- no single reason</a:t>
            </a:r>
          </a:p>
          <a:p>
            <a:pPr lvl="2"/>
            <a:r>
              <a:rPr lang="en-US" dirty="0" smtClean="0">
                <a:latin typeface="Kalinga" panose="020B0502040204020203" pitchFamily="34" charset="0"/>
                <a:cs typeface="Kalinga" panose="020B0502040204020203" pitchFamily="34" charset="0"/>
              </a:rPr>
              <a:t>2012-over 10% of adult admissions received RBC </a:t>
            </a:r>
          </a:p>
          <a:p>
            <a:pPr lvl="2"/>
            <a:r>
              <a:rPr lang="en-US" dirty="0" smtClean="0">
                <a:latin typeface="Kalinga" panose="020B0502040204020203" pitchFamily="34" charset="0"/>
                <a:cs typeface="Kalinga" panose="020B0502040204020203" pitchFamily="34" charset="0"/>
              </a:rPr>
              <a:t>National trend showed decreasing use</a:t>
            </a:r>
          </a:p>
          <a:p>
            <a:pPr lvl="1"/>
            <a:r>
              <a:rPr lang="en-US" dirty="0" smtClean="0">
                <a:latin typeface="Kalinga" panose="020B0502040204020203" pitchFamily="34" charset="0"/>
                <a:cs typeface="Kalinga" panose="020B0502040204020203" pitchFamily="34" charset="0"/>
              </a:rPr>
              <a:t>Created SCC based Excel report tracking use of every transfused component, with pre order labs.</a:t>
            </a:r>
          </a:p>
          <a:p>
            <a:pPr lvl="2"/>
            <a:r>
              <a:rPr lang="en-US" dirty="0" smtClean="0">
                <a:latin typeface="Kalinga" panose="020B0502040204020203" pitchFamily="34" charset="0"/>
                <a:cs typeface="Kalinga" panose="020B0502040204020203" pitchFamily="34" charset="0"/>
              </a:rPr>
              <a:t>Profile by specialty, site, ordering provider, where components  used, pre Hgb, platelet count, INR, use of special products, single unit events, dosing of FFP. </a:t>
            </a:r>
          </a:p>
          <a:p>
            <a:pPr lvl="2"/>
            <a:r>
              <a:rPr lang="en-US" dirty="0" smtClean="0">
                <a:latin typeface="Kalinga" panose="020B0502040204020203" pitchFamily="34" charset="0"/>
                <a:cs typeface="Kalinga" panose="020B0502040204020203" pitchFamily="34" charset="0"/>
              </a:rPr>
              <a:t>Review by quarter </a:t>
            </a:r>
          </a:p>
          <a:p>
            <a:pPr lvl="1"/>
            <a:r>
              <a:rPr lang="en-US" dirty="0" smtClean="0">
                <a:latin typeface="Kalinga" panose="020B0502040204020203" pitchFamily="34" charset="0"/>
                <a:cs typeface="Kalinga" panose="020B0502040204020203" pitchFamily="34" charset="0"/>
              </a:rPr>
              <a:t>IP OR blood use report</a:t>
            </a:r>
          </a:p>
          <a:p>
            <a:pPr lvl="2"/>
            <a:r>
              <a:rPr lang="en-US" dirty="0" smtClean="0">
                <a:latin typeface="Kalinga" panose="020B0502040204020203" pitchFamily="34" charset="0"/>
                <a:cs typeface="Kalinga" panose="020B0502040204020203" pitchFamily="34" charset="0"/>
              </a:rPr>
              <a:t>By case number, record number, provider, specialty, procedure, order, date and time of component use, pre and post lab values, </a:t>
            </a:r>
          </a:p>
          <a:p>
            <a:pPr lvl="1"/>
            <a:r>
              <a:rPr lang="en-US" dirty="0" smtClean="0">
                <a:latin typeface="Kalinga" panose="020B0502040204020203" pitchFamily="34" charset="0"/>
                <a:cs typeface="Kalinga" panose="020B0502040204020203" pitchFamily="34" charset="0"/>
              </a:rPr>
              <a:t>Provided customized reports to main users</a:t>
            </a:r>
          </a:p>
          <a:p>
            <a:pPr lvl="2"/>
            <a:r>
              <a:rPr lang="en-US" dirty="0" smtClean="0">
                <a:latin typeface="Kalinga" panose="020B0502040204020203" pitchFamily="34" charset="0"/>
                <a:cs typeface="Kalinga" panose="020B0502040204020203" pitchFamily="34" charset="0"/>
              </a:rPr>
              <a:t>Oncology, Surgery, Hospitalists</a:t>
            </a:r>
          </a:p>
          <a:p>
            <a:pPr lvl="2"/>
            <a:r>
              <a:rPr lang="en-US" dirty="0" smtClean="0">
                <a:latin typeface="Kalinga" panose="020B0502040204020203" pitchFamily="34" charset="0"/>
                <a:cs typeface="Kalinga" panose="020B0502040204020203" pitchFamily="34" charset="0"/>
              </a:rPr>
              <a:t>Resulted in discussion of criteria, coagulation reversal order set, new best practice guidelines and new Epic indication driven order set </a:t>
            </a:r>
            <a:r>
              <a:rPr lang="en-US" dirty="0">
                <a:latin typeface="Kalinga" panose="020B0502040204020203" pitchFamily="34" charset="0"/>
                <a:cs typeface="Kalinga" panose="020B0502040204020203" pitchFamily="34" charset="0"/>
              </a:rPr>
              <a:t>.</a:t>
            </a:r>
            <a:endParaRPr lang="en-US" dirty="0" smtClean="0">
              <a:latin typeface="Kalinga" panose="020B0502040204020203" pitchFamily="34" charset="0"/>
              <a:cs typeface="Kalinga" panose="020B0502040204020203"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61456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Kalinga" panose="020B0502040204020203" pitchFamily="34" charset="0"/>
                <a:cs typeface="Kalinga" panose="020B0502040204020203" pitchFamily="34" charset="0"/>
              </a:rPr>
              <a:t>Hospitalist Transfusion Summary 2014-2015</a:t>
            </a:r>
            <a:endParaRPr lang="en-US" dirty="0">
              <a:latin typeface="Kalinga" panose="020B0502040204020203" pitchFamily="34" charset="0"/>
              <a:cs typeface="Kalinga" panose="020B0502040204020203" pitchFamily="34"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499" y="1596466"/>
            <a:ext cx="3903002"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498" y="4176979"/>
            <a:ext cx="3701491" cy="2216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5311" y="1519111"/>
            <a:ext cx="4659450" cy="458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3772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alinga" panose="020B0502040204020203" pitchFamily="34" charset="0"/>
                <a:cs typeface="Kalinga" panose="020B0502040204020203" pitchFamily="34" charset="0"/>
              </a:rPr>
              <a:t>Objectives</a:t>
            </a:r>
            <a:endParaRPr lang="en-US" dirty="0"/>
          </a:p>
        </p:txBody>
      </p:sp>
      <p:sp>
        <p:nvSpPr>
          <p:cNvPr id="3" name="Content Placeholder 2"/>
          <p:cNvSpPr>
            <a:spLocks noGrp="1"/>
          </p:cNvSpPr>
          <p:nvPr>
            <p:ph idx="1"/>
          </p:nvPr>
        </p:nvSpPr>
        <p:spPr/>
        <p:txBody>
          <a:bodyPr/>
          <a:lstStyle/>
          <a:p>
            <a:endParaRPr lang="en-US" b="1" dirty="0" smtClean="0">
              <a:latin typeface="Kalinga" panose="020B0502040204020203" pitchFamily="34" charset="0"/>
              <a:cs typeface="Kalinga" panose="020B0502040204020203" pitchFamily="34" charset="0"/>
            </a:endParaRPr>
          </a:p>
          <a:p>
            <a:r>
              <a:rPr lang="en-US" b="1" dirty="0" smtClean="0">
                <a:latin typeface="Kalinga" panose="020B0502040204020203" pitchFamily="34" charset="0"/>
                <a:cs typeface="Kalinga" panose="020B0502040204020203" pitchFamily="34" charset="0"/>
              </a:rPr>
              <a:t>Health </a:t>
            </a:r>
            <a:r>
              <a:rPr lang="en-US" b="1" dirty="0">
                <a:latin typeface="Kalinga" panose="020B0502040204020203" pitchFamily="34" charset="0"/>
                <a:cs typeface="Kalinga" panose="020B0502040204020203" pitchFamily="34" charset="0"/>
              </a:rPr>
              <a:t>care costs are the problem</a:t>
            </a:r>
            <a:r>
              <a:rPr lang="en-US" b="1" dirty="0" smtClean="0">
                <a:latin typeface="Kalinga" panose="020B0502040204020203" pitchFamily="34" charset="0"/>
                <a:cs typeface="Kalinga" panose="020B0502040204020203" pitchFamily="34" charset="0"/>
              </a:rPr>
              <a:t>.</a:t>
            </a:r>
          </a:p>
          <a:p>
            <a:endParaRPr lang="en-US" b="1" dirty="0" smtClean="0">
              <a:latin typeface="Kalinga" panose="020B0502040204020203" pitchFamily="34" charset="0"/>
              <a:cs typeface="Kalinga" panose="020B0502040204020203" pitchFamily="34" charset="0"/>
            </a:endParaRPr>
          </a:p>
          <a:p>
            <a:r>
              <a:rPr lang="en-US" b="1" dirty="0" smtClean="0">
                <a:latin typeface="Kalinga" panose="020B0502040204020203" pitchFamily="34" charset="0"/>
                <a:cs typeface="Kalinga" panose="020B0502040204020203" pitchFamily="34" charset="0"/>
              </a:rPr>
              <a:t>Data </a:t>
            </a:r>
            <a:r>
              <a:rPr lang="en-US" b="1" dirty="0">
                <a:latin typeface="Kalinga" panose="020B0502040204020203" pitchFamily="34" charset="0"/>
                <a:cs typeface="Kalinga" panose="020B0502040204020203" pitchFamily="34" charset="0"/>
              </a:rPr>
              <a:t>can change behavior. </a:t>
            </a:r>
            <a:endParaRPr lang="en-US" b="1" dirty="0" smtClean="0">
              <a:latin typeface="Kalinga" panose="020B0502040204020203" pitchFamily="34" charset="0"/>
              <a:cs typeface="Kalinga" panose="020B0502040204020203" pitchFamily="34" charset="0"/>
            </a:endParaRPr>
          </a:p>
          <a:p>
            <a:endParaRPr lang="en-US" b="1" dirty="0" smtClean="0">
              <a:latin typeface="Kalinga" panose="020B0502040204020203" pitchFamily="34" charset="0"/>
              <a:cs typeface="Kalinga" panose="020B0502040204020203" pitchFamily="34" charset="0"/>
            </a:endParaRPr>
          </a:p>
          <a:p>
            <a:r>
              <a:rPr lang="en-US" b="1" dirty="0" smtClean="0">
                <a:latin typeface="Kalinga" panose="020B0502040204020203" pitchFamily="34" charset="0"/>
                <a:cs typeface="Kalinga" panose="020B0502040204020203" pitchFamily="34" charset="0"/>
              </a:rPr>
              <a:t>Our </a:t>
            </a:r>
            <a:r>
              <a:rPr lang="en-US" b="1" dirty="0">
                <a:latin typeface="Kalinga" panose="020B0502040204020203" pitchFamily="34" charset="0"/>
                <a:cs typeface="Kalinga" panose="020B0502040204020203" pitchFamily="34" charset="0"/>
              </a:rPr>
              <a:t>experience in developing data to create information that can lead to change using SCC basic functionality.</a:t>
            </a:r>
          </a:p>
          <a:p>
            <a:pPr marL="0" indent="0">
              <a:buNone/>
            </a:pPr>
            <a:endParaRPr lang="en-US" b="1" dirty="0">
              <a:latin typeface="Kalinga" panose="020B0502040204020203" pitchFamily="34" charset="0"/>
              <a:cs typeface="Kalinga" panose="020B0502040204020203" pitchFamily="34" charset="0"/>
            </a:endParaRPr>
          </a:p>
          <a:p>
            <a:endParaRPr lang="en-US" b="1" dirty="0">
              <a:latin typeface="Kalinga" panose="020B0502040204020203" pitchFamily="34" charset="0"/>
              <a:cs typeface="Kalinga" panose="020B0502040204020203" pitchFamily="34" charset="0"/>
            </a:endParaRP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43774"/>
            <a:ext cx="1279525"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0419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121" y="225277"/>
            <a:ext cx="7831569" cy="1070657"/>
          </a:xfrm>
        </p:spPr>
        <p:txBody>
          <a:bodyPr>
            <a:normAutofit fontScale="90000"/>
          </a:bodyPr>
          <a:lstStyle/>
          <a:p>
            <a:pPr algn="ctr"/>
            <a:r>
              <a:rPr lang="en-US" sz="3100" dirty="0" smtClean="0">
                <a:latin typeface="Kalinga" panose="020B0502040204020203" pitchFamily="34" charset="0"/>
                <a:cs typeface="Kalinga" panose="020B0502040204020203" pitchFamily="34" charset="0"/>
              </a:rPr>
              <a:t>% Avg. Post Discharge </a:t>
            </a:r>
            <a:r>
              <a:rPr lang="en-US" sz="3100" dirty="0">
                <a:latin typeface="Kalinga" panose="020B0502040204020203" pitchFamily="34" charset="0"/>
                <a:cs typeface="Kalinga" panose="020B0502040204020203" pitchFamily="34" charset="0"/>
              </a:rPr>
              <a:t>HGB &lt;10.0 g/</a:t>
            </a:r>
            <a:r>
              <a:rPr lang="en-US" sz="3100" dirty="0" err="1">
                <a:latin typeface="Kalinga" panose="020B0502040204020203" pitchFamily="34" charset="0"/>
                <a:cs typeface="Kalinga" panose="020B0502040204020203" pitchFamily="34" charset="0"/>
              </a:rPr>
              <a:t>dL</a:t>
            </a:r>
            <a:r>
              <a:rPr lang="en-US" sz="3100" dirty="0">
                <a:latin typeface="Kalinga" panose="020B0502040204020203" pitchFamily="34" charset="0"/>
                <a:cs typeface="Kalinga" panose="020B0502040204020203" pitchFamily="34" charset="0"/>
              </a:rPr>
              <a:t> </a:t>
            </a:r>
            <a:r>
              <a:rPr lang="en-US" sz="3100" dirty="0" smtClean="0">
                <a:latin typeface="Kalinga" panose="020B0502040204020203" pitchFamily="34" charset="0"/>
                <a:cs typeface="Kalinga" panose="020B0502040204020203" pitchFamily="34" charset="0"/>
              </a:rPr>
              <a:t/>
            </a:r>
            <a:br>
              <a:rPr lang="en-US" sz="3100" dirty="0" smtClean="0">
                <a:latin typeface="Kalinga" panose="020B0502040204020203" pitchFamily="34" charset="0"/>
                <a:cs typeface="Kalinga" panose="020B0502040204020203" pitchFamily="34" charset="0"/>
              </a:rPr>
            </a:br>
            <a:r>
              <a:rPr lang="en-US" sz="3100" dirty="0" smtClean="0">
                <a:latin typeface="Kalinga" panose="020B0502040204020203" pitchFamily="34" charset="0"/>
                <a:cs typeface="Kalinga" panose="020B0502040204020203" pitchFamily="34" charset="0"/>
              </a:rPr>
              <a:t>by Surgeon, 2015</a:t>
            </a:r>
            <a:r>
              <a:rPr lang="en-US" sz="2800" dirty="0" smtClean="0">
                <a:latin typeface="Kalinga" panose="020B0502040204020203" pitchFamily="34" charset="0"/>
                <a:cs typeface="Kalinga" panose="020B0502040204020203" pitchFamily="34" charset="0"/>
              </a:rPr>
              <a:t/>
            </a:r>
            <a:br>
              <a:rPr lang="en-US" sz="2800" dirty="0" smtClean="0">
                <a:latin typeface="Kalinga" panose="020B0502040204020203" pitchFamily="34" charset="0"/>
                <a:cs typeface="Kalinga" panose="020B0502040204020203" pitchFamily="34" charset="0"/>
              </a:rPr>
            </a:br>
            <a:r>
              <a:rPr lang="en-US" sz="2800" b="1" dirty="0" smtClean="0">
                <a:latin typeface="Kalinga" panose="020B0502040204020203" pitchFamily="34" charset="0"/>
                <a:cs typeface="Kalinga" panose="020B0502040204020203" pitchFamily="34" charset="0"/>
              </a:rPr>
              <a:t>Q1=39%    Q2=  55%    Q3= 43%   Q4=54%</a:t>
            </a:r>
            <a:endParaRPr lang="en-US" sz="2800" b="1" dirty="0">
              <a:latin typeface="Kalinga" panose="020B0502040204020203" pitchFamily="34" charset="0"/>
              <a:cs typeface="Kalinga" panose="020B0502040204020203" pitchFamily="34" charset="0"/>
            </a:endParaRPr>
          </a:p>
        </p:txBody>
      </p:sp>
      <p:pic>
        <p:nvPicPr>
          <p:cNvPr id="2051"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625471" y="1807285"/>
            <a:ext cx="4332287" cy="4141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65100" y="2000922"/>
            <a:ext cx="4364038" cy="3797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35163" y="1708333"/>
            <a:ext cx="2259106" cy="253916"/>
          </a:xfrm>
          <a:prstGeom prst="rect">
            <a:avLst/>
          </a:prstGeom>
          <a:noFill/>
        </p:spPr>
        <p:txBody>
          <a:bodyPr wrap="square" rtlCol="0">
            <a:spAutoFit/>
          </a:bodyPr>
          <a:lstStyle/>
          <a:p>
            <a:r>
              <a:rPr lang="en-US" sz="1050" b="1" dirty="0" smtClean="0"/>
              <a:t>General Q1:Q2 2015</a:t>
            </a:r>
            <a:endParaRPr lang="en-US" sz="1050" b="1"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9519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526" y="305576"/>
            <a:ext cx="7831569" cy="1070657"/>
          </a:xfrm>
        </p:spPr>
        <p:txBody>
          <a:bodyPr>
            <a:normAutofit/>
          </a:bodyPr>
          <a:lstStyle/>
          <a:p>
            <a:r>
              <a:rPr lang="en-US" sz="3200" dirty="0" smtClean="0">
                <a:latin typeface="Kalinga" panose="020B0502040204020203" pitchFamily="34" charset="0"/>
                <a:cs typeface="Kalinga" panose="020B0502040204020203" pitchFamily="34" charset="0"/>
              </a:rPr>
              <a:t>System activity up </a:t>
            </a:r>
            <a:br>
              <a:rPr lang="en-US" sz="3200" dirty="0" smtClean="0">
                <a:latin typeface="Kalinga" panose="020B0502040204020203" pitchFamily="34" charset="0"/>
                <a:cs typeface="Kalinga" panose="020B0502040204020203" pitchFamily="34" charset="0"/>
              </a:rPr>
            </a:br>
            <a:r>
              <a:rPr lang="en-US" sz="3200" dirty="0" smtClean="0">
                <a:latin typeface="Kalinga" panose="020B0502040204020203" pitchFamily="34" charset="0"/>
                <a:cs typeface="Kalinga" panose="020B0502040204020203" pitchFamily="34" charset="0"/>
              </a:rPr>
              <a:t>RBC use down 1300 units</a:t>
            </a:r>
            <a:endParaRPr lang="en-US" sz="3200" dirty="0">
              <a:latin typeface="Kalinga" panose="020B0502040204020203" pitchFamily="34" charset="0"/>
              <a:cs typeface="Kalinga" panose="020B0502040204020203" pitchFamily="34" charset="0"/>
            </a:endParaRPr>
          </a:p>
        </p:txBody>
      </p:sp>
      <p:pic>
        <p:nvPicPr>
          <p:cNvPr id="7"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2267" y="1887322"/>
            <a:ext cx="4332287" cy="2526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79" y="4472414"/>
            <a:ext cx="4149767" cy="1982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748022" y="1534715"/>
            <a:ext cx="4194417" cy="2879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201108" y="4732934"/>
            <a:ext cx="3357676" cy="1477328"/>
          </a:xfrm>
          <a:prstGeom prst="rect">
            <a:avLst/>
          </a:prstGeom>
          <a:noFill/>
        </p:spPr>
        <p:txBody>
          <a:bodyPr wrap="square" rtlCol="0">
            <a:spAutoFit/>
          </a:bodyPr>
          <a:lstStyle/>
          <a:p>
            <a:r>
              <a:rPr lang="en-US" dirty="0"/>
              <a:t>Decreased RBC units </a:t>
            </a:r>
            <a:r>
              <a:rPr lang="en-US" dirty="0" smtClean="0"/>
              <a:t>transfused, </a:t>
            </a:r>
            <a:r>
              <a:rPr lang="en-US" dirty="0"/>
              <a:t>fewer </a:t>
            </a:r>
            <a:r>
              <a:rPr lang="en-US" dirty="0" smtClean="0"/>
              <a:t>transfusions events </a:t>
            </a:r>
            <a:r>
              <a:rPr lang="en-US" dirty="0"/>
              <a:t>per </a:t>
            </a:r>
            <a:r>
              <a:rPr lang="en-US" dirty="0" smtClean="0"/>
              <a:t>admission, fewer </a:t>
            </a:r>
            <a:r>
              <a:rPr lang="en-US" dirty="0"/>
              <a:t>units per patient, lower pre Hgb </a:t>
            </a:r>
            <a:r>
              <a:rPr lang="en-US" dirty="0" smtClean="0"/>
              <a:t>levels, </a:t>
            </a:r>
            <a:r>
              <a:rPr lang="en-US" dirty="0"/>
              <a:t>more 1 unit transfusions</a:t>
            </a:r>
          </a:p>
        </p:txBody>
      </p:sp>
      <p:sp>
        <p:nvSpPr>
          <p:cNvPr id="11" name="TextBox 10"/>
          <p:cNvSpPr txBox="1"/>
          <p:nvPr/>
        </p:nvSpPr>
        <p:spPr>
          <a:xfrm>
            <a:off x="205967" y="1587398"/>
            <a:ext cx="4095371" cy="369332"/>
          </a:xfrm>
          <a:prstGeom prst="rect">
            <a:avLst/>
          </a:prstGeom>
          <a:noFill/>
        </p:spPr>
        <p:txBody>
          <a:bodyPr wrap="square" rtlCol="0">
            <a:spAutoFit/>
          </a:bodyPr>
          <a:lstStyle/>
          <a:p>
            <a:r>
              <a:rPr lang="en-US" dirty="0" smtClean="0"/>
              <a:t>Premier Peer Group Comparison</a:t>
            </a:r>
            <a:endParaRPr lang="en-US" dirty="0"/>
          </a:p>
        </p:txBody>
      </p:sp>
      <p:sp>
        <p:nvSpPr>
          <p:cNvPr id="12" name="TextBox 11"/>
          <p:cNvSpPr txBox="1"/>
          <p:nvPr/>
        </p:nvSpPr>
        <p:spPr>
          <a:xfrm>
            <a:off x="3135133" y="2166598"/>
            <a:ext cx="1309421" cy="738664"/>
          </a:xfrm>
          <a:prstGeom prst="rect">
            <a:avLst/>
          </a:prstGeom>
          <a:noFill/>
        </p:spPr>
        <p:txBody>
          <a:bodyPr wrap="square" rtlCol="0">
            <a:spAutoFit/>
          </a:bodyPr>
          <a:lstStyle/>
          <a:p>
            <a:r>
              <a:rPr lang="en-US" sz="1400" dirty="0" smtClean="0"/>
              <a:t>2013-2015 </a:t>
            </a:r>
          </a:p>
          <a:p>
            <a:r>
              <a:rPr lang="en-US" sz="1400" dirty="0" smtClean="0"/>
              <a:t>IP days     16 % </a:t>
            </a:r>
          </a:p>
          <a:p>
            <a:r>
              <a:rPr lang="en-US" sz="1400" dirty="0" smtClean="0"/>
              <a:t>Admits     20%</a:t>
            </a:r>
            <a:endParaRPr lang="en-US" sz="1400" dirty="0"/>
          </a:p>
        </p:txBody>
      </p:sp>
      <p:sp>
        <p:nvSpPr>
          <p:cNvPr id="13" name="Up Arrow 12"/>
          <p:cNvSpPr/>
          <p:nvPr/>
        </p:nvSpPr>
        <p:spPr>
          <a:xfrm>
            <a:off x="4276762" y="2420728"/>
            <a:ext cx="335584" cy="4004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1519" y="1979987"/>
            <a:ext cx="129857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2525" y="2210384"/>
            <a:ext cx="371475"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0333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latin typeface="Kalinga" panose="020B0502040204020203" pitchFamily="34" charset="0"/>
                <a:cs typeface="Kalinga" panose="020B0502040204020203" pitchFamily="34" charset="0"/>
              </a:rPr>
              <a:t/>
            </a:r>
            <a:br>
              <a:rPr lang="en-US" dirty="0" smtClean="0">
                <a:solidFill>
                  <a:srgbClr val="FF0000"/>
                </a:solidFill>
                <a:latin typeface="Kalinga" panose="020B0502040204020203" pitchFamily="34" charset="0"/>
                <a:cs typeface="Kalinga" panose="020B0502040204020203" pitchFamily="34" charset="0"/>
              </a:rPr>
            </a:br>
            <a:r>
              <a:rPr lang="en-US" dirty="0" smtClean="0">
                <a:latin typeface="Kalinga" panose="020B0502040204020203" pitchFamily="34" charset="0"/>
                <a:cs typeface="Kalinga" panose="020B0502040204020203" pitchFamily="34" charset="0"/>
              </a:rPr>
              <a:t>Data </a:t>
            </a:r>
            <a:r>
              <a:rPr lang="en-US" dirty="0">
                <a:latin typeface="Kalinga" panose="020B0502040204020203" pitchFamily="34" charset="0"/>
                <a:cs typeface="Kalinga" panose="020B0502040204020203" pitchFamily="34" charset="0"/>
              </a:rPr>
              <a:t>can change behavior</a:t>
            </a:r>
            <a:r>
              <a:rPr lang="en-US" dirty="0"/>
              <a:t> </a:t>
            </a:r>
            <a:br>
              <a:rPr lang="en-US" dirty="0"/>
            </a:br>
            <a:endParaRPr lang="en-US" dirty="0"/>
          </a:p>
        </p:txBody>
      </p:sp>
      <p:sp>
        <p:nvSpPr>
          <p:cNvPr id="5" name="Content Placeholder 4"/>
          <p:cNvSpPr>
            <a:spLocks noGrp="1"/>
          </p:cNvSpPr>
          <p:nvPr>
            <p:ph idx="1"/>
          </p:nvPr>
        </p:nvSpPr>
        <p:spPr>
          <a:xfrm>
            <a:off x="182880" y="1871831"/>
            <a:ext cx="8767482" cy="4324574"/>
          </a:xfrm>
        </p:spPr>
        <p:txBody>
          <a:bodyPr/>
          <a:lstStyle/>
          <a:p>
            <a:r>
              <a:rPr lang="en-US" sz="3200" dirty="0" smtClean="0">
                <a:latin typeface="Kalinga" panose="020B0502040204020203" pitchFamily="34" charset="0"/>
                <a:cs typeface="Kalinga" panose="020B0502040204020203" pitchFamily="34" charset="0"/>
              </a:rPr>
              <a:t>Clinical Challenge</a:t>
            </a:r>
          </a:p>
          <a:p>
            <a:pPr lvl="1"/>
            <a:r>
              <a:rPr lang="en-US" sz="2800" dirty="0" smtClean="0">
                <a:latin typeface="Kalinga" panose="020B0502040204020203" pitchFamily="34" charset="0"/>
                <a:cs typeface="Kalinga" panose="020B0502040204020203" pitchFamily="34" charset="0"/>
              </a:rPr>
              <a:t>Routine Vitamin D testing is of no clinical value.</a:t>
            </a:r>
          </a:p>
          <a:p>
            <a:pPr lvl="2"/>
            <a:r>
              <a:rPr lang="en-US" sz="2400" dirty="0" smtClean="0">
                <a:latin typeface="Kalinga" panose="020B0502040204020203" pitchFamily="34" charset="0"/>
                <a:cs typeface="Kalinga" panose="020B0502040204020203" pitchFamily="34" charset="0"/>
              </a:rPr>
              <a:t>Carle performed over 16,000 tests in 2014.</a:t>
            </a:r>
          </a:p>
          <a:p>
            <a:pPr lvl="2"/>
            <a:r>
              <a:rPr lang="en-US" sz="2400" dirty="0" smtClean="0">
                <a:latin typeface="Kalinga" panose="020B0502040204020203" pitchFamily="34" charset="0"/>
                <a:cs typeface="Kalinga" panose="020B0502040204020203" pitchFamily="34" charset="0"/>
              </a:rPr>
              <a:t>Mostly ordered in primary care, significant variation in volumes and adjusted for patient panel size. </a:t>
            </a:r>
          </a:p>
          <a:p>
            <a:pPr lvl="1"/>
            <a:r>
              <a:rPr lang="en-US" sz="2800" dirty="0" smtClean="0">
                <a:latin typeface="Kalinga" panose="020B0502040204020203" pitchFamily="34" charset="0"/>
                <a:cs typeface="Kalinga" panose="020B0502040204020203" pitchFamily="34" charset="0"/>
              </a:rPr>
              <a:t>Initiated  best practices recommendation</a:t>
            </a:r>
          </a:p>
          <a:p>
            <a:pPr lvl="1"/>
            <a:r>
              <a:rPr lang="en-US" sz="2800" dirty="0" smtClean="0">
                <a:latin typeface="Kalinga" panose="020B0502040204020203" pitchFamily="34" charset="0"/>
                <a:cs typeface="Kalinga" panose="020B0502040204020203" pitchFamily="34" charset="0"/>
              </a:rPr>
              <a:t>Primary care leadership rolling out as part of medical home process.  </a:t>
            </a:r>
            <a:endParaRPr lang="en-US" sz="2800" dirty="0">
              <a:latin typeface="Kalinga" panose="020B0502040204020203" pitchFamily="34" charset="0"/>
              <a:cs typeface="Kalinga" panose="020B0502040204020203"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94879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Kalinga" panose="020B0502040204020203" pitchFamily="34" charset="0"/>
                <a:cs typeface="Kalinga" panose="020B0502040204020203" pitchFamily="34" charset="0"/>
              </a:rPr>
              <a:t>Practice ordering variation</a:t>
            </a:r>
            <a:endParaRPr lang="en-US" dirty="0">
              <a:latin typeface="Kalinga" panose="020B0502040204020203" pitchFamily="34" charset="0"/>
              <a:cs typeface="Kalinga" panose="020B0502040204020203" pitchFamily="34" charset="0"/>
            </a:endParaRP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8646" y="1600200"/>
            <a:ext cx="612670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56325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latin typeface="Kalinga" panose="020B0502040204020203" pitchFamily="34" charset="0"/>
                <a:cs typeface="Kalinga" panose="020B0502040204020203" pitchFamily="34" charset="0"/>
              </a:rPr>
              <a:t>Concern over thyroid testing led to thyroid  cascade.</a:t>
            </a:r>
            <a:br>
              <a:rPr lang="en-US" sz="1800" dirty="0" smtClean="0">
                <a:latin typeface="Kalinga" panose="020B0502040204020203" pitchFamily="34" charset="0"/>
                <a:cs typeface="Kalinga" panose="020B0502040204020203" pitchFamily="34" charset="0"/>
              </a:rPr>
            </a:br>
            <a:r>
              <a:rPr lang="en-US" sz="1800" dirty="0" smtClean="0">
                <a:latin typeface="Kalinga" panose="020B0502040204020203" pitchFamily="34" charset="0"/>
                <a:cs typeface="Kalinga" panose="020B0502040204020203" pitchFamily="34" charset="0"/>
              </a:rPr>
              <a:t>We tested this and provided feed back to best practices.</a:t>
            </a:r>
            <a:br>
              <a:rPr lang="en-US" sz="1800" dirty="0" smtClean="0">
                <a:latin typeface="Kalinga" panose="020B0502040204020203" pitchFamily="34" charset="0"/>
                <a:cs typeface="Kalinga" panose="020B0502040204020203" pitchFamily="34" charset="0"/>
              </a:rPr>
            </a:br>
            <a:r>
              <a:rPr lang="en-US" sz="1800" dirty="0" smtClean="0">
                <a:latin typeface="Kalinga" panose="020B0502040204020203" pitchFamily="34" charset="0"/>
                <a:cs typeface="Kalinga" panose="020B0502040204020203" pitchFamily="34" charset="0"/>
              </a:rPr>
              <a:t>Found conflicting order sets in primary care and fee schedule issues</a:t>
            </a:r>
            <a:r>
              <a:rPr lang="en-US" sz="1800" dirty="0" smtClean="0"/>
              <a:t>.</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775012"/>
            <a:ext cx="3803901" cy="4442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42908" y="1524000"/>
            <a:ext cx="4023360" cy="5078313"/>
          </a:xfrm>
          <a:prstGeom prst="rect">
            <a:avLst/>
          </a:prstGeom>
          <a:noFill/>
        </p:spPr>
        <p:txBody>
          <a:bodyPr wrap="square" rtlCol="0">
            <a:spAutoFit/>
          </a:bodyPr>
          <a:lstStyle/>
          <a:p>
            <a:r>
              <a:rPr lang="en-US" dirty="0" smtClean="0"/>
              <a:t>NOTE to Best Practices Committee:</a:t>
            </a:r>
          </a:p>
          <a:p>
            <a:endParaRPr lang="en-US" dirty="0" smtClean="0"/>
          </a:p>
          <a:p>
            <a:r>
              <a:rPr lang="en-US" dirty="0" smtClean="0"/>
              <a:t>“We </a:t>
            </a:r>
            <a:r>
              <a:rPr lang="en-US" dirty="0"/>
              <a:t>have folks ordering both TSH and </a:t>
            </a:r>
            <a:r>
              <a:rPr lang="en-US" dirty="0" smtClean="0"/>
              <a:t>T4, </a:t>
            </a:r>
            <a:r>
              <a:rPr lang="en-US" dirty="0"/>
              <a:t>or ordering TSH and then a second draw for the T4.</a:t>
            </a:r>
            <a:br>
              <a:rPr lang="en-US" dirty="0"/>
            </a:br>
            <a:r>
              <a:rPr lang="en-US" dirty="0"/>
              <a:t>Most are ordering way more TSH,  than Thyroid </a:t>
            </a:r>
            <a:r>
              <a:rPr lang="en-US" dirty="0" smtClean="0"/>
              <a:t>Cascade Panels which </a:t>
            </a:r>
            <a:r>
              <a:rPr lang="en-US" dirty="0"/>
              <a:t>starts with a TSH  and then reflexes to a T4 if TSH </a:t>
            </a:r>
            <a:r>
              <a:rPr lang="en-US" dirty="0" smtClean="0"/>
              <a:t>is abnormal</a:t>
            </a:r>
            <a:r>
              <a:rPr lang="en-US" dirty="0"/>
              <a:t>.  </a:t>
            </a:r>
            <a:br>
              <a:rPr lang="en-US" dirty="0"/>
            </a:br>
            <a:r>
              <a:rPr lang="en-US" dirty="0"/>
              <a:t>We do 13,100 TSH separately orders annually from the 4000+ </a:t>
            </a:r>
            <a:r>
              <a:rPr lang="en-US" dirty="0" smtClean="0"/>
              <a:t>Thyroid Cascade Panel </a:t>
            </a:r>
            <a:r>
              <a:rPr lang="en-US" dirty="0"/>
              <a:t>TSH tests followed by 2800 T4 ordered. I doubt we have 25% incidence of </a:t>
            </a:r>
            <a:r>
              <a:rPr lang="en-US" dirty="0" smtClean="0"/>
              <a:t>low </a:t>
            </a:r>
            <a:r>
              <a:rPr lang="en-US" dirty="0"/>
              <a:t>TSH  </a:t>
            </a:r>
            <a:r>
              <a:rPr lang="en-US" dirty="0" smtClean="0"/>
              <a:t>but </a:t>
            </a:r>
            <a:r>
              <a:rPr lang="en-US" dirty="0"/>
              <a:t>am looking at that now.</a:t>
            </a:r>
            <a:br>
              <a:rPr lang="en-US" dirty="0"/>
            </a:br>
            <a:r>
              <a:rPr lang="en-US" dirty="0"/>
              <a:t>Or we have a lot of folks on therapy for hypothyroidism</a:t>
            </a:r>
            <a:r>
              <a:rPr lang="en-US" dirty="0" smtClean="0"/>
              <a:t>.”</a:t>
            </a:r>
            <a:r>
              <a:rPr lang="en-US" dirty="0"/>
              <a:t/>
            </a:r>
            <a:br>
              <a:rPr lang="en-US" dirty="0"/>
            </a:b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6745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Kalinga" panose="020B0502040204020203" pitchFamily="34" charset="0"/>
                <a:cs typeface="Kalinga" panose="020B0502040204020203" pitchFamily="34" charset="0"/>
              </a:rPr>
              <a:t>“We can’t replace your old computer. That would be age discrimination”</a:t>
            </a:r>
            <a:endParaRPr lang="en-US" sz="3200" dirty="0">
              <a:latin typeface="Kalinga" panose="020B0502040204020203" pitchFamily="34" charset="0"/>
              <a:cs typeface="Kalinga" panose="020B0502040204020203" pitchFamily="34"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4394" y="1592263"/>
            <a:ext cx="4724099" cy="458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046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alinga" panose="020B0502040204020203" pitchFamily="34" charset="0"/>
                <a:cs typeface="Kalinga" panose="020B0502040204020203" pitchFamily="34" charset="0"/>
              </a:rPr>
              <a:t>Lessons Learned:</a:t>
            </a:r>
            <a:endParaRPr lang="en-US" dirty="0">
              <a:latin typeface="Kalinga" panose="020B0502040204020203" pitchFamily="34" charset="0"/>
              <a:cs typeface="Kalinga" panose="020B0502040204020203" pitchFamily="34" charset="0"/>
            </a:endParaRPr>
          </a:p>
        </p:txBody>
      </p:sp>
      <p:sp>
        <p:nvSpPr>
          <p:cNvPr id="3" name="Content Placeholder 2"/>
          <p:cNvSpPr>
            <a:spLocks noGrp="1"/>
          </p:cNvSpPr>
          <p:nvPr>
            <p:ph idx="1"/>
          </p:nvPr>
        </p:nvSpPr>
        <p:spPr>
          <a:xfrm>
            <a:off x="182880" y="1762963"/>
            <a:ext cx="8767482" cy="4414000"/>
          </a:xfrm>
        </p:spPr>
        <p:txBody>
          <a:bodyPr>
            <a:normAutofit fontScale="92500" lnSpcReduction="20000"/>
          </a:bodyPr>
          <a:lstStyle/>
          <a:p>
            <a:r>
              <a:rPr lang="en-US" dirty="0" smtClean="0">
                <a:latin typeface="Kalinga" panose="020B0502040204020203" pitchFamily="34" charset="0"/>
                <a:cs typeface="Kalinga" panose="020B0502040204020203" pitchFamily="34" charset="0"/>
              </a:rPr>
              <a:t>You may be able to produce meaningful data working with what you have.  </a:t>
            </a:r>
          </a:p>
          <a:p>
            <a:r>
              <a:rPr lang="en-US" dirty="0" smtClean="0">
                <a:latin typeface="Kalinga" panose="020B0502040204020203" pitchFamily="34" charset="0"/>
                <a:cs typeface="Kalinga" panose="020B0502040204020203" pitchFamily="34" charset="0"/>
              </a:rPr>
              <a:t>Presenting data in a relevant way does not necessarily require more than basic skills.</a:t>
            </a:r>
          </a:p>
          <a:p>
            <a:r>
              <a:rPr lang="en-US" dirty="0" smtClean="0">
                <a:latin typeface="Kalinga" panose="020B0502040204020203" pitchFamily="34" charset="0"/>
                <a:cs typeface="Kalinga" panose="020B0502040204020203" pitchFamily="34" charset="0"/>
              </a:rPr>
              <a:t>Consider all reports a “work in progress”.</a:t>
            </a:r>
          </a:p>
          <a:p>
            <a:pPr lvl="1"/>
            <a:r>
              <a:rPr lang="en-US" dirty="0" smtClean="0">
                <a:latin typeface="Kalinga" panose="020B0502040204020203" pitchFamily="34" charset="0"/>
                <a:cs typeface="Kalinga" panose="020B0502040204020203" pitchFamily="34" charset="0"/>
              </a:rPr>
              <a:t>Surprisingly, you may find what you originally thought you wanted can be reshaped by what your data shows. </a:t>
            </a:r>
          </a:p>
          <a:p>
            <a:pPr lvl="1"/>
            <a:r>
              <a:rPr lang="en-US" dirty="0" smtClean="0">
                <a:latin typeface="Kalinga" panose="020B0502040204020203" pitchFamily="34" charset="0"/>
                <a:cs typeface="Kalinga" panose="020B0502040204020203" pitchFamily="34" charset="0"/>
              </a:rPr>
              <a:t>Don’t worry about perfection (except for the validity of the data!).</a:t>
            </a:r>
          </a:p>
          <a:p>
            <a:pPr lvl="1"/>
            <a:r>
              <a:rPr lang="en-US" dirty="0" smtClean="0">
                <a:latin typeface="Kalinga" panose="020B0502040204020203" pitchFamily="34" charset="0"/>
                <a:cs typeface="Kalinga" panose="020B0502040204020203" pitchFamily="34" charset="0"/>
              </a:rPr>
              <a:t>As reports change practice, the needed information may evolve.  </a:t>
            </a:r>
          </a:p>
          <a:p>
            <a:r>
              <a:rPr lang="en-US" dirty="0" smtClean="0">
                <a:latin typeface="Kalinga" panose="020B0502040204020203" pitchFamily="34" charset="0"/>
                <a:cs typeface="Kalinga" panose="020B0502040204020203" pitchFamily="34" charset="0"/>
              </a:rPr>
              <a:t>Results may show inconsistencies.  </a:t>
            </a:r>
          </a:p>
          <a:p>
            <a:pPr lvl="1"/>
            <a:r>
              <a:rPr lang="en-US" dirty="0" smtClean="0">
                <a:latin typeface="Kalinga" panose="020B0502040204020203" pitchFamily="34" charset="0"/>
                <a:cs typeface="Kalinga" panose="020B0502040204020203" pitchFamily="34" charset="0"/>
              </a:rPr>
              <a:t>Reports have shown us opportunities to identify variances and tighten processes.</a:t>
            </a:r>
            <a:endParaRPr lang="en-US" dirty="0">
              <a:latin typeface="Kalinga" panose="020B0502040204020203" pitchFamily="34" charset="0"/>
              <a:cs typeface="Kalinga" panose="020B0502040204020203"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2671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Kalinga" panose="020B0502040204020203" pitchFamily="34" charset="0"/>
                <a:cs typeface="Kalinga" panose="020B0502040204020203" pitchFamily="34" charset="0"/>
              </a:rPr>
              <a:t>Where </a:t>
            </a:r>
            <a:r>
              <a:rPr lang="en-US" dirty="0" smtClean="0">
                <a:latin typeface="Kalinga" panose="020B0502040204020203" pitchFamily="34" charset="0"/>
                <a:cs typeface="Kalinga" panose="020B0502040204020203" pitchFamily="34" charset="0"/>
              </a:rPr>
              <a:t>do we go from here?</a:t>
            </a:r>
            <a:endParaRPr lang="en-US" dirty="0">
              <a:latin typeface="Kalinga" panose="020B0502040204020203" pitchFamily="34" charset="0"/>
              <a:cs typeface="Kalinga" panose="020B0502040204020203" pitchFamily="34" charset="0"/>
            </a:endParaRPr>
          </a:p>
        </p:txBody>
      </p:sp>
      <p:sp>
        <p:nvSpPr>
          <p:cNvPr id="3" name="Content Placeholder 2"/>
          <p:cNvSpPr>
            <a:spLocks noGrp="1"/>
          </p:cNvSpPr>
          <p:nvPr>
            <p:ph idx="1"/>
          </p:nvPr>
        </p:nvSpPr>
        <p:spPr/>
        <p:txBody>
          <a:bodyPr>
            <a:normAutofit lnSpcReduction="10000"/>
          </a:bodyPr>
          <a:lstStyle/>
          <a:p>
            <a:r>
              <a:rPr lang="en-US" b="1" dirty="0">
                <a:latin typeface="Kalinga" panose="020B0502040204020203" pitchFamily="34" charset="0"/>
                <a:cs typeface="Kalinga" panose="020B0502040204020203" pitchFamily="34" charset="0"/>
              </a:rPr>
              <a:t>As we become more data driven from the provider side and the business side we need to consider how to manage the required resources for obtaining the necessary data. </a:t>
            </a:r>
            <a:endParaRPr lang="en-US" b="1" dirty="0" smtClean="0">
              <a:latin typeface="Kalinga" panose="020B0502040204020203" pitchFamily="34" charset="0"/>
              <a:cs typeface="Kalinga" panose="020B0502040204020203" pitchFamily="34" charset="0"/>
            </a:endParaRPr>
          </a:p>
          <a:p>
            <a:pPr marL="0" indent="0">
              <a:buNone/>
            </a:pPr>
            <a:endParaRPr lang="en-US" sz="800" b="1" dirty="0">
              <a:latin typeface="Kalinga" panose="020B0502040204020203" pitchFamily="34" charset="0"/>
              <a:cs typeface="Kalinga" panose="020B0502040204020203" pitchFamily="34" charset="0"/>
            </a:endParaRPr>
          </a:p>
          <a:p>
            <a:pPr lvl="1"/>
            <a:r>
              <a:rPr lang="en-US" dirty="0">
                <a:latin typeface="Kalinga" panose="020B0502040204020203" pitchFamily="34" charset="0"/>
                <a:cs typeface="Kalinga" panose="020B0502040204020203" pitchFamily="34" charset="0"/>
              </a:rPr>
              <a:t>We need dedicated products for lab specific analytics such as Soft Reports, or additional personnel with the expertise to pull this data via other methods</a:t>
            </a:r>
            <a:r>
              <a:rPr lang="en-US" dirty="0" smtClean="0">
                <a:latin typeface="Kalinga" panose="020B0502040204020203" pitchFamily="34" charset="0"/>
                <a:cs typeface="Kalinga" panose="020B0502040204020203" pitchFamily="34" charset="0"/>
              </a:rPr>
              <a:t>.</a:t>
            </a:r>
          </a:p>
          <a:p>
            <a:pPr marL="457200" lvl="1" indent="0">
              <a:buNone/>
            </a:pPr>
            <a:r>
              <a:rPr lang="en-US" sz="1000" dirty="0" smtClean="0">
                <a:latin typeface="Kalinga" panose="020B0502040204020203" pitchFamily="34" charset="0"/>
                <a:cs typeface="Kalinga" panose="020B0502040204020203" pitchFamily="34" charset="0"/>
              </a:rPr>
              <a:t> </a:t>
            </a:r>
            <a:endParaRPr lang="en-US" sz="1000" dirty="0">
              <a:latin typeface="Kalinga" panose="020B0502040204020203" pitchFamily="34" charset="0"/>
              <a:cs typeface="Kalinga" panose="020B0502040204020203" pitchFamily="34" charset="0"/>
            </a:endParaRPr>
          </a:p>
          <a:p>
            <a:pPr lvl="2"/>
            <a:r>
              <a:rPr lang="en-US" dirty="0">
                <a:latin typeface="Kalinga" panose="020B0502040204020203" pitchFamily="34" charset="0"/>
                <a:cs typeface="Kalinga" panose="020B0502040204020203" pitchFamily="34" charset="0"/>
              </a:rPr>
              <a:t>Timely reports are the most effective so we will need to emphasize how we can best meet the needs quickly. </a:t>
            </a:r>
            <a:endParaRPr lang="en-US" dirty="0" smtClean="0">
              <a:latin typeface="Kalinga" panose="020B0502040204020203" pitchFamily="34" charset="0"/>
              <a:cs typeface="Kalinga" panose="020B0502040204020203" pitchFamily="34" charset="0"/>
            </a:endParaRPr>
          </a:p>
          <a:p>
            <a:pPr marL="914400" lvl="2" indent="0">
              <a:buNone/>
            </a:pPr>
            <a:endParaRPr lang="en-US" sz="1000" dirty="0">
              <a:latin typeface="Kalinga" panose="020B0502040204020203" pitchFamily="34" charset="0"/>
              <a:cs typeface="Kalinga" panose="020B0502040204020203" pitchFamily="34" charset="0"/>
            </a:endParaRPr>
          </a:p>
          <a:p>
            <a:pPr lvl="1"/>
            <a:r>
              <a:rPr lang="en-US" dirty="0">
                <a:latin typeface="Kalinga" panose="020B0502040204020203" pitchFamily="34" charset="0"/>
                <a:cs typeface="Kalinga" panose="020B0502040204020203" pitchFamily="34" charset="0"/>
              </a:rPr>
              <a:t>Development of SCC Canned Reports for those one time ASAP or low complexity extracts needed</a:t>
            </a:r>
            <a:r>
              <a:rPr lang="en-US" dirty="0" smtClean="0">
                <a:latin typeface="Kalinga" panose="020B0502040204020203" pitchFamily="34" charset="0"/>
                <a:cs typeface="Kalinga" panose="020B0502040204020203" pitchFamily="34" charset="0"/>
              </a:rPr>
              <a:t>.</a:t>
            </a:r>
            <a:endParaRPr lang="en-US" dirty="0"/>
          </a:p>
          <a:p>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72406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Kalinga" panose="020B0502040204020203" pitchFamily="34" charset="0"/>
                <a:cs typeface="Kalinga" panose="020B0502040204020203" pitchFamily="34" charset="0"/>
              </a:rPr>
              <a:t>We are always resource challenged..</a:t>
            </a:r>
            <a:endParaRPr lang="en-US" dirty="0"/>
          </a:p>
        </p:txBody>
      </p:sp>
      <p:sp>
        <p:nvSpPr>
          <p:cNvPr id="3" name="Content Placeholder 2"/>
          <p:cNvSpPr>
            <a:spLocks noGrp="1"/>
          </p:cNvSpPr>
          <p:nvPr>
            <p:ph idx="1"/>
          </p:nvPr>
        </p:nvSpPr>
        <p:spPr/>
        <p:txBody>
          <a:bodyPr/>
          <a:lstStyle/>
          <a:p>
            <a:pPr marL="0" indent="0">
              <a:buNone/>
            </a:pPr>
            <a:endParaRPr lang="en-US" sz="4800" b="1" dirty="0" smtClean="0">
              <a:latin typeface="Kalinga" panose="020B0502040204020203" pitchFamily="34" charset="0"/>
              <a:cs typeface="Kalinga" panose="020B0502040204020203" pitchFamily="34" charset="0"/>
            </a:endParaRPr>
          </a:p>
          <a:p>
            <a:pPr marL="0" indent="0">
              <a:buNone/>
            </a:pPr>
            <a:r>
              <a:rPr lang="en-US" sz="4800" b="1" dirty="0" smtClean="0">
                <a:latin typeface="Kalinga" panose="020B0502040204020203" pitchFamily="34" charset="0"/>
                <a:cs typeface="Kalinga" panose="020B0502040204020203" pitchFamily="34" charset="0"/>
              </a:rPr>
              <a:t>“</a:t>
            </a:r>
            <a:r>
              <a:rPr lang="en-US" sz="4800" b="1" dirty="0">
                <a:latin typeface="Kalinga" panose="020B0502040204020203" pitchFamily="34" charset="0"/>
                <a:cs typeface="Kalinga" panose="020B0502040204020203" pitchFamily="34" charset="0"/>
              </a:rPr>
              <a:t>Do not let what you cannot do interfere with what you can do</a:t>
            </a:r>
            <a:r>
              <a:rPr lang="en-US" sz="4800" b="1" dirty="0" smtClean="0">
                <a:latin typeface="Kalinga" panose="020B0502040204020203" pitchFamily="34" charset="0"/>
                <a:cs typeface="Kalinga" panose="020B0502040204020203" pitchFamily="34" charset="0"/>
              </a:rPr>
              <a:t>.”</a:t>
            </a:r>
          </a:p>
          <a:p>
            <a:pPr algn="r"/>
            <a:r>
              <a:rPr lang="en-US" sz="3600" b="1" dirty="0" smtClean="0">
                <a:latin typeface="Kalinga" panose="020B0502040204020203" pitchFamily="34" charset="0"/>
                <a:cs typeface="Kalinga" panose="020B0502040204020203" pitchFamily="34" charset="0"/>
              </a:rPr>
              <a:t>John </a:t>
            </a:r>
            <a:r>
              <a:rPr lang="en-US" sz="3600" b="1" dirty="0">
                <a:latin typeface="Kalinga" panose="020B0502040204020203" pitchFamily="34" charset="0"/>
                <a:cs typeface="Kalinga" panose="020B0502040204020203" pitchFamily="34" charset="0"/>
              </a:rPr>
              <a:t>Wooden,</a:t>
            </a:r>
          </a:p>
          <a:p>
            <a:pPr marL="0" indent="0" algn="r">
              <a:buNone/>
            </a:pPr>
            <a:r>
              <a:rPr lang="en-US" b="1" dirty="0">
                <a:latin typeface="Kalinga" panose="020B0502040204020203" pitchFamily="34" charset="0"/>
                <a:cs typeface="Kalinga" panose="020B0502040204020203" pitchFamily="34" charset="0"/>
              </a:rPr>
              <a:t>Basketball Coach</a:t>
            </a:r>
          </a:p>
          <a:p>
            <a:pPr marL="0" indent="0">
              <a:buNone/>
            </a:pPr>
            <a:endParaRPr lang="en-US" b="1" dirty="0" smtClean="0">
              <a:latin typeface="Kalinga" panose="020B0502040204020203" pitchFamily="34" charset="0"/>
              <a:cs typeface="Kalinga" panose="020B0502040204020203" pitchFamily="34" charset="0"/>
            </a:endParaRPr>
          </a:p>
          <a:p>
            <a:endParaRPr lang="en-US" b="1" dirty="0">
              <a:latin typeface="Kalinga" panose="020B0502040204020203" pitchFamily="34" charset="0"/>
              <a:cs typeface="Kalinga" panose="020B0502040204020203" pitchFamily="34" charset="0"/>
            </a:endParaRP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08" y="6390491"/>
            <a:ext cx="12922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7380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Kalinga" panose="020B0502040204020203" pitchFamily="34" charset="0"/>
                <a:cs typeface="Kalinga" panose="020B0502040204020203" pitchFamily="34" charset="0"/>
              </a:rPr>
              <a:t/>
            </a:r>
            <a:br>
              <a:rPr lang="en-US" dirty="0" smtClean="0">
                <a:latin typeface="Kalinga" panose="020B0502040204020203" pitchFamily="34" charset="0"/>
                <a:cs typeface="Kalinga" panose="020B0502040204020203" pitchFamily="34" charset="0"/>
              </a:rPr>
            </a:br>
            <a:r>
              <a:rPr lang="en-US" dirty="0" smtClean="0">
                <a:latin typeface="Kalinga" panose="020B0502040204020203" pitchFamily="34" charset="0"/>
                <a:cs typeface="Kalinga" panose="020B0502040204020203" pitchFamily="34" charset="0"/>
              </a:rPr>
              <a:t>Data </a:t>
            </a:r>
            <a:r>
              <a:rPr lang="en-US" dirty="0">
                <a:latin typeface="Kalinga" panose="020B0502040204020203" pitchFamily="34" charset="0"/>
                <a:cs typeface="Kalinga" panose="020B0502040204020203" pitchFamily="34" charset="0"/>
              </a:rPr>
              <a:t>can change behavior </a:t>
            </a:r>
            <a:r>
              <a:rPr lang="en-US" dirty="0"/>
              <a:t/>
            </a:r>
            <a:br>
              <a:rPr lang="en-US" dirty="0"/>
            </a:br>
            <a:endParaRPr lang="en-US" dirty="0"/>
          </a:p>
        </p:txBody>
      </p:sp>
      <p:sp>
        <p:nvSpPr>
          <p:cNvPr id="5" name="Content Placeholder 4"/>
          <p:cNvSpPr>
            <a:spLocks noGrp="1"/>
          </p:cNvSpPr>
          <p:nvPr>
            <p:ph idx="1"/>
          </p:nvPr>
        </p:nvSpPr>
        <p:spPr>
          <a:xfrm>
            <a:off x="182880" y="1770278"/>
            <a:ext cx="8767482" cy="4406685"/>
          </a:xfrm>
        </p:spPr>
        <p:txBody>
          <a:bodyPr>
            <a:normAutofit fontScale="92500" lnSpcReduction="20000"/>
          </a:bodyPr>
          <a:lstStyle/>
          <a:p>
            <a:r>
              <a:rPr lang="en-US" dirty="0" smtClean="0">
                <a:latin typeface="Kalinga" panose="020B0502040204020203" pitchFamily="34" charset="0"/>
                <a:cs typeface="Kalinga" panose="020B0502040204020203" pitchFamily="34" charset="0"/>
              </a:rPr>
              <a:t>Volume –is there a problem or opportunity?</a:t>
            </a:r>
          </a:p>
          <a:p>
            <a:pPr lvl="1"/>
            <a:r>
              <a:rPr lang="en-US" dirty="0" smtClean="0">
                <a:latin typeface="Kalinga" panose="020B0502040204020203" pitchFamily="34" charset="0"/>
                <a:cs typeface="Kalinga" panose="020B0502040204020203" pitchFamily="34" charset="0"/>
              </a:rPr>
              <a:t>Unexplained variation between providers</a:t>
            </a:r>
          </a:p>
          <a:p>
            <a:pPr lvl="1"/>
            <a:r>
              <a:rPr lang="en-US" dirty="0" smtClean="0">
                <a:latin typeface="Kalinga" panose="020B0502040204020203" pitchFamily="34" charset="0"/>
                <a:cs typeface="Kalinga" panose="020B0502040204020203" pitchFamily="34" charset="0"/>
              </a:rPr>
              <a:t>Variation from guidelines</a:t>
            </a:r>
          </a:p>
          <a:p>
            <a:pPr lvl="1"/>
            <a:r>
              <a:rPr lang="en-US" dirty="0" smtClean="0">
                <a:latin typeface="Kalinga" panose="020B0502040204020203" pitchFamily="34" charset="0"/>
                <a:cs typeface="Kalinga" panose="020B0502040204020203" pitchFamily="34" charset="0"/>
              </a:rPr>
              <a:t>Care deficiencies, overuse? </a:t>
            </a:r>
          </a:p>
          <a:p>
            <a:r>
              <a:rPr lang="en-US" dirty="0" smtClean="0">
                <a:latin typeface="Kalinga" panose="020B0502040204020203" pitchFamily="34" charset="0"/>
                <a:cs typeface="Kalinga" panose="020B0502040204020203" pitchFamily="34" charset="0"/>
              </a:rPr>
              <a:t>Advantages of organizational LIS over Payer Data</a:t>
            </a:r>
          </a:p>
          <a:p>
            <a:pPr lvl="1"/>
            <a:r>
              <a:rPr lang="en-US" dirty="0" smtClean="0">
                <a:latin typeface="Kalinga" panose="020B0502040204020203" pitchFamily="34" charset="0"/>
                <a:cs typeface="Kalinga" panose="020B0502040204020203" pitchFamily="34" charset="0"/>
              </a:rPr>
              <a:t>Can quantify direct cost savings for organization</a:t>
            </a:r>
          </a:p>
          <a:p>
            <a:pPr lvl="1"/>
            <a:r>
              <a:rPr lang="en-US" dirty="0" smtClean="0">
                <a:latin typeface="Kalinga" panose="020B0502040204020203" pitchFamily="34" charset="0"/>
                <a:cs typeface="Kalinga" panose="020B0502040204020203" pitchFamily="34" charset="0"/>
              </a:rPr>
              <a:t>Not segmented by payer, shows whole picture</a:t>
            </a:r>
          </a:p>
          <a:p>
            <a:pPr lvl="1"/>
            <a:r>
              <a:rPr lang="en-US" dirty="0" smtClean="0">
                <a:latin typeface="Kalinga" panose="020B0502040204020203" pitchFamily="34" charset="0"/>
                <a:cs typeface="Kalinga" panose="020B0502040204020203" pitchFamily="34" charset="0"/>
              </a:rPr>
              <a:t>Distinguishes ordered tests and performed tests</a:t>
            </a:r>
          </a:p>
          <a:p>
            <a:pPr lvl="1"/>
            <a:r>
              <a:rPr lang="en-US" dirty="0" smtClean="0">
                <a:latin typeface="Kalinga" panose="020B0502040204020203" pitchFamily="34" charset="0"/>
                <a:cs typeface="Kalinga" panose="020B0502040204020203" pitchFamily="34" charset="0"/>
              </a:rPr>
              <a:t>Can easily identify abnormal subsets</a:t>
            </a:r>
          </a:p>
          <a:p>
            <a:pPr lvl="1"/>
            <a:r>
              <a:rPr lang="en-US" dirty="0" smtClean="0">
                <a:latin typeface="Kalinga" panose="020B0502040204020203" pitchFamily="34" charset="0"/>
                <a:cs typeface="Kalinga" panose="020B0502040204020203" pitchFamily="34" charset="0"/>
              </a:rPr>
              <a:t>Can help set priorities</a:t>
            </a:r>
          </a:p>
          <a:p>
            <a:pPr lvl="1"/>
            <a:r>
              <a:rPr lang="en-US" dirty="0" smtClean="0">
                <a:latin typeface="Kalinga" panose="020B0502040204020203" pitchFamily="34" charset="0"/>
                <a:cs typeface="Kalinga" panose="020B0502040204020203" pitchFamily="34" charset="0"/>
              </a:rPr>
              <a:t>Can customize to your organization needs</a:t>
            </a:r>
          </a:p>
          <a:p>
            <a:r>
              <a:rPr lang="en-US" b="1" dirty="0" smtClean="0">
                <a:latin typeface="Kalinga" panose="020B0502040204020203" pitchFamily="34" charset="0"/>
                <a:cs typeface="Kalinga" panose="020B0502040204020203" pitchFamily="34" charset="0"/>
              </a:rPr>
              <a:t>Helps define value of data that drives change and guide software and staffing decisions</a:t>
            </a:r>
          </a:p>
          <a:p>
            <a:pPr lvl="1"/>
            <a:endParaRPr lang="en-US" dirty="0">
              <a:latin typeface="Kalinga" panose="020B0502040204020203" pitchFamily="34" charset="0"/>
              <a:cs typeface="Kalinga" panose="020B0502040204020203"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2457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Kalinga" panose="020B0502040204020203" pitchFamily="34" charset="0"/>
                <a:cs typeface="Kalinga" panose="020B0502040204020203" pitchFamily="34" charset="0"/>
              </a:rPr>
              <a:t>Carle Health System</a:t>
            </a:r>
            <a:r>
              <a:rPr lang="en-US" dirty="0" smtClean="0"/>
              <a:t/>
            </a:r>
            <a:br>
              <a:rPr lang="en-US" dirty="0" smtClean="0"/>
            </a:br>
            <a:r>
              <a:rPr lang="en-US" sz="1800" b="1" dirty="0" smtClean="0">
                <a:latin typeface="Kalinga" panose="020B0502040204020203" pitchFamily="34" charset="0"/>
                <a:cs typeface="Kalinga" panose="020B0502040204020203" pitchFamily="34" charset="0"/>
              </a:rPr>
              <a:t>Clinic founded 1931-Hospital founded 1948- Health Plan started 1980</a:t>
            </a:r>
            <a:br>
              <a:rPr lang="en-US" sz="1800" b="1" dirty="0" smtClean="0">
                <a:latin typeface="Kalinga" panose="020B0502040204020203" pitchFamily="34" charset="0"/>
                <a:cs typeface="Kalinga" panose="020B0502040204020203" pitchFamily="34" charset="0"/>
              </a:rPr>
            </a:br>
            <a:r>
              <a:rPr lang="en-US" sz="1800" b="1" dirty="0" smtClean="0">
                <a:latin typeface="Kalinga" panose="020B0502040204020203" pitchFamily="34" charset="0"/>
                <a:cs typeface="Kalinga" panose="020B0502040204020203" pitchFamily="34" charset="0"/>
              </a:rPr>
              <a:t>Integration of Clinic, Health plan and Hospital- April1, 2010 </a:t>
            </a:r>
            <a:endParaRPr lang="en-US" sz="1800" b="1" dirty="0">
              <a:latin typeface="Kalinga" panose="020B0502040204020203" pitchFamily="34" charset="0"/>
              <a:cs typeface="Kalinga" panose="020B0502040204020203" pitchFamily="34"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403" y="1526427"/>
            <a:ext cx="3971855" cy="458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468" y="1536191"/>
            <a:ext cx="1294791" cy="1236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4098" y="2866303"/>
            <a:ext cx="1360627" cy="1471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404" y="4462273"/>
            <a:ext cx="1133855" cy="1016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54725" y="1617951"/>
            <a:ext cx="3565438" cy="2292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2179835209"/>
              </p:ext>
            </p:extLst>
          </p:nvPr>
        </p:nvGraphicFramePr>
        <p:xfrm>
          <a:off x="6064302" y="4186102"/>
          <a:ext cx="2997040" cy="2141855"/>
        </p:xfrm>
        <a:graphic>
          <a:graphicData uri="http://schemas.openxmlformats.org/drawingml/2006/table">
            <a:tbl>
              <a:tblPr firstRow="1" firstCol="1" bandRow="1">
                <a:tableStyleId>{5C22544A-7EE6-4342-B048-85BDC9FD1C3A}</a:tableStyleId>
              </a:tblPr>
              <a:tblGrid>
                <a:gridCol w="2159067"/>
                <a:gridCol w="837973"/>
              </a:tblGrid>
              <a:tr h="210185">
                <a:tc>
                  <a:txBody>
                    <a:bodyPr/>
                    <a:lstStyle/>
                    <a:p>
                      <a:pPr marL="0" marR="0">
                        <a:spcBef>
                          <a:spcPts val="0"/>
                        </a:spcBef>
                        <a:spcAft>
                          <a:spcPts val="0"/>
                        </a:spcAft>
                      </a:pPr>
                      <a:r>
                        <a:rPr lang="en-US" sz="1100" dirty="0">
                          <a:effectLst/>
                        </a:rPr>
                        <a:t>Average daily census </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050">
                          <a:effectLst/>
                        </a:rPr>
                        <a:t>352</a:t>
                      </a:r>
                      <a:endParaRPr lang="en-US" sz="1200">
                        <a:effectLst/>
                        <a:latin typeface="Times New Roman"/>
                        <a:ea typeface="Times New Roman"/>
                      </a:endParaRPr>
                    </a:p>
                  </a:txBody>
                  <a:tcPr marL="68580" marR="68580" marT="0" marB="0" anchor="ctr"/>
                </a:tc>
              </a:tr>
              <a:tr h="210185">
                <a:tc>
                  <a:txBody>
                    <a:bodyPr/>
                    <a:lstStyle/>
                    <a:p>
                      <a:pPr marL="0" marR="0">
                        <a:spcBef>
                          <a:spcPts val="0"/>
                        </a:spcBef>
                        <a:spcAft>
                          <a:spcPts val="0"/>
                        </a:spcAft>
                      </a:pPr>
                      <a:r>
                        <a:rPr lang="en-US" sz="1100" dirty="0">
                          <a:effectLst/>
                        </a:rPr>
                        <a:t>Inpatient admissions w/ newborns</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050">
                          <a:effectLst/>
                        </a:rPr>
                        <a:t>25,045</a:t>
                      </a:r>
                      <a:endParaRPr lang="en-US" sz="1200">
                        <a:effectLst/>
                        <a:latin typeface="Times New Roman"/>
                        <a:ea typeface="Times New Roman"/>
                      </a:endParaRPr>
                    </a:p>
                  </a:txBody>
                  <a:tcPr marL="68580" marR="68580" marT="0" marB="0" anchor="ctr"/>
                </a:tc>
              </a:tr>
              <a:tr h="210185">
                <a:tc>
                  <a:txBody>
                    <a:bodyPr/>
                    <a:lstStyle/>
                    <a:p>
                      <a:pPr marL="0" marR="0">
                        <a:spcBef>
                          <a:spcPts val="0"/>
                        </a:spcBef>
                        <a:spcAft>
                          <a:spcPts val="0"/>
                        </a:spcAft>
                      </a:pPr>
                      <a:r>
                        <a:rPr lang="en-US" sz="1100" dirty="0">
                          <a:effectLst/>
                        </a:rPr>
                        <a:t>Births</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050">
                          <a:effectLst/>
                        </a:rPr>
                        <a:t>2,679</a:t>
                      </a:r>
                      <a:endParaRPr lang="en-US" sz="1200">
                        <a:effectLst/>
                        <a:latin typeface="Times New Roman"/>
                        <a:ea typeface="Times New Roman"/>
                      </a:endParaRPr>
                    </a:p>
                  </a:txBody>
                  <a:tcPr marL="68580" marR="68580" marT="0" marB="0" anchor="ctr"/>
                </a:tc>
              </a:tr>
              <a:tr h="210185">
                <a:tc>
                  <a:txBody>
                    <a:bodyPr/>
                    <a:lstStyle/>
                    <a:p>
                      <a:pPr marL="0" marR="0">
                        <a:spcBef>
                          <a:spcPts val="0"/>
                        </a:spcBef>
                        <a:spcAft>
                          <a:spcPts val="0"/>
                        </a:spcAft>
                      </a:pPr>
                      <a:r>
                        <a:rPr lang="en-US" sz="1100">
                          <a:effectLst/>
                        </a:rPr>
                        <a:t>Neonatal Intensive Care Unit patients</a:t>
                      </a:r>
                      <a:endParaRPr lang="en-US" sz="120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050" dirty="0">
                          <a:effectLst/>
                        </a:rPr>
                        <a:t>671</a:t>
                      </a:r>
                      <a:endParaRPr lang="en-US" sz="1200" dirty="0">
                        <a:effectLst/>
                        <a:latin typeface="Times New Roman"/>
                        <a:ea typeface="Times New Roman"/>
                      </a:endParaRPr>
                    </a:p>
                  </a:txBody>
                  <a:tcPr marL="68580" marR="68580" marT="0" marB="0" anchor="ctr"/>
                </a:tc>
              </a:tr>
              <a:tr h="210185">
                <a:tc>
                  <a:txBody>
                    <a:bodyPr/>
                    <a:lstStyle/>
                    <a:p>
                      <a:pPr marL="0" marR="0">
                        <a:spcBef>
                          <a:spcPts val="0"/>
                        </a:spcBef>
                        <a:spcAft>
                          <a:spcPts val="0"/>
                        </a:spcAft>
                      </a:pPr>
                      <a:r>
                        <a:rPr lang="en-US" sz="1100" dirty="0">
                          <a:effectLst/>
                        </a:rPr>
                        <a:t>Emergency Department patients</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050">
                          <a:effectLst/>
                        </a:rPr>
                        <a:t>84,763</a:t>
                      </a:r>
                      <a:endParaRPr lang="en-US" sz="1200">
                        <a:effectLst/>
                        <a:latin typeface="Times New Roman"/>
                        <a:ea typeface="Times New Roman"/>
                      </a:endParaRPr>
                    </a:p>
                  </a:txBody>
                  <a:tcPr marL="68580" marR="68580" marT="0" marB="0" anchor="ctr"/>
                </a:tc>
              </a:tr>
              <a:tr h="210185">
                <a:tc>
                  <a:txBody>
                    <a:bodyPr/>
                    <a:lstStyle/>
                    <a:p>
                      <a:pPr marL="0" marR="0">
                        <a:spcBef>
                          <a:spcPts val="0"/>
                        </a:spcBef>
                        <a:spcAft>
                          <a:spcPts val="0"/>
                        </a:spcAft>
                      </a:pPr>
                      <a:r>
                        <a:rPr lang="en-US" sz="1100" dirty="0">
                          <a:effectLst/>
                        </a:rPr>
                        <a:t>Trauma patients</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050">
                          <a:effectLst/>
                        </a:rPr>
                        <a:t>1,280</a:t>
                      </a:r>
                      <a:endParaRPr lang="en-US" sz="1200">
                        <a:effectLst/>
                        <a:latin typeface="Times New Roman"/>
                        <a:ea typeface="Times New Roman"/>
                      </a:endParaRPr>
                    </a:p>
                  </a:txBody>
                  <a:tcPr marL="68580" marR="68580" marT="0" marB="0" anchor="ctr"/>
                </a:tc>
              </a:tr>
              <a:tr h="210185">
                <a:tc>
                  <a:txBody>
                    <a:bodyPr/>
                    <a:lstStyle/>
                    <a:p>
                      <a:pPr marL="0" marR="0">
                        <a:spcBef>
                          <a:spcPts val="0"/>
                        </a:spcBef>
                        <a:spcAft>
                          <a:spcPts val="0"/>
                        </a:spcAft>
                      </a:pPr>
                      <a:r>
                        <a:rPr lang="en-US" sz="1100" dirty="0">
                          <a:effectLst/>
                        </a:rPr>
                        <a:t>Outpatient visits</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050" dirty="0">
                          <a:effectLst/>
                        </a:rPr>
                        <a:t>1,009,137</a:t>
                      </a:r>
                      <a:endParaRPr lang="en-US" sz="1200" dirty="0">
                        <a:effectLst/>
                        <a:latin typeface="Times New Roman"/>
                        <a:ea typeface="Times New Roman"/>
                      </a:endParaRPr>
                    </a:p>
                  </a:txBody>
                  <a:tcPr marL="68580" marR="68580" marT="0" marB="0" anchor="ctr"/>
                </a:tc>
              </a:tr>
              <a:tr h="210185">
                <a:tc>
                  <a:txBody>
                    <a:bodyPr/>
                    <a:lstStyle/>
                    <a:p>
                      <a:pPr marL="0" marR="0">
                        <a:spcBef>
                          <a:spcPts val="0"/>
                        </a:spcBef>
                        <a:spcAft>
                          <a:spcPts val="0"/>
                        </a:spcAft>
                      </a:pPr>
                      <a:r>
                        <a:rPr lang="en-US" sz="1100">
                          <a:effectLst/>
                        </a:rPr>
                        <a:t>Outpatient/inpatient/ASC surgical pts.</a:t>
                      </a:r>
                      <a:endParaRPr lang="en-US" sz="120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050" dirty="0">
                          <a:effectLst/>
                        </a:rPr>
                        <a:t>19,470</a:t>
                      </a:r>
                      <a:endParaRPr lang="en-US" sz="1200" dirty="0">
                        <a:effectLst/>
                        <a:latin typeface="Times New Roman"/>
                        <a:ea typeface="Times New Roman"/>
                      </a:endParaRPr>
                    </a:p>
                  </a:txBody>
                  <a:tcPr marL="68580" marR="68580" marT="0" marB="0" anchor="ctr"/>
                </a:tc>
              </a:tr>
              <a:tr h="210185">
                <a:tc>
                  <a:txBody>
                    <a:bodyPr/>
                    <a:lstStyle/>
                    <a:p>
                      <a:pPr marL="0" marR="0">
                        <a:spcBef>
                          <a:spcPts val="0"/>
                        </a:spcBef>
                        <a:spcAft>
                          <a:spcPts val="0"/>
                        </a:spcAft>
                      </a:pPr>
                      <a:r>
                        <a:rPr lang="en-US" sz="1100">
                          <a:effectLst/>
                        </a:rPr>
                        <a:t>Total employees</a:t>
                      </a:r>
                      <a:endParaRPr lang="en-US" sz="120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050" dirty="0">
                          <a:effectLst/>
                        </a:rPr>
                        <a:t>6,871</a:t>
                      </a:r>
                      <a:endParaRPr lang="en-US" sz="1200" dirty="0">
                        <a:effectLst/>
                        <a:latin typeface="Times New Roman"/>
                        <a:ea typeface="Times New Roman"/>
                      </a:endParaRPr>
                    </a:p>
                  </a:txBody>
                  <a:tcPr marL="68580" marR="68580" marT="0" marB="0" anchor="ctr"/>
                </a:tc>
              </a:tr>
            </a:tbl>
          </a:graphicData>
        </a:graphic>
      </p:graphicFrame>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376644"/>
            <a:ext cx="1280160" cy="346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451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3100" dirty="0" smtClean="0">
                <a:latin typeface="Kalinga" panose="020B0502040204020203" pitchFamily="34" charset="0"/>
                <a:cs typeface="Kalinga" panose="020B0502040204020203" pitchFamily="34" charset="0"/>
              </a:rPr>
              <a:t>Using </a:t>
            </a:r>
            <a:r>
              <a:rPr lang="en-US" sz="3100" dirty="0">
                <a:latin typeface="Kalinga" panose="020B0502040204020203" pitchFamily="34" charset="0"/>
                <a:cs typeface="Kalinga" panose="020B0502040204020203" pitchFamily="34" charset="0"/>
              </a:rPr>
              <a:t>the </a:t>
            </a:r>
            <a:r>
              <a:rPr lang="en-US" sz="3100" dirty="0" smtClean="0">
                <a:latin typeface="Kalinga" panose="020B0502040204020203" pitchFamily="34" charset="0"/>
                <a:cs typeface="Kalinga" panose="020B0502040204020203" pitchFamily="34" charset="0"/>
              </a:rPr>
              <a:t>LIS </a:t>
            </a:r>
            <a:r>
              <a:rPr lang="en-US" sz="3100" dirty="0">
                <a:latin typeface="Kalinga" panose="020B0502040204020203" pitchFamily="34" charset="0"/>
                <a:cs typeface="Kalinga" panose="020B0502040204020203" pitchFamily="34" charset="0"/>
              </a:rPr>
              <a:t>to Impact Clinical Decision Making  and Laboratory </a:t>
            </a:r>
            <a:r>
              <a:rPr lang="en-US" sz="3100" dirty="0" smtClean="0">
                <a:latin typeface="Kalinga" panose="020B0502040204020203" pitchFamily="34" charset="0"/>
                <a:cs typeface="Kalinga" panose="020B0502040204020203" pitchFamily="34" charset="0"/>
              </a:rPr>
              <a:t>Utilization in a Value Based world</a:t>
            </a:r>
            <a:r>
              <a:rPr lang="en-US" dirty="0"/>
              <a:t/>
            </a:r>
            <a:br>
              <a:rPr lang="en-US" dirty="0"/>
            </a:br>
            <a:endParaRPr lang="en-US" dirty="0"/>
          </a:p>
        </p:txBody>
      </p:sp>
      <p:sp>
        <p:nvSpPr>
          <p:cNvPr id="3" name="Content Placeholder 2"/>
          <p:cNvSpPr>
            <a:spLocks noGrp="1"/>
          </p:cNvSpPr>
          <p:nvPr>
            <p:ph idx="1"/>
          </p:nvPr>
        </p:nvSpPr>
        <p:spPr>
          <a:xfrm>
            <a:off x="182880" y="1660550"/>
            <a:ext cx="8767482" cy="4516413"/>
          </a:xfrm>
        </p:spPr>
        <p:txBody>
          <a:bodyPr>
            <a:normAutofit lnSpcReduction="10000"/>
          </a:bodyPr>
          <a:lstStyle/>
          <a:p>
            <a:r>
              <a:rPr lang="en-US" dirty="0" smtClean="0">
                <a:latin typeface="Kalinga" panose="020B0502040204020203" pitchFamily="34" charset="0"/>
                <a:cs typeface="Kalinga" panose="020B0502040204020203" pitchFamily="34" charset="0"/>
              </a:rPr>
              <a:t>Physicians focus on an individual care episode or patient</a:t>
            </a:r>
          </a:p>
          <a:p>
            <a:pPr lvl="1"/>
            <a:r>
              <a:rPr lang="en-US" dirty="0" smtClean="0">
                <a:latin typeface="Kalinga" panose="020B0502040204020203" pitchFamily="34" charset="0"/>
                <a:cs typeface="Kalinga" panose="020B0502040204020203" pitchFamily="34" charset="0"/>
              </a:rPr>
              <a:t>Without outcome data presented in a meaningful way they do not  know if they are doing more or less than others. They attribute differences to their unique population.</a:t>
            </a:r>
          </a:p>
          <a:p>
            <a:pPr lvl="1"/>
            <a:r>
              <a:rPr lang="en-US" dirty="0" smtClean="0">
                <a:latin typeface="Kalinga" panose="020B0502040204020203" pitchFamily="34" charset="0"/>
                <a:cs typeface="Kalinga" panose="020B0502040204020203" pitchFamily="34" charset="0"/>
              </a:rPr>
              <a:t>Organizations rarely aggregate  population data. They get reports from different payers but not a picture of a whole practice pattern.</a:t>
            </a:r>
          </a:p>
          <a:p>
            <a:pPr lvl="1"/>
            <a:r>
              <a:rPr lang="en-US" dirty="0" smtClean="0">
                <a:latin typeface="Kalinga" panose="020B0502040204020203" pitchFamily="34" charset="0"/>
                <a:cs typeface="Kalinga" panose="020B0502040204020203" pitchFamily="34" charset="0"/>
              </a:rPr>
              <a:t>LIS data allows customize answers to organizational specific problems without having to invest in new software.</a:t>
            </a:r>
          </a:p>
          <a:p>
            <a:r>
              <a:rPr lang="en-US" b="1" dirty="0" smtClean="0">
                <a:latin typeface="Kalinga" panose="020B0502040204020203" pitchFamily="34" charset="0"/>
                <a:cs typeface="Kalinga" panose="020B0502040204020203" pitchFamily="34" charset="0"/>
              </a:rPr>
              <a:t>The LIS data is all payer…..this is a big deal!</a:t>
            </a:r>
          </a:p>
        </p:txBody>
      </p:sp>
      <p:sp>
        <p:nvSpPr>
          <p:cNvPr id="4" name="Slide Number Placeholder 3"/>
          <p:cNvSpPr>
            <a:spLocks noGrp="1"/>
          </p:cNvSpPr>
          <p:nvPr>
            <p:ph type="sldNum" sz="quarter" idx="12"/>
          </p:nvPr>
        </p:nvSpPr>
        <p:spPr/>
        <p:txBody>
          <a:bodyPr/>
          <a:lstStyle/>
          <a:p>
            <a:fld id="{A2D451E4-B2B3-448A-BBD0-A6EA63968129}" type="slidenum">
              <a:rPr lang="en-US" smtClean="0"/>
              <a:t>50</a:t>
            </a:fld>
            <a:endParaRPr lang="en-U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24275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alinga" panose="020B0502040204020203" pitchFamily="34" charset="0"/>
                <a:cs typeface="Kalinga" panose="020B0502040204020203" pitchFamily="34" charset="0"/>
              </a:rPr>
              <a:t>Value </a:t>
            </a:r>
            <a:r>
              <a:rPr lang="en-US" dirty="0">
                <a:latin typeface="Kalinga" panose="020B0502040204020203" pitchFamily="34" charset="0"/>
                <a:cs typeface="Kalinga" panose="020B0502040204020203" pitchFamily="34" charset="0"/>
              </a:rPr>
              <a:t>B</a:t>
            </a:r>
            <a:r>
              <a:rPr lang="en-US" dirty="0" smtClean="0">
                <a:latin typeface="Kalinga" panose="020B0502040204020203" pitchFamily="34" charset="0"/>
                <a:cs typeface="Kalinga" panose="020B0502040204020203" pitchFamily="34" charset="0"/>
              </a:rPr>
              <a:t>ased Care</a:t>
            </a:r>
            <a:endParaRPr lang="en-US" dirty="0">
              <a:latin typeface="Kalinga" panose="020B0502040204020203" pitchFamily="34" charset="0"/>
              <a:cs typeface="Kalinga" panose="020B0502040204020203" pitchFamily="34" charset="0"/>
            </a:endParaRPr>
          </a:p>
        </p:txBody>
      </p:sp>
      <p:sp>
        <p:nvSpPr>
          <p:cNvPr id="3" name="Content Placeholder 2"/>
          <p:cNvSpPr>
            <a:spLocks noGrp="1"/>
          </p:cNvSpPr>
          <p:nvPr>
            <p:ph idx="1"/>
          </p:nvPr>
        </p:nvSpPr>
        <p:spPr>
          <a:xfrm>
            <a:off x="182880" y="1799539"/>
            <a:ext cx="8767482" cy="4377424"/>
          </a:xfrm>
        </p:spPr>
        <p:txBody>
          <a:bodyPr>
            <a:normAutofit fontScale="92500" lnSpcReduction="10000"/>
          </a:bodyPr>
          <a:lstStyle/>
          <a:p>
            <a:r>
              <a:rPr lang="en-US" sz="3200" b="1" dirty="0" smtClean="0">
                <a:latin typeface="Kalinga" panose="020B0502040204020203" pitchFamily="34" charset="0"/>
                <a:cs typeface="Kalinga" panose="020B0502040204020203" pitchFamily="34" charset="0"/>
              </a:rPr>
              <a:t>Goal is to align incentives to lower cost and maintain/improve Quality</a:t>
            </a:r>
          </a:p>
          <a:p>
            <a:pPr lvl="1"/>
            <a:r>
              <a:rPr lang="en-US" sz="3200" b="1" dirty="0" smtClean="0">
                <a:latin typeface="Kalinga" panose="020B0502040204020203" pitchFamily="34" charset="0"/>
                <a:cs typeface="Kalinga" panose="020B0502040204020203" pitchFamily="34" charset="0"/>
              </a:rPr>
              <a:t>Payments/penalties for events modified by metrics </a:t>
            </a:r>
          </a:p>
          <a:p>
            <a:pPr lvl="1"/>
            <a:r>
              <a:rPr lang="en-US" sz="3200" b="1" dirty="0" smtClean="0">
                <a:latin typeface="Kalinga" panose="020B0502040204020203" pitchFamily="34" charset="0"/>
                <a:cs typeface="Kalinga" panose="020B0502040204020203" pitchFamily="34" charset="0"/>
              </a:rPr>
              <a:t>Payment by patient per year modified by metrics</a:t>
            </a:r>
            <a:endParaRPr lang="en-US" sz="3200" b="1" dirty="0">
              <a:latin typeface="Kalinga" panose="020B0502040204020203" pitchFamily="34" charset="0"/>
              <a:cs typeface="Kalinga" panose="020B0502040204020203" pitchFamily="34" charset="0"/>
            </a:endParaRPr>
          </a:p>
          <a:p>
            <a:r>
              <a:rPr lang="en-US" sz="3200" b="1" dirty="0" smtClean="0">
                <a:latin typeface="Kalinga" panose="020B0502040204020203" pitchFamily="34" charset="0"/>
                <a:cs typeface="Kalinga" panose="020B0502040204020203" pitchFamily="34" charset="0"/>
              </a:rPr>
              <a:t>Both Federal and Commercial payment models evolving</a:t>
            </a:r>
          </a:p>
          <a:p>
            <a:r>
              <a:rPr lang="en-US" sz="3200" b="1" dirty="0" smtClean="0">
                <a:latin typeface="Kalinga" panose="020B0502040204020203" pitchFamily="34" charset="0"/>
                <a:cs typeface="Kalinga" panose="020B0502040204020203" pitchFamily="34" charset="0"/>
              </a:rPr>
              <a:t>SCC LIS can support and drive the Value based organizational strategies</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9499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Kalinga" panose="020B0502040204020203" pitchFamily="34" charset="0"/>
                <a:cs typeface="Kalinga" panose="020B0502040204020203" pitchFamily="34" charset="0"/>
              </a:rPr>
              <a:t>It is all about outcomes</a:t>
            </a:r>
            <a:endParaRPr lang="en-US" dirty="0">
              <a:latin typeface="Kalinga" panose="020B0502040204020203" pitchFamily="34" charset="0"/>
              <a:cs typeface="Kalinga" panose="020B0502040204020203" pitchFamily="34" charset="0"/>
            </a:endParaRPr>
          </a:p>
        </p:txBody>
      </p:sp>
      <p:sp>
        <p:nvSpPr>
          <p:cNvPr id="2" name="Slide Number Placeholder 1"/>
          <p:cNvSpPr>
            <a:spLocks noGrp="1"/>
          </p:cNvSpPr>
          <p:nvPr>
            <p:ph type="sldNum" sz="quarter" idx="12"/>
          </p:nvPr>
        </p:nvSpPr>
        <p:spPr/>
        <p:txBody>
          <a:bodyPr/>
          <a:lstStyle/>
          <a:p>
            <a:fld id="{A2D451E4-B2B3-448A-BBD0-A6EA63968129}" type="slidenum">
              <a:rPr lang="en-US" smtClean="0"/>
              <a:t>52</a:t>
            </a:fld>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5911" y="2269864"/>
            <a:ext cx="8693859" cy="3442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48100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Kalinga" panose="020B0502040204020203" pitchFamily="34" charset="0"/>
                <a:cs typeface="Kalinga" panose="020B0502040204020203" pitchFamily="34" charset="0"/>
              </a:rPr>
              <a:t>Questions? </a:t>
            </a:r>
            <a:br>
              <a:rPr lang="en-US" dirty="0" smtClean="0">
                <a:latin typeface="Kalinga" panose="020B0502040204020203" pitchFamily="34" charset="0"/>
                <a:cs typeface="Kalinga" panose="020B0502040204020203" pitchFamily="34" charset="0"/>
              </a:rPr>
            </a:br>
            <a:r>
              <a:rPr lang="en-US" dirty="0" smtClean="0">
                <a:latin typeface="Kalinga" panose="020B0502040204020203" pitchFamily="34" charset="0"/>
                <a:cs typeface="Kalinga" panose="020B0502040204020203" pitchFamily="34" charset="0"/>
              </a:rPr>
              <a:t>Where’s the Coffee?</a:t>
            </a:r>
            <a:endParaRPr lang="en-US" dirty="0">
              <a:latin typeface="Kalinga" panose="020B0502040204020203" pitchFamily="34" charset="0"/>
              <a:cs typeface="Kalinga" panose="020B0502040204020203" pitchFamily="34"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48333" y="1938528"/>
            <a:ext cx="5632703" cy="3979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0052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alinga" panose="020B0502040204020203" pitchFamily="34" charset="0"/>
                <a:cs typeface="Kalinga" panose="020B0502040204020203" pitchFamily="34" charset="0"/>
              </a:rPr>
              <a:t>Extra credit</a:t>
            </a:r>
            <a:endParaRPr lang="en-US" dirty="0">
              <a:latin typeface="Kalinga" panose="020B0502040204020203" pitchFamily="34" charset="0"/>
              <a:cs typeface="Kalinga" panose="020B0502040204020203" pitchFamily="34" charset="0"/>
            </a:endParaRPr>
          </a:p>
        </p:txBody>
      </p:sp>
      <p:sp>
        <p:nvSpPr>
          <p:cNvPr id="3" name="Content Placeholder 2"/>
          <p:cNvSpPr>
            <a:spLocks noGrp="1"/>
          </p:cNvSpPr>
          <p:nvPr>
            <p:ph idx="1"/>
          </p:nvPr>
        </p:nvSpPr>
        <p:spPr/>
        <p:txBody>
          <a:bodyPr/>
          <a:lstStyle/>
          <a:p>
            <a:endParaRPr lang="en-US" dirty="0"/>
          </a:p>
          <a:p>
            <a:r>
              <a:rPr lang="en-US" b="1" dirty="0" smtClean="0">
                <a:latin typeface="Kalinga" panose="020B0502040204020203" pitchFamily="34" charset="0"/>
                <a:cs typeface="Kalinga" panose="020B0502040204020203" pitchFamily="34" charset="0"/>
              </a:rPr>
              <a:t>Harvard </a:t>
            </a:r>
            <a:r>
              <a:rPr lang="en-US" b="1" dirty="0">
                <a:latin typeface="Kalinga" panose="020B0502040204020203" pitchFamily="34" charset="0"/>
                <a:cs typeface="Kalinga" panose="020B0502040204020203" pitchFamily="34" charset="0"/>
              </a:rPr>
              <a:t>C</a:t>
            </a:r>
            <a:r>
              <a:rPr lang="en-US" b="1" dirty="0" smtClean="0">
                <a:latin typeface="Kalinga" panose="020B0502040204020203" pitchFamily="34" charset="0"/>
                <a:cs typeface="Kalinga" panose="020B0502040204020203" pitchFamily="34" charset="0"/>
              </a:rPr>
              <a:t>onference on Lab utilization and Laboratory Developed </a:t>
            </a:r>
            <a:r>
              <a:rPr lang="en-US" b="1" dirty="0">
                <a:latin typeface="Kalinga" panose="020B0502040204020203" pitchFamily="34" charset="0"/>
                <a:cs typeface="Kalinga" panose="020B0502040204020203" pitchFamily="34" charset="0"/>
              </a:rPr>
              <a:t>T</a:t>
            </a:r>
            <a:r>
              <a:rPr lang="en-US" b="1" dirty="0" smtClean="0">
                <a:latin typeface="Kalinga" panose="020B0502040204020203" pitchFamily="34" charset="0"/>
                <a:cs typeface="Kalinga" panose="020B0502040204020203" pitchFamily="34" charset="0"/>
              </a:rPr>
              <a:t>ests</a:t>
            </a:r>
          </a:p>
          <a:p>
            <a:pPr lvl="1"/>
            <a:r>
              <a:rPr lang="en-US" b="1" dirty="0" smtClean="0">
                <a:latin typeface="Kalinga" panose="020B0502040204020203" pitchFamily="34" charset="0"/>
                <a:cs typeface="Kalinga" panose="020B0502040204020203" pitchFamily="34" charset="0"/>
              </a:rPr>
              <a:t>https</a:t>
            </a:r>
            <a:r>
              <a:rPr lang="en-US" b="1" dirty="0">
                <a:latin typeface="Kalinga" panose="020B0502040204020203" pitchFamily="34" charset="0"/>
                <a:cs typeface="Kalinga" panose="020B0502040204020203" pitchFamily="34" charset="0"/>
              </a:rPr>
              <a:t>://theforum.sph.harvard.edu/events/medical-tests/</a:t>
            </a:r>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72138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latin typeface="Kalinga" panose="020B0502040204020203" pitchFamily="34" charset="0"/>
                <a:cs typeface="Kalinga" panose="020B0502040204020203" pitchFamily="34" charset="0"/>
              </a:rPr>
              <a:t>Discusses importance of audit and feedback in the success of any clinical intervention</a:t>
            </a:r>
          </a:p>
          <a:p>
            <a:pPr lvl="1"/>
            <a:r>
              <a:rPr lang="en-US" b="1" dirty="0" smtClean="0">
                <a:latin typeface="Kalinga" panose="020B0502040204020203" pitchFamily="34" charset="0"/>
                <a:cs typeface="Kalinga" panose="020B0502040204020203" pitchFamily="34" charset="0"/>
              </a:rPr>
              <a:t>Characteristics of most effective interventions </a:t>
            </a:r>
          </a:p>
          <a:p>
            <a:pPr lvl="2"/>
            <a:r>
              <a:rPr lang="en-US" b="1" dirty="0" smtClean="0">
                <a:latin typeface="Kalinga" panose="020B0502040204020203" pitchFamily="34" charset="0"/>
                <a:cs typeface="Kalinga" panose="020B0502040204020203" pitchFamily="34" charset="0"/>
              </a:rPr>
              <a:t>Format: Verbal and written feed back</a:t>
            </a:r>
          </a:p>
          <a:p>
            <a:pPr lvl="2"/>
            <a:r>
              <a:rPr lang="en-US" b="1" dirty="0" smtClean="0">
                <a:latin typeface="Kalinga" panose="020B0502040204020203" pitchFamily="34" charset="0"/>
                <a:cs typeface="Kalinga" panose="020B0502040204020203" pitchFamily="34" charset="0"/>
              </a:rPr>
              <a:t>Source: Trusted colleague or supervisor</a:t>
            </a:r>
          </a:p>
          <a:p>
            <a:pPr lvl="2"/>
            <a:r>
              <a:rPr lang="en-US" b="1" dirty="0" smtClean="0">
                <a:latin typeface="Kalinga" panose="020B0502040204020203" pitchFamily="34" charset="0"/>
                <a:cs typeface="Kalinga" panose="020B0502040204020203" pitchFamily="34" charset="0"/>
              </a:rPr>
              <a:t>Frequency: More frequent better than less frequent </a:t>
            </a:r>
          </a:p>
          <a:p>
            <a:pPr lvl="2"/>
            <a:r>
              <a:rPr lang="en-US" b="1" dirty="0" smtClean="0">
                <a:latin typeface="Kalinga" panose="020B0502040204020203" pitchFamily="34" charset="0"/>
                <a:cs typeface="Kalinga" panose="020B0502040204020203" pitchFamily="34" charset="0"/>
              </a:rPr>
              <a:t>Instructions for improvement: Explicit and measurable target and action plan</a:t>
            </a:r>
          </a:p>
          <a:p>
            <a:pPr lvl="2"/>
            <a:r>
              <a:rPr lang="en-US" b="1" dirty="0" smtClean="0">
                <a:latin typeface="Kalinga" panose="020B0502040204020203" pitchFamily="34" charset="0"/>
                <a:cs typeface="Kalinga" panose="020B0502040204020203" pitchFamily="34" charset="0"/>
              </a:rPr>
              <a:t>Nature of behavior change: Decreased activity &gt; increased activity</a:t>
            </a:r>
          </a:p>
          <a:p>
            <a:pPr lvl="2"/>
            <a:r>
              <a:rPr lang="en-US" b="1" dirty="0" smtClean="0">
                <a:latin typeface="Kalinga" panose="020B0502040204020203" pitchFamily="34" charset="0"/>
                <a:cs typeface="Kalinga" panose="020B0502040204020203" pitchFamily="34" charset="0"/>
              </a:rPr>
              <a:t>Profession of recipient: Non physicians change greater than Physician</a:t>
            </a:r>
          </a:p>
          <a:p>
            <a:pPr lvl="3"/>
            <a:r>
              <a:rPr lang="sv-SE" b="1" dirty="0">
                <a:latin typeface="Kalinga" panose="020B0502040204020203" pitchFamily="34" charset="0"/>
                <a:cs typeface="Kalinga" panose="020B0502040204020203" pitchFamily="34" charset="0"/>
              </a:rPr>
              <a:t>J Gen Intern Med 29(11):</a:t>
            </a:r>
            <a:r>
              <a:rPr lang="sv-SE" b="1" dirty="0" smtClean="0">
                <a:latin typeface="Kalinga" panose="020B0502040204020203" pitchFamily="34" charset="0"/>
                <a:cs typeface="Kalinga" panose="020B0502040204020203" pitchFamily="34" charset="0"/>
              </a:rPr>
              <a:t>1534–41, 2014</a:t>
            </a:r>
            <a:endParaRPr lang="en-US" b="1" dirty="0">
              <a:latin typeface="Kalinga" panose="020B0502040204020203" pitchFamily="34" charset="0"/>
              <a:cs typeface="Kalinga" panose="020B050204020402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18" y="154152"/>
            <a:ext cx="7585864" cy="1338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26647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1100" b="1" dirty="0">
                <a:latin typeface="Kalinga" panose="020B0502040204020203" pitchFamily="34" charset="0"/>
                <a:cs typeface="Kalinga" panose="020B0502040204020203" pitchFamily="34" charset="0"/>
              </a:rPr>
              <a:t>In 2014, U.S. health care spending increased 5.3 percent following growth of 2.9 percent in 2013 to reach</a:t>
            </a:r>
            <a:br>
              <a:rPr lang="en-US" sz="1100" b="1" dirty="0">
                <a:latin typeface="Kalinga" panose="020B0502040204020203" pitchFamily="34" charset="0"/>
                <a:cs typeface="Kalinga" panose="020B0502040204020203" pitchFamily="34" charset="0"/>
              </a:rPr>
            </a:br>
            <a:r>
              <a:rPr lang="en-US" sz="1100" b="1" dirty="0">
                <a:latin typeface="Kalinga" panose="020B0502040204020203" pitchFamily="34" charset="0"/>
                <a:cs typeface="Kalinga" panose="020B0502040204020203" pitchFamily="34" charset="0"/>
              </a:rPr>
              <a:t>$3.0 trillion, or $9,523 per person. The faster growth experienced in 2014 was primarily due to the major</a:t>
            </a:r>
            <a:br>
              <a:rPr lang="en-US" sz="1100" b="1" dirty="0">
                <a:latin typeface="Kalinga" panose="020B0502040204020203" pitchFamily="34" charset="0"/>
                <a:cs typeface="Kalinga" panose="020B0502040204020203" pitchFamily="34" charset="0"/>
              </a:rPr>
            </a:br>
            <a:r>
              <a:rPr lang="en-US" sz="1100" b="1" dirty="0">
                <a:latin typeface="Kalinga" panose="020B0502040204020203" pitchFamily="34" charset="0"/>
                <a:cs typeface="Kalinga" panose="020B0502040204020203" pitchFamily="34" charset="0"/>
              </a:rPr>
              <a:t>coverage expansions under the Affordable Care Act, particularly for Medicaid and private health</a:t>
            </a:r>
            <a:br>
              <a:rPr lang="en-US" sz="1100" b="1" dirty="0">
                <a:latin typeface="Kalinga" panose="020B0502040204020203" pitchFamily="34" charset="0"/>
                <a:cs typeface="Kalinga" panose="020B0502040204020203" pitchFamily="34" charset="0"/>
              </a:rPr>
            </a:br>
            <a:r>
              <a:rPr lang="en-US" sz="1100" b="1" dirty="0">
                <a:latin typeface="Kalinga" panose="020B0502040204020203" pitchFamily="34" charset="0"/>
                <a:cs typeface="Kalinga" panose="020B0502040204020203" pitchFamily="34" charset="0"/>
              </a:rPr>
              <a:t>insurance. The share of the economy devoted to health care spending was 17.5 percent, up from 17.3</a:t>
            </a:r>
            <a:br>
              <a:rPr lang="en-US" sz="1100" b="1" dirty="0">
                <a:latin typeface="Kalinga" panose="020B0502040204020203" pitchFamily="34" charset="0"/>
                <a:cs typeface="Kalinga" panose="020B0502040204020203" pitchFamily="34" charset="0"/>
              </a:rPr>
            </a:br>
            <a:r>
              <a:rPr lang="en-US" sz="1100" b="1" dirty="0">
                <a:latin typeface="Kalinga" panose="020B0502040204020203" pitchFamily="34" charset="0"/>
                <a:cs typeface="Kalinga" panose="020B0502040204020203" pitchFamily="34" charset="0"/>
              </a:rPr>
              <a:t>percent in 2013.</a:t>
            </a:r>
            <a:br>
              <a:rPr lang="en-US" sz="1100" b="1" dirty="0">
                <a:latin typeface="Kalinga" panose="020B0502040204020203" pitchFamily="34" charset="0"/>
                <a:cs typeface="Kalinga" panose="020B0502040204020203" pitchFamily="34" charset="0"/>
              </a:rPr>
            </a:br>
            <a:r>
              <a:rPr lang="en-US" sz="1100" b="1" dirty="0">
                <a:latin typeface="Kalinga" panose="020B0502040204020203" pitchFamily="34" charset="0"/>
                <a:cs typeface="Kalinga" panose="020B0502040204020203" pitchFamily="34" charset="0"/>
              </a:rPr>
              <a:t>https://www.cms.gov/research-statistics-data-and-systems/statistics-trends-and-reports/nationalhealthexpenddata/downloads/highlights.pdf</a:t>
            </a:r>
          </a:p>
        </p:txBody>
      </p:sp>
      <p:sp>
        <p:nvSpPr>
          <p:cNvPr id="5" name="Content Placeholder 2"/>
          <p:cNvSpPr>
            <a:spLocks noGrp="1"/>
          </p:cNvSpPr>
          <p:nvPr>
            <p:ph idx="1"/>
          </p:nvPr>
        </p:nvSpPr>
        <p:spPr>
          <a:xfrm>
            <a:off x="182880" y="1635162"/>
            <a:ext cx="8767482" cy="4541801"/>
          </a:xfrm>
        </p:spPr>
        <p:txBody>
          <a:bodyPr>
            <a:noAutofit/>
          </a:bodyPr>
          <a:lstStyle/>
          <a:p>
            <a:r>
              <a:rPr lang="en-US" sz="1500" b="1" dirty="0" smtClean="0">
                <a:latin typeface="Kalinga" panose="020B0502040204020203" pitchFamily="34" charset="0"/>
              </a:rPr>
              <a:t>Hospital </a:t>
            </a:r>
            <a:r>
              <a:rPr lang="en-US" sz="1500" b="1" dirty="0">
                <a:latin typeface="Kalinga" panose="020B0502040204020203" pitchFamily="34" charset="0"/>
              </a:rPr>
              <a:t>Care: Spending for hospital care increased 4.1 percent </a:t>
            </a:r>
            <a:r>
              <a:rPr lang="en-US" sz="1500" b="1" dirty="0" smtClean="0">
                <a:latin typeface="Kalinga" panose="020B0502040204020203" pitchFamily="34" charset="0"/>
              </a:rPr>
              <a:t>to $971.8 </a:t>
            </a:r>
            <a:r>
              <a:rPr lang="en-US" sz="1500" b="1" dirty="0">
                <a:latin typeface="Kalinga" panose="020B0502040204020203" pitchFamily="34" charset="0"/>
              </a:rPr>
              <a:t>billion in </a:t>
            </a:r>
            <a:r>
              <a:rPr lang="en-US" sz="1500" b="1" dirty="0" smtClean="0">
                <a:latin typeface="Kalinga" panose="020B0502040204020203" pitchFamily="34" charset="0"/>
              </a:rPr>
              <a:t>2014 compared to 3.5% growth in 2013.  The fastest growth in 2014 was influenced by a resurgence of growth in non-price factors such as use and intensity </a:t>
            </a:r>
            <a:r>
              <a:rPr lang="en-US" sz="1500" b="1" dirty="0">
                <a:latin typeface="Kalinga" panose="020B0502040204020203" pitchFamily="34" charset="0"/>
              </a:rPr>
              <a:t>of services. </a:t>
            </a:r>
            <a:endParaRPr lang="en-US" sz="1500" b="1" dirty="0" smtClean="0">
              <a:latin typeface="Kalinga" panose="020B0502040204020203" pitchFamily="34" charset="0"/>
            </a:endParaRPr>
          </a:p>
          <a:p>
            <a:pPr lvl="1"/>
            <a:r>
              <a:rPr lang="en-US" sz="1500" b="1" dirty="0" smtClean="0">
                <a:latin typeface="Kalinga" panose="020B0502040204020203" pitchFamily="34" charset="0"/>
              </a:rPr>
              <a:t>In addition, hospital </a:t>
            </a:r>
            <a:r>
              <a:rPr lang="en-US" sz="1500" b="1" dirty="0">
                <a:latin typeface="Kalinga" panose="020B0502040204020203" pitchFamily="34" charset="0"/>
              </a:rPr>
              <a:t>services experienced faster growth in Medicaid, private health insurance, and </a:t>
            </a:r>
            <a:r>
              <a:rPr lang="en-US" sz="1500" b="1" dirty="0" smtClean="0">
                <a:latin typeface="Kalinga" panose="020B0502040204020203" pitchFamily="34" charset="0"/>
              </a:rPr>
              <a:t>Medicare spending </a:t>
            </a:r>
            <a:r>
              <a:rPr lang="en-US" sz="1500" b="1" dirty="0">
                <a:latin typeface="Kalinga" panose="020B0502040204020203" pitchFamily="34" charset="0"/>
              </a:rPr>
              <a:t>compared to 2013. </a:t>
            </a:r>
            <a:endParaRPr lang="en-US" sz="1500" b="1" dirty="0" smtClean="0">
              <a:latin typeface="Kalinga" panose="020B0502040204020203" pitchFamily="34" charset="0"/>
            </a:endParaRPr>
          </a:p>
          <a:p>
            <a:pPr lvl="1"/>
            <a:r>
              <a:rPr lang="en-US" sz="1500" b="1" dirty="0" smtClean="0">
                <a:latin typeface="Kalinga" panose="020B0502040204020203" pitchFamily="34" charset="0"/>
              </a:rPr>
              <a:t>Lastly</a:t>
            </a:r>
            <a:r>
              <a:rPr lang="en-US" sz="1500" b="1" dirty="0">
                <a:latin typeface="Kalinga" panose="020B0502040204020203" pitchFamily="34" charset="0"/>
              </a:rPr>
              <a:t>, ACA-related coverage expansion contributed to </a:t>
            </a:r>
            <a:r>
              <a:rPr lang="en-US" sz="1500" b="1" dirty="0" smtClean="0">
                <a:latin typeface="Kalinga" panose="020B0502040204020203" pitchFamily="34" charset="0"/>
              </a:rPr>
              <a:t>increased hospital </a:t>
            </a:r>
            <a:r>
              <a:rPr lang="en-US" sz="1500" b="1" dirty="0">
                <a:latin typeface="Kalinga" panose="020B0502040204020203" pitchFamily="34" charset="0"/>
              </a:rPr>
              <a:t>spending for both Medicaid and private health </a:t>
            </a:r>
            <a:r>
              <a:rPr lang="en-US" sz="1500" b="1" dirty="0" smtClean="0">
                <a:latin typeface="Kalinga" panose="020B0502040204020203" pitchFamily="34" charset="0"/>
              </a:rPr>
              <a:t>insurance.</a:t>
            </a:r>
          </a:p>
          <a:p>
            <a:r>
              <a:rPr lang="en-US" sz="1500" b="1" dirty="0" smtClean="0">
                <a:latin typeface="Kalinga" panose="020B0502040204020203" pitchFamily="34" charset="0"/>
              </a:rPr>
              <a:t>Physician </a:t>
            </a:r>
            <a:r>
              <a:rPr lang="en-US" sz="1500" b="1" dirty="0">
                <a:latin typeface="Kalinga" panose="020B0502040204020203" pitchFamily="34" charset="0"/>
              </a:rPr>
              <a:t>and Clinical Services: Spending on physician and clinical services increased </a:t>
            </a:r>
            <a:r>
              <a:rPr lang="en-US" sz="1500" b="1" dirty="0" smtClean="0">
                <a:latin typeface="Kalinga" panose="020B0502040204020203" pitchFamily="34" charset="0"/>
              </a:rPr>
              <a:t>4.6% </a:t>
            </a:r>
            <a:r>
              <a:rPr lang="en-US" sz="1500" b="1" dirty="0">
                <a:latin typeface="Kalinga" panose="020B0502040204020203" pitchFamily="34" charset="0"/>
              </a:rPr>
              <a:t>in 2014 to $603.7 billion from 2.5 </a:t>
            </a:r>
            <a:r>
              <a:rPr lang="en-US" sz="1500" b="1" dirty="0" smtClean="0">
                <a:latin typeface="Kalinga" panose="020B0502040204020203" pitchFamily="34" charset="0"/>
              </a:rPr>
              <a:t>% </a:t>
            </a:r>
            <a:r>
              <a:rPr lang="en-US" sz="1500" b="1" dirty="0">
                <a:latin typeface="Kalinga" panose="020B0502040204020203" pitchFamily="34" charset="0"/>
              </a:rPr>
              <a:t>growth in 2013 when spending was at </a:t>
            </a:r>
            <a:r>
              <a:rPr lang="en-US" sz="1500" b="1" dirty="0" smtClean="0">
                <a:latin typeface="Kalinga" panose="020B0502040204020203" pitchFamily="34" charset="0"/>
              </a:rPr>
              <a:t>a historical </a:t>
            </a:r>
            <a:r>
              <a:rPr lang="en-US" sz="1500" b="1" dirty="0">
                <a:latin typeface="Kalinga" panose="020B0502040204020203" pitchFamily="34" charset="0"/>
              </a:rPr>
              <a:t>low. Faster growth in both price and non-price factors contributed to the acceleration </a:t>
            </a:r>
            <a:r>
              <a:rPr lang="en-US" sz="1500" b="1" dirty="0" smtClean="0">
                <a:latin typeface="Kalinga" panose="020B0502040204020203" pitchFamily="34" charset="0"/>
              </a:rPr>
              <a:t>in overall </a:t>
            </a:r>
            <a:r>
              <a:rPr lang="en-US" sz="1500" b="1" dirty="0">
                <a:latin typeface="Kalinga" panose="020B0502040204020203" pitchFamily="34" charset="0"/>
              </a:rPr>
              <a:t>spending for physician and clinical services. </a:t>
            </a:r>
            <a:endParaRPr lang="en-US" sz="1500" b="1" dirty="0" smtClean="0">
              <a:latin typeface="Kalinga" panose="020B0502040204020203" pitchFamily="34" charset="0"/>
            </a:endParaRPr>
          </a:p>
          <a:p>
            <a:pPr lvl="1"/>
            <a:r>
              <a:rPr lang="en-US" sz="1500" b="1" dirty="0" smtClean="0">
                <a:latin typeface="Kalinga" panose="020B0502040204020203" pitchFamily="34" charset="0"/>
              </a:rPr>
              <a:t>Medicaid</a:t>
            </a:r>
            <a:r>
              <a:rPr lang="en-US" sz="1500" b="1" dirty="0">
                <a:latin typeface="Kalinga" panose="020B0502040204020203" pitchFamily="34" charset="0"/>
              </a:rPr>
              <a:t>, private health insurance, </a:t>
            </a:r>
            <a:r>
              <a:rPr lang="en-US" sz="1500" b="1" dirty="0" smtClean="0">
                <a:latin typeface="Kalinga" panose="020B0502040204020203" pitchFamily="34" charset="0"/>
              </a:rPr>
              <a:t>and Medicare </a:t>
            </a:r>
            <a:r>
              <a:rPr lang="en-US" sz="1500" b="1" dirty="0">
                <a:latin typeface="Kalinga" panose="020B0502040204020203" pitchFamily="34" charset="0"/>
              </a:rPr>
              <a:t>spending for physician and clinical services all accelerated in </a:t>
            </a:r>
            <a:r>
              <a:rPr lang="en-US" sz="1500" b="1" dirty="0" smtClean="0">
                <a:latin typeface="Kalinga" panose="020B0502040204020203" pitchFamily="34" charset="0"/>
              </a:rPr>
              <a:t>2014.</a:t>
            </a:r>
          </a:p>
          <a:p>
            <a:r>
              <a:rPr lang="en-US" sz="1500" b="1" dirty="0" smtClean="0">
                <a:latin typeface="Kalinga" panose="020B0502040204020203" pitchFamily="34" charset="0"/>
              </a:rPr>
              <a:t>Other </a:t>
            </a:r>
            <a:r>
              <a:rPr lang="en-US" sz="1500" b="1" dirty="0">
                <a:latin typeface="Kalinga" panose="020B0502040204020203" pitchFamily="34" charset="0"/>
              </a:rPr>
              <a:t>Professional Services: Spending for other professional services reached $84.4 billion </a:t>
            </a:r>
            <a:r>
              <a:rPr lang="en-US" sz="1500" b="1" dirty="0" smtClean="0">
                <a:latin typeface="Kalinga" panose="020B0502040204020203" pitchFamily="34" charset="0"/>
              </a:rPr>
              <a:t>in 2014</a:t>
            </a:r>
            <a:r>
              <a:rPr lang="en-US" sz="1500" b="1" dirty="0">
                <a:latin typeface="Kalinga" panose="020B0502040204020203" pitchFamily="34" charset="0"/>
              </a:rPr>
              <a:t>, an increase of </a:t>
            </a:r>
            <a:r>
              <a:rPr lang="en-US" sz="1500" b="1" dirty="0" smtClean="0">
                <a:latin typeface="Kalinga" panose="020B0502040204020203" pitchFamily="34" charset="0"/>
              </a:rPr>
              <a:t>5.2%, </a:t>
            </a:r>
            <a:r>
              <a:rPr lang="en-US" sz="1500" b="1" dirty="0">
                <a:latin typeface="Kalinga" panose="020B0502040204020203" pitchFamily="34" charset="0"/>
              </a:rPr>
              <a:t>which is an acceleration from </a:t>
            </a:r>
            <a:r>
              <a:rPr lang="en-US" sz="1500" b="1" dirty="0" smtClean="0">
                <a:latin typeface="Kalinga" panose="020B0502040204020203" pitchFamily="34" charset="0"/>
              </a:rPr>
              <a:t>3.5%in </a:t>
            </a:r>
            <a:r>
              <a:rPr lang="en-US" sz="1500" b="1" dirty="0">
                <a:latin typeface="Kalinga" panose="020B0502040204020203" pitchFamily="34" charset="0"/>
              </a:rPr>
              <a:t>2013. Spending </a:t>
            </a:r>
            <a:r>
              <a:rPr lang="en-US" sz="1500" b="1" dirty="0" smtClean="0">
                <a:latin typeface="Kalinga" panose="020B0502040204020203" pitchFamily="34" charset="0"/>
              </a:rPr>
              <a:t>in this </a:t>
            </a:r>
            <a:r>
              <a:rPr lang="en-US" sz="1500" b="1" dirty="0">
                <a:latin typeface="Kalinga" panose="020B0502040204020203" pitchFamily="34" charset="0"/>
              </a:rPr>
              <a:t>category includes establishments of independent health practitioners (except physicians </a:t>
            </a:r>
            <a:r>
              <a:rPr lang="en-US" sz="1500" b="1" dirty="0" smtClean="0">
                <a:latin typeface="Kalinga" panose="020B0502040204020203" pitchFamily="34" charset="0"/>
              </a:rPr>
              <a:t>and dentists</a:t>
            </a:r>
            <a:r>
              <a:rPr lang="en-US" sz="1500" b="1" dirty="0">
                <a:latin typeface="Kalinga" panose="020B0502040204020203" pitchFamily="34" charset="0"/>
              </a:rPr>
              <a:t>) that primarily provide services such as physical therapy, optometry, podiatry, </a:t>
            </a:r>
            <a:r>
              <a:rPr lang="en-US" sz="1500" b="1" dirty="0" smtClean="0">
                <a:latin typeface="Kalinga" panose="020B0502040204020203" pitchFamily="34" charset="0"/>
              </a:rPr>
              <a:t>or chiropractic </a:t>
            </a:r>
            <a:r>
              <a:rPr lang="en-US" sz="1500" b="1" dirty="0">
                <a:latin typeface="Kalinga" panose="020B0502040204020203" pitchFamily="34" charset="0"/>
              </a:rPr>
              <a:t>medicine</a:t>
            </a:r>
            <a:r>
              <a:rPr lang="en-US" sz="1500" b="1" dirty="0" smtClean="0">
                <a:latin typeface="Kalinga" panose="020B0502040204020203" pitchFamily="34" charset="0"/>
              </a:rPr>
              <a:t>.</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45082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1200" dirty="0">
                <a:latin typeface="Kalinga" panose="020B0502040204020203" pitchFamily="34" charset="0"/>
                <a:cs typeface="Kalinga" panose="020B0502040204020203" pitchFamily="34" charset="0"/>
              </a:rPr>
              <a:t>In 2014, U.S. health care spending increased 5.3 percent following growth of 2.9 percent in 2013 to reach</a:t>
            </a:r>
            <a:br>
              <a:rPr lang="en-US" sz="1200" dirty="0">
                <a:latin typeface="Kalinga" panose="020B0502040204020203" pitchFamily="34" charset="0"/>
                <a:cs typeface="Kalinga" panose="020B0502040204020203" pitchFamily="34" charset="0"/>
              </a:rPr>
            </a:br>
            <a:r>
              <a:rPr lang="en-US" sz="1200" dirty="0">
                <a:latin typeface="Kalinga" panose="020B0502040204020203" pitchFamily="34" charset="0"/>
                <a:cs typeface="Kalinga" panose="020B0502040204020203" pitchFamily="34" charset="0"/>
              </a:rPr>
              <a:t>$3.0 trillion, or $9,523 per person. The faster growth experienced in 2014 was primarily due to the major</a:t>
            </a:r>
            <a:br>
              <a:rPr lang="en-US" sz="1200" dirty="0">
                <a:latin typeface="Kalinga" panose="020B0502040204020203" pitchFamily="34" charset="0"/>
                <a:cs typeface="Kalinga" panose="020B0502040204020203" pitchFamily="34" charset="0"/>
              </a:rPr>
            </a:br>
            <a:r>
              <a:rPr lang="en-US" sz="1200" dirty="0">
                <a:latin typeface="Kalinga" panose="020B0502040204020203" pitchFamily="34" charset="0"/>
                <a:cs typeface="Kalinga" panose="020B0502040204020203" pitchFamily="34" charset="0"/>
              </a:rPr>
              <a:t>coverage expansions under the Affordable Care Act, particularly for Medicaid and private health</a:t>
            </a:r>
            <a:br>
              <a:rPr lang="en-US" sz="1200" dirty="0">
                <a:latin typeface="Kalinga" panose="020B0502040204020203" pitchFamily="34" charset="0"/>
                <a:cs typeface="Kalinga" panose="020B0502040204020203" pitchFamily="34" charset="0"/>
              </a:rPr>
            </a:br>
            <a:r>
              <a:rPr lang="en-US" sz="1200" dirty="0">
                <a:latin typeface="Kalinga" panose="020B0502040204020203" pitchFamily="34" charset="0"/>
                <a:cs typeface="Kalinga" panose="020B0502040204020203" pitchFamily="34" charset="0"/>
              </a:rPr>
              <a:t>insurance. The share of the economy devoted to health care spending was 17.5 percent, up from 17.3</a:t>
            </a:r>
            <a:br>
              <a:rPr lang="en-US" sz="1200" dirty="0">
                <a:latin typeface="Kalinga" panose="020B0502040204020203" pitchFamily="34" charset="0"/>
                <a:cs typeface="Kalinga" panose="020B0502040204020203" pitchFamily="34" charset="0"/>
              </a:rPr>
            </a:br>
            <a:r>
              <a:rPr lang="en-US" sz="1200" dirty="0">
                <a:latin typeface="Kalinga" panose="020B0502040204020203" pitchFamily="34" charset="0"/>
                <a:cs typeface="Kalinga" panose="020B0502040204020203" pitchFamily="34" charset="0"/>
              </a:rPr>
              <a:t>percent in 2013.</a:t>
            </a:r>
          </a:p>
        </p:txBody>
      </p:sp>
      <p:sp>
        <p:nvSpPr>
          <p:cNvPr id="5" name="Content Placeholder 2"/>
          <p:cNvSpPr>
            <a:spLocks noGrp="1"/>
          </p:cNvSpPr>
          <p:nvPr>
            <p:ph idx="1"/>
          </p:nvPr>
        </p:nvSpPr>
        <p:spPr>
          <a:xfrm>
            <a:off x="182880" y="1731981"/>
            <a:ext cx="8767482" cy="4444982"/>
          </a:xfrm>
        </p:spPr>
        <p:txBody>
          <a:bodyPr>
            <a:normAutofit lnSpcReduction="10000"/>
          </a:bodyPr>
          <a:lstStyle/>
          <a:p>
            <a:r>
              <a:rPr lang="en-US" sz="1400" b="1" dirty="0">
                <a:latin typeface="Kalinga" panose="020B0502040204020203" pitchFamily="34" charset="0"/>
              </a:rPr>
              <a:t>Dental Services: Spending for dental services increased </a:t>
            </a:r>
            <a:r>
              <a:rPr lang="en-US" sz="1400" b="1" dirty="0" smtClean="0">
                <a:latin typeface="Kalinga" panose="020B0502040204020203" pitchFamily="34" charset="0"/>
              </a:rPr>
              <a:t>2.8% in </a:t>
            </a:r>
            <a:r>
              <a:rPr lang="en-US" sz="1400" b="1" dirty="0">
                <a:latin typeface="Kalinga" panose="020B0502040204020203" pitchFamily="34" charset="0"/>
              </a:rPr>
              <a:t>2014 to $113.5 </a:t>
            </a:r>
            <a:r>
              <a:rPr lang="en-US" sz="1400" b="1" dirty="0" smtClean="0">
                <a:latin typeface="Kalinga" panose="020B0502040204020203" pitchFamily="34" charset="0"/>
              </a:rPr>
              <a:t>billion, faster </a:t>
            </a:r>
            <a:r>
              <a:rPr lang="en-US" sz="1400" b="1" dirty="0">
                <a:latin typeface="Kalinga" panose="020B0502040204020203" pitchFamily="34" charset="0"/>
              </a:rPr>
              <a:t>than in 2013 when growth was </a:t>
            </a:r>
            <a:r>
              <a:rPr lang="en-US" sz="1400" b="1" dirty="0" smtClean="0">
                <a:latin typeface="Kalinga" panose="020B0502040204020203" pitchFamily="34" charset="0"/>
              </a:rPr>
              <a:t>1.5%. </a:t>
            </a:r>
            <a:r>
              <a:rPr lang="en-US" sz="1400" b="1" dirty="0">
                <a:latin typeface="Kalinga" panose="020B0502040204020203" pitchFamily="34" charset="0"/>
              </a:rPr>
              <a:t>Private health insurance (which accounted </a:t>
            </a:r>
            <a:r>
              <a:rPr lang="en-US" sz="1400" b="1" dirty="0" smtClean="0">
                <a:latin typeface="Kalinga" panose="020B0502040204020203" pitchFamily="34" charset="0"/>
              </a:rPr>
              <a:t>for almost </a:t>
            </a:r>
            <a:r>
              <a:rPr lang="en-US" sz="1400" b="1" dirty="0">
                <a:latin typeface="Kalinga" panose="020B0502040204020203" pitchFamily="34" charset="0"/>
              </a:rPr>
              <a:t>half of dental spending in 2014) increased </a:t>
            </a:r>
            <a:r>
              <a:rPr lang="en-US" sz="1400" b="1" dirty="0" smtClean="0">
                <a:latin typeface="Kalinga" panose="020B0502040204020203" pitchFamily="34" charset="0"/>
              </a:rPr>
              <a:t>3.4% after </a:t>
            </a:r>
            <a:r>
              <a:rPr lang="en-US" sz="1400" b="1" dirty="0">
                <a:latin typeface="Kalinga" panose="020B0502040204020203" pitchFamily="34" charset="0"/>
              </a:rPr>
              <a:t>growing </a:t>
            </a:r>
            <a:r>
              <a:rPr lang="en-US" sz="1400" b="1" dirty="0" smtClean="0">
                <a:latin typeface="Kalinga" panose="020B0502040204020203" pitchFamily="34" charset="0"/>
              </a:rPr>
              <a:t>1.3% in 2013.</a:t>
            </a:r>
          </a:p>
          <a:p>
            <a:pPr lvl="1"/>
            <a:r>
              <a:rPr lang="en-US" sz="1400" b="1" dirty="0" smtClean="0">
                <a:latin typeface="Kalinga" panose="020B0502040204020203" pitchFamily="34" charset="0"/>
              </a:rPr>
              <a:t>Out-of-pocket </a:t>
            </a:r>
            <a:r>
              <a:rPr lang="en-US" sz="1400" b="1" dirty="0">
                <a:latin typeface="Kalinga" panose="020B0502040204020203" pitchFamily="34" charset="0"/>
              </a:rPr>
              <a:t>spending for dental services (which </a:t>
            </a:r>
            <a:r>
              <a:rPr lang="en-US" sz="1400" b="1" dirty="0" smtClean="0">
                <a:latin typeface="Kalinga" panose="020B0502040204020203" pitchFamily="34" charset="0"/>
              </a:rPr>
              <a:t>accounted for 40% of spending in 2014) increased slightly at 0.2%in 2014, following growth of 1.0% in 2013.</a:t>
            </a:r>
          </a:p>
          <a:p>
            <a:r>
              <a:rPr lang="en-US" sz="1400" b="1" dirty="0" smtClean="0">
                <a:latin typeface="Kalinga" panose="020B0502040204020203" pitchFamily="34" charset="0"/>
              </a:rPr>
              <a:t>Other </a:t>
            </a:r>
            <a:r>
              <a:rPr lang="en-US" sz="1400" b="1" dirty="0">
                <a:latin typeface="Kalinga" panose="020B0502040204020203" pitchFamily="34" charset="0"/>
              </a:rPr>
              <a:t>Health, Residential, and Personal Care Services: Spending for other health, </a:t>
            </a:r>
            <a:r>
              <a:rPr lang="en-US" sz="1400" b="1" dirty="0" smtClean="0">
                <a:latin typeface="Kalinga" panose="020B0502040204020203" pitchFamily="34" charset="0"/>
              </a:rPr>
              <a:t>residential, and </a:t>
            </a:r>
            <a:r>
              <a:rPr lang="en-US" sz="1400" b="1" dirty="0">
                <a:latin typeface="Kalinga" panose="020B0502040204020203" pitchFamily="34" charset="0"/>
              </a:rPr>
              <a:t>personal care services grew </a:t>
            </a:r>
            <a:r>
              <a:rPr lang="en-US" sz="1400" b="1" dirty="0" smtClean="0">
                <a:latin typeface="Kalinga" panose="020B0502040204020203" pitchFamily="34" charset="0"/>
              </a:rPr>
              <a:t>4.1% in </a:t>
            </a:r>
            <a:r>
              <a:rPr lang="en-US" sz="1400" b="1" dirty="0">
                <a:latin typeface="Kalinga" panose="020B0502040204020203" pitchFamily="34" charset="0"/>
              </a:rPr>
              <a:t>2014 to $150.4 billion, which was a </a:t>
            </a:r>
            <a:r>
              <a:rPr lang="en-US" sz="1400" b="1" dirty="0" smtClean="0">
                <a:latin typeface="Kalinga" panose="020B0502040204020203" pitchFamily="34" charset="0"/>
              </a:rPr>
              <a:t>slowdown compared </a:t>
            </a:r>
            <a:r>
              <a:rPr lang="en-US" sz="1400" b="1" dirty="0">
                <a:latin typeface="Kalinga" panose="020B0502040204020203" pitchFamily="34" charset="0"/>
              </a:rPr>
              <a:t>to </a:t>
            </a:r>
            <a:r>
              <a:rPr lang="en-US" sz="1400" b="1" dirty="0" smtClean="0">
                <a:latin typeface="Kalinga" panose="020B0502040204020203" pitchFamily="34" charset="0"/>
              </a:rPr>
              <a:t>4.7% growth </a:t>
            </a:r>
            <a:r>
              <a:rPr lang="en-US" sz="1400" b="1" dirty="0">
                <a:latin typeface="Kalinga" panose="020B0502040204020203" pitchFamily="34" charset="0"/>
              </a:rPr>
              <a:t>in 2013. This category includes expenditures for </a:t>
            </a:r>
            <a:r>
              <a:rPr lang="en-US" sz="1400" b="1" dirty="0" smtClean="0">
                <a:latin typeface="Kalinga" panose="020B0502040204020203" pitchFamily="34" charset="0"/>
              </a:rPr>
              <a:t>medical services </a:t>
            </a:r>
            <a:r>
              <a:rPr lang="en-US" sz="1400" b="1" dirty="0">
                <a:latin typeface="Kalinga" panose="020B0502040204020203" pitchFamily="34" charset="0"/>
              </a:rPr>
              <a:t>that are generally delivered by providers in non-traditional settings such as </a:t>
            </a:r>
            <a:r>
              <a:rPr lang="en-US" sz="1400" b="1" dirty="0" smtClean="0">
                <a:latin typeface="Kalinga" panose="020B0502040204020203" pitchFamily="34" charset="0"/>
              </a:rPr>
              <a:t>schools, community </a:t>
            </a:r>
            <a:r>
              <a:rPr lang="en-US" sz="1400" b="1" dirty="0">
                <a:latin typeface="Kalinga" panose="020B0502040204020203" pitchFamily="34" charset="0"/>
              </a:rPr>
              <a:t>centers, and the workplace; as well as by ambulance providers and residential </a:t>
            </a:r>
            <a:r>
              <a:rPr lang="en-US" sz="1400" b="1" dirty="0" smtClean="0">
                <a:latin typeface="Kalinga" panose="020B0502040204020203" pitchFamily="34" charset="0"/>
              </a:rPr>
              <a:t>mental health </a:t>
            </a:r>
            <a:r>
              <a:rPr lang="en-US" sz="1400" b="1" dirty="0">
                <a:latin typeface="Kalinga" panose="020B0502040204020203" pitchFamily="34" charset="0"/>
              </a:rPr>
              <a:t>and substance abuse facilities.</a:t>
            </a:r>
          </a:p>
          <a:p>
            <a:r>
              <a:rPr lang="en-US" sz="1400" b="1" dirty="0" smtClean="0">
                <a:latin typeface="Kalinga" panose="020B0502040204020203" pitchFamily="34" charset="0"/>
              </a:rPr>
              <a:t>Home </a:t>
            </a:r>
            <a:r>
              <a:rPr lang="en-US" sz="1400" b="1" dirty="0">
                <a:latin typeface="Kalinga" panose="020B0502040204020203" pitchFamily="34" charset="0"/>
              </a:rPr>
              <a:t>Health Care: Spending growth for freestanding home health care agencies accelerated </a:t>
            </a:r>
            <a:r>
              <a:rPr lang="en-US" sz="1400" b="1" dirty="0" smtClean="0">
                <a:latin typeface="Kalinga" panose="020B0502040204020203" pitchFamily="34" charset="0"/>
              </a:rPr>
              <a:t>in 2014</a:t>
            </a:r>
            <a:r>
              <a:rPr lang="en-US" sz="1400" b="1" dirty="0">
                <a:latin typeface="Kalinga" panose="020B0502040204020203" pitchFamily="34" charset="0"/>
              </a:rPr>
              <a:t>, increasing </a:t>
            </a:r>
            <a:r>
              <a:rPr lang="en-US" sz="1400" b="1" dirty="0" smtClean="0">
                <a:latin typeface="Kalinga" panose="020B0502040204020203" pitchFamily="34" charset="0"/>
              </a:rPr>
              <a:t>4.8% to </a:t>
            </a:r>
            <a:r>
              <a:rPr lang="en-US" sz="1400" b="1" dirty="0">
                <a:latin typeface="Kalinga" panose="020B0502040204020203" pitchFamily="34" charset="0"/>
              </a:rPr>
              <a:t>$83.2 billion following growth of </a:t>
            </a:r>
            <a:r>
              <a:rPr lang="en-US" sz="1400" b="1" dirty="0" smtClean="0">
                <a:latin typeface="Kalinga" panose="020B0502040204020203" pitchFamily="34" charset="0"/>
              </a:rPr>
              <a:t>3.3% </a:t>
            </a:r>
            <a:r>
              <a:rPr lang="en-US" sz="1400" b="1" dirty="0">
                <a:latin typeface="Kalinga" panose="020B0502040204020203" pitchFamily="34" charset="0"/>
              </a:rPr>
              <a:t>in 2013. The </a:t>
            </a:r>
            <a:r>
              <a:rPr lang="en-US" sz="1400" b="1" dirty="0" smtClean="0">
                <a:latin typeface="Kalinga" panose="020B0502040204020203" pitchFamily="34" charset="0"/>
              </a:rPr>
              <a:t>faster growth </a:t>
            </a:r>
            <a:r>
              <a:rPr lang="en-US" sz="1400" b="1" dirty="0">
                <a:latin typeface="Kalinga" panose="020B0502040204020203" pitchFamily="34" charset="0"/>
              </a:rPr>
              <a:t>in 2014 was attributable to increased spending by the two largest payers of home </a:t>
            </a:r>
            <a:r>
              <a:rPr lang="en-US" sz="1400" b="1" dirty="0" smtClean="0">
                <a:latin typeface="Kalinga" panose="020B0502040204020203" pitchFamily="34" charset="0"/>
              </a:rPr>
              <a:t>health, Medicare</a:t>
            </a:r>
            <a:r>
              <a:rPr lang="en-US" sz="1400" b="1" dirty="0">
                <a:latin typeface="Kalinga" panose="020B0502040204020203" pitchFamily="34" charset="0"/>
              </a:rPr>
              <a:t>, with growth of </a:t>
            </a:r>
            <a:r>
              <a:rPr lang="en-US" sz="1400" b="1" dirty="0" smtClean="0">
                <a:latin typeface="Kalinga" panose="020B0502040204020203" pitchFamily="34" charset="0"/>
              </a:rPr>
              <a:t>3.3%, </a:t>
            </a:r>
            <a:r>
              <a:rPr lang="en-US" sz="1400" b="1" dirty="0">
                <a:latin typeface="Kalinga" panose="020B0502040204020203" pitchFamily="34" charset="0"/>
              </a:rPr>
              <a:t>and Medicaid, with growth of </a:t>
            </a:r>
            <a:r>
              <a:rPr lang="en-US" sz="1400" b="1" dirty="0" smtClean="0">
                <a:latin typeface="Kalinga" panose="020B0502040204020203" pitchFamily="34" charset="0"/>
              </a:rPr>
              <a:t>3.5%. </a:t>
            </a:r>
            <a:r>
              <a:rPr lang="en-US" sz="1400" b="1" dirty="0">
                <a:latin typeface="Kalinga" panose="020B0502040204020203" pitchFamily="34" charset="0"/>
              </a:rPr>
              <a:t>Combined, </a:t>
            </a:r>
            <a:r>
              <a:rPr lang="en-US" sz="1400" b="1" dirty="0" smtClean="0">
                <a:latin typeface="Kalinga" panose="020B0502040204020203" pitchFamily="34" charset="0"/>
              </a:rPr>
              <a:t>both payers </a:t>
            </a:r>
            <a:r>
              <a:rPr lang="en-US" sz="1400" b="1" dirty="0">
                <a:latin typeface="Kalinga" panose="020B0502040204020203" pitchFamily="34" charset="0"/>
              </a:rPr>
              <a:t>of home health care represented </a:t>
            </a:r>
            <a:r>
              <a:rPr lang="en-US" sz="1400" b="1" dirty="0" smtClean="0">
                <a:latin typeface="Kalinga" panose="020B0502040204020203" pitchFamily="34" charset="0"/>
              </a:rPr>
              <a:t>77% of </a:t>
            </a:r>
            <a:r>
              <a:rPr lang="en-US" sz="1400" b="1" dirty="0">
                <a:latin typeface="Kalinga" panose="020B0502040204020203" pitchFamily="34" charset="0"/>
              </a:rPr>
              <a:t>total home health spending.</a:t>
            </a:r>
          </a:p>
          <a:p>
            <a:r>
              <a:rPr lang="en-US" sz="1400" b="1" dirty="0" smtClean="0">
                <a:latin typeface="Kalinga" panose="020B0502040204020203" pitchFamily="34" charset="0"/>
              </a:rPr>
              <a:t>Nursing </a:t>
            </a:r>
            <a:r>
              <a:rPr lang="en-US" sz="1400" b="1" dirty="0">
                <a:latin typeface="Kalinga" panose="020B0502040204020203" pitchFamily="34" charset="0"/>
              </a:rPr>
              <a:t>Care Facilities and Continuing Care Retirement Communities: Spending </a:t>
            </a:r>
            <a:r>
              <a:rPr lang="en-US" sz="1400" b="1" dirty="0" smtClean="0">
                <a:latin typeface="Kalinga" panose="020B0502040204020203" pitchFamily="34" charset="0"/>
              </a:rPr>
              <a:t>for freestanding </a:t>
            </a:r>
            <a:r>
              <a:rPr lang="en-US" sz="1400" b="1" dirty="0">
                <a:latin typeface="Kalinga" panose="020B0502040204020203" pitchFamily="34" charset="0"/>
              </a:rPr>
              <a:t>nursing care facilities and continuing care retirement communities increased </a:t>
            </a:r>
            <a:r>
              <a:rPr lang="en-US" sz="1400" b="1" dirty="0" smtClean="0">
                <a:latin typeface="Kalinga" panose="020B0502040204020203" pitchFamily="34" charset="0"/>
              </a:rPr>
              <a:t>3.6% </a:t>
            </a:r>
            <a:r>
              <a:rPr lang="en-US" sz="1400" b="1" dirty="0">
                <a:latin typeface="Kalinga" panose="020B0502040204020203" pitchFamily="34" charset="0"/>
              </a:rPr>
              <a:t>in 2014 to $155.6 billion, an acceleration from growth of </a:t>
            </a:r>
            <a:r>
              <a:rPr lang="en-US" sz="1400" b="1" dirty="0" smtClean="0">
                <a:latin typeface="Kalinga" panose="020B0502040204020203" pitchFamily="34" charset="0"/>
              </a:rPr>
              <a:t>1.3% in </a:t>
            </a:r>
            <a:r>
              <a:rPr lang="en-US" sz="1400" b="1" dirty="0">
                <a:latin typeface="Kalinga" panose="020B0502040204020203" pitchFamily="34" charset="0"/>
              </a:rPr>
              <a:t>2013. The </a:t>
            </a:r>
            <a:r>
              <a:rPr lang="en-US" sz="1400" b="1" dirty="0" smtClean="0">
                <a:latin typeface="Kalinga" panose="020B0502040204020203" pitchFamily="34" charset="0"/>
              </a:rPr>
              <a:t>faster growth </a:t>
            </a:r>
            <a:r>
              <a:rPr lang="en-US" sz="1400" b="1" dirty="0">
                <a:latin typeface="Kalinga" panose="020B0502040204020203" pitchFamily="34" charset="0"/>
              </a:rPr>
              <a:t>in 2014 was due to the increased spending in Medicare, with </a:t>
            </a:r>
            <a:r>
              <a:rPr lang="en-US" sz="1400" b="1" dirty="0" smtClean="0">
                <a:latin typeface="Kalinga" panose="020B0502040204020203" pitchFamily="34" charset="0"/>
              </a:rPr>
              <a:t>4.1% growth</a:t>
            </a:r>
            <a:r>
              <a:rPr lang="en-US" sz="1400" b="1" dirty="0">
                <a:latin typeface="Kalinga" panose="020B0502040204020203" pitchFamily="34" charset="0"/>
              </a:rPr>
              <a:t>, </a:t>
            </a:r>
            <a:r>
              <a:rPr lang="en-US" sz="1400" b="1" dirty="0" smtClean="0">
                <a:latin typeface="Kalinga" panose="020B0502040204020203" pitchFamily="34" charset="0"/>
              </a:rPr>
              <a:t>and Medicaid</a:t>
            </a:r>
            <a:r>
              <a:rPr lang="en-US" sz="1400" b="1" dirty="0">
                <a:latin typeface="Kalinga" panose="020B0502040204020203" pitchFamily="34" charset="0"/>
              </a:rPr>
              <a:t>, with </a:t>
            </a:r>
            <a:r>
              <a:rPr lang="en-US" sz="1400" b="1" dirty="0" smtClean="0">
                <a:latin typeface="Kalinga" panose="020B0502040204020203" pitchFamily="34" charset="0"/>
              </a:rPr>
              <a:t>3.1% growth</a:t>
            </a:r>
            <a:r>
              <a:rPr lang="en-US" sz="1300" b="1" dirty="0" smtClean="0">
                <a:latin typeface="Kalinga" panose="020B0502040204020203" pitchFamily="34" charset="0"/>
              </a:rPr>
              <a:t>.</a:t>
            </a:r>
            <a:endParaRPr lang="en-US" sz="1300" b="1" dirty="0">
              <a:latin typeface="Kalinga" panose="020B0502040204020203"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89034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Kalinga" panose="020B0502040204020203" pitchFamily="34" charset="0"/>
                <a:cs typeface="Kalinga" panose="020B0502040204020203" pitchFamily="34" charset="0"/>
              </a:rPr>
              <a:t>Health Spending by Major Sources of Funds: </a:t>
            </a:r>
          </a:p>
        </p:txBody>
      </p:sp>
      <p:sp>
        <p:nvSpPr>
          <p:cNvPr id="3" name="Content Placeholder 2"/>
          <p:cNvSpPr>
            <a:spLocks noGrp="1"/>
          </p:cNvSpPr>
          <p:nvPr>
            <p:ph idx="1"/>
          </p:nvPr>
        </p:nvSpPr>
        <p:spPr>
          <a:xfrm>
            <a:off x="182880" y="1592132"/>
            <a:ext cx="8767482" cy="4837929"/>
          </a:xfrm>
        </p:spPr>
        <p:txBody>
          <a:bodyPr>
            <a:noAutofit/>
          </a:bodyPr>
          <a:lstStyle/>
          <a:p>
            <a:r>
              <a:rPr lang="en-US" sz="1500" b="1" dirty="0" smtClean="0">
                <a:latin typeface="Kalinga" panose="020B0502040204020203" pitchFamily="34" charset="0"/>
                <a:cs typeface="Kalinga" panose="020B0502040204020203" pitchFamily="34" charset="0"/>
              </a:rPr>
              <a:t>Medicare</a:t>
            </a:r>
            <a:r>
              <a:rPr lang="en-US" sz="1500" b="1" dirty="0">
                <a:latin typeface="Kalinga" panose="020B0502040204020203" pitchFamily="34" charset="0"/>
                <a:cs typeface="Kalinga" panose="020B0502040204020203" pitchFamily="34" charset="0"/>
              </a:rPr>
              <a:t>: Medicare spending grew </a:t>
            </a:r>
            <a:r>
              <a:rPr lang="en-US" sz="1500" b="1" dirty="0" smtClean="0">
                <a:latin typeface="Kalinga" panose="020B0502040204020203" pitchFamily="34" charset="0"/>
                <a:cs typeface="Kalinga" panose="020B0502040204020203" pitchFamily="34" charset="0"/>
              </a:rPr>
              <a:t>5.5% </a:t>
            </a:r>
            <a:r>
              <a:rPr lang="en-US" sz="1500" b="1" dirty="0">
                <a:latin typeface="Kalinga" panose="020B0502040204020203" pitchFamily="34" charset="0"/>
                <a:cs typeface="Kalinga" panose="020B0502040204020203" pitchFamily="34" charset="0"/>
              </a:rPr>
              <a:t>to $618.7 billion in 2014, an acceleration </a:t>
            </a:r>
            <a:r>
              <a:rPr lang="en-US" sz="1500" b="1" dirty="0" smtClean="0">
                <a:latin typeface="Kalinga" panose="020B0502040204020203" pitchFamily="34" charset="0"/>
                <a:cs typeface="Kalinga" panose="020B0502040204020203" pitchFamily="34" charset="0"/>
              </a:rPr>
              <a:t>from 3.0% </a:t>
            </a:r>
            <a:r>
              <a:rPr lang="en-US" sz="1500" b="1" dirty="0">
                <a:latin typeface="Kalinga" panose="020B0502040204020203" pitchFamily="34" charset="0"/>
                <a:cs typeface="Kalinga" panose="020B0502040204020203" pitchFamily="34" charset="0"/>
              </a:rPr>
              <a:t>growth in 2013. This increase was primarily attributable to faster growth in </a:t>
            </a:r>
            <a:r>
              <a:rPr lang="en-US" sz="1500" b="1" dirty="0" smtClean="0">
                <a:latin typeface="Kalinga" panose="020B0502040204020203" pitchFamily="34" charset="0"/>
                <a:cs typeface="Kalinga" panose="020B0502040204020203" pitchFamily="34" charset="0"/>
              </a:rPr>
              <a:t>spending for </a:t>
            </a:r>
            <a:r>
              <a:rPr lang="en-US" sz="1500" b="1" dirty="0">
                <a:latin typeface="Kalinga" panose="020B0502040204020203" pitchFamily="34" charset="0"/>
                <a:cs typeface="Kalinga" panose="020B0502040204020203" pitchFamily="34" charset="0"/>
              </a:rPr>
              <a:t>prescription drugs, physician and clinical services, and government administration and the </a:t>
            </a:r>
            <a:r>
              <a:rPr lang="en-US" sz="1500" b="1" dirty="0" smtClean="0">
                <a:latin typeface="Kalinga" panose="020B0502040204020203" pitchFamily="34" charset="0"/>
                <a:cs typeface="Kalinga" panose="020B0502040204020203" pitchFamily="34" charset="0"/>
              </a:rPr>
              <a:t>net cost </a:t>
            </a:r>
            <a:r>
              <a:rPr lang="en-US" sz="1500" b="1" dirty="0">
                <a:latin typeface="Kalinga" panose="020B0502040204020203" pitchFamily="34" charset="0"/>
                <a:cs typeface="Kalinga" panose="020B0502040204020203" pitchFamily="34" charset="0"/>
              </a:rPr>
              <a:t>of insurance. Medicare accounted for </a:t>
            </a:r>
            <a:r>
              <a:rPr lang="en-US" sz="1500" b="1" dirty="0" smtClean="0">
                <a:latin typeface="Kalinga" panose="020B0502040204020203" pitchFamily="34" charset="0"/>
                <a:cs typeface="Kalinga" panose="020B0502040204020203" pitchFamily="34" charset="0"/>
              </a:rPr>
              <a:t>20% of </a:t>
            </a:r>
            <a:r>
              <a:rPr lang="en-US" sz="1500" b="1" dirty="0">
                <a:latin typeface="Kalinga" panose="020B0502040204020203" pitchFamily="34" charset="0"/>
                <a:cs typeface="Kalinga" panose="020B0502040204020203" pitchFamily="34" charset="0"/>
              </a:rPr>
              <a:t>total health care </a:t>
            </a:r>
            <a:r>
              <a:rPr lang="en-US" sz="1500" b="1" dirty="0" smtClean="0">
                <a:latin typeface="Kalinga" panose="020B0502040204020203" pitchFamily="34" charset="0"/>
                <a:cs typeface="Kalinga" panose="020B0502040204020203" pitchFamily="34" charset="0"/>
              </a:rPr>
              <a:t>spending.</a:t>
            </a:r>
          </a:p>
          <a:p>
            <a:r>
              <a:rPr lang="en-US" sz="1500" b="1" dirty="0" smtClean="0">
                <a:latin typeface="Kalinga" panose="020B0502040204020203" pitchFamily="34" charset="0"/>
                <a:cs typeface="Kalinga" panose="020B0502040204020203" pitchFamily="34" charset="0"/>
              </a:rPr>
              <a:t>Medicaid</a:t>
            </a:r>
            <a:r>
              <a:rPr lang="en-US" sz="1500" b="1" dirty="0">
                <a:latin typeface="Kalinga" panose="020B0502040204020203" pitchFamily="34" charset="0"/>
                <a:cs typeface="Kalinga" panose="020B0502040204020203" pitchFamily="34" charset="0"/>
              </a:rPr>
              <a:t>: Total Medicaid spending, which accounted for </a:t>
            </a:r>
            <a:r>
              <a:rPr lang="en-US" sz="1500" b="1" dirty="0" smtClean="0">
                <a:latin typeface="Kalinga" panose="020B0502040204020203" pitchFamily="34" charset="0"/>
                <a:cs typeface="Kalinga" panose="020B0502040204020203" pitchFamily="34" charset="0"/>
              </a:rPr>
              <a:t>16% of </a:t>
            </a:r>
            <a:r>
              <a:rPr lang="en-US" sz="1500" b="1" dirty="0">
                <a:latin typeface="Kalinga" panose="020B0502040204020203" pitchFamily="34" charset="0"/>
                <a:cs typeface="Kalinga" panose="020B0502040204020203" pitchFamily="34" charset="0"/>
              </a:rPr>
              <a:t>total national </a:t>
            </a:r>
            <a:r>
              <a:rPr lang="en-US" sz="1500" b="1" dirty="0" smtClean="0">
                <a:latin typeface="Kalinga" panose="020B0502040204020203" pitchFamily="34" charset="0"/>
                <a:cs typeface="Kalinga" panose="020B0502040204020203" pitchFamily="34" charset="0"/>
              </a:rPr>
              <a:t>health expenditures</a:t>
            </a:r>
            <a:r>
              <a:rPr lang="en-US" sz="1500" b="1" dirty="0">
                <a:latin typeface="Kalinga" panose="020B0502040204020203" pitchFamily="34" charset="0"/>
                <a:cs typeface="Kalinga" panose="020B0502040204020203" pitchFamily="34" charset="0"/>
              </a:rPr>
              <a:t>, increased </a:t>
            </a:r>
            <a:r>
              <a:rPr lang="en-US" sz="1500" b="1" dirty="0" smtClean="0">
                <a:latin typeface="Kalinga" panose="020B0502040204020203" pitchFamily="34" charset="0"/>
                <a:cs typeface="Kalinga" panose="020B0502040204020203" pitchFamily="34" charset="0"/>
              </a:rPr>
              <a:t>11.0% in </a:t>
            </a:r>
            <a:r>
              <a:rPr lang="en-US" sz="1500" b="1" dirty="0">
                <a:latin typeface="Kalinga" panose="020B0502040204020203" pitchFamily="34" charset="0"/>
                <a:cs typeface="Kalinga" panose="020B0502040204020203" pitchFamily="34" charset="0"/>
              </a:rPr>
              <a:t>2014 after growing </a:t>
            </a:r>
            <a:r>
              <a:rPr lang="en-US" sz="1500" b="1" dirty="0" smtClean="0">
                <a:latin typeface="Kalinga" panose="020B0502040204020203" pitchFamily="34" charset="0"/>
                <a:cs typeface="Kalinga" panose="020B0502040204020203" pitchFamily="34" charset="0"/>
              </a:rPr>
              <a:t>5.9% </a:t>
            </a:r>
            <a:r>
              <a:rPr lang="en-US" sz="1500" b="1" dirty="0">
                <a:latin typeface="Kalinga" panose="020B0502040204020203" pitchFamily="34" charset="0"/>
                <a:cs typeface="Kalinga" panose="020B0502040204020203" pitchFamily="34" charset="0"/>
              </a:rPr>
              <a:t>in 2013. State and </a:t>
            </a:r>
            <a:r>
              <a:rPr lang="en-US" sz="1500" b="1" dirty="0" smtClean="0">
                <a:latin typeface="Kalinga" panose="020B0502040204020203" pitchFamily="34" charset="0"/>
                <a:cs typeface="Kalinga" panose="020B0502040204020203" pitchFamily="34" charset="0"/>
              </a:rPr>
              <a:t>local Medicaid </a:t>
            </a:r>
            <a:r>
              <a:rPr lang="en-US" sz="1500" b="1" dirty="0">
                <a:latin typeface="Kalinga" panose="020B0502040204020203" pitchFamily="34" charset="0"/>
                <a:cs typeface="Kalinga" panose="020B0502040204020203" pitchFamily="34" charset="0"/>
              </a:rPr>
              <a:t>expenditures only grew </a:t>
            </a:r>
            <a:r>
              <a:rPr lang="en-US" sz="1500" b="1" dirty="0" smtClean="0">
                <a:latin typeface="Kalinga" panose="020B0502040204020203" pitchFamily="34" charset="0"/>
                <a:cs typeface="Kalinga" panose="020B0502040204020203" pitchFamily="34" charset="0"/>
              </a:rPr>
              <a:t>0.9%, </a:t>
            </a:r>
            <a:r>
              <a:rPr lang="en-US" sz="1500" b="1" dirty="0">
                <a:latin typeface="Kalinga" panose="020B0502040204020203" pitchFamily="34" charset="0"/>
                <a:cs typeface="Kalinga" panose="020B0502040204020203" pitchFamily="34" charset="0"/>
              </a:rPr>
              <a:t>while federal Medicaid expenditures increased </a:t>
            </a:r>
            <a:r>
              <a:rPr lang="en-US" sz="1500" b="1" dirty="0" smtClean="0">
                <a:latin typeface="Kalinga" panose="020B0502040204020203" pitchFamily="34" charset="0"/>
                <a:cs typeface="Kalinga" panose="020B0502040204020203" pitchFamily="34" charset="0"/>
              </a:rPr>
              <a:t>18.4% in </a:t>
            </a:r>
            <a:r>
              <a:rPr lang="en-US" sz="1500" b="1" dirty="0">
                <a:latin typeface="Kalinga" panose="020B0502040204020203" pitchFamily="34" charset="0"/>
                <a:cs typeface="Kalinga" panose="020B0502040204020203" pitchFamily="34" charset="0"/>
              </a:rPr>
              <a:t>2014. The increased spending by the federal government was largely driven by </a:t>
            </a:r>
            <a:r>
              <a:rPr lang="en-US" sz="1500" b="1" dirty="0" smtClean="0">
                <a:latin typeface="Kalinga" panose="020B0502040204020203" pitchFamily="34" charset="0"/>
                <a:cs typeface="Kalinga" panose="020B0502040204020203" pitchFamily="34" charset="0"/>
              </a:rPr>
              <a:t>the newly </a:t>
            </a:r>
            <a:r>
              <a:rPr lang="en-US" sz="1500" b="1" dirty="0">
                <a:latin typeface="Kalinga" panose="020B0502040204020203" pitchFamily="34" charset="0"/>
                <a:cs typeface="Kalinga" panose="020B0502040204020203" pitchFamily="34" charset="0"/>
              </a:rPr>
              <a:t>eligible enrollees under the ACA, which were fully financed by the federal </a:t>
            </a:r>
            <a:r>
              <a:rPr lang="en-US" sz="1500" b="1" dirty="0" smtClean="0">
                <a:latin typeface="Kalinga" panose="020B0502040204020203" pitchFamily="34" charset="0"/>
                <a:cs typeface="Kalinga" panose="020B0502040204020203" pitchFamily="34" charset="0"/>
              </a:rPr>
              <a:t>government.</a:t>
            </a:r>
          </a:p>
          <a:p>
            <a:r>
              <a:rPr lang="en-US" sz="1500" b="1" dirty="0" smtClean="0">
                <a:latin typeface="Kalinga" panose="020B0502040204020203" pitchFamily="34" charset="0"/>
                <a:cs typeface="Kalinga" panose="020B0502040204020203" pitchFamily="34" charset="0"/>
              </a:rPr>
              <a:t>Private </a:t>
            </a:r>
            <a:r>
              <a:rPr lang="en-US" sz="1500" b="1" dirty="0">
                <a:latin typeface="Kalinga" panose="020B0502040204020203" pitchFamily="34" charset="0"/>
                <a:cs typeface="Kalinga" panose="020B0502040204020203" pitchFamily="34" charset="0"/>
              </a:rPr>
              <a:t>Health Insurance: Total private health insurance expenditures increased </a:t>
            </a:r>
            <a:r>
              <a:rPr lang="en-US" sz="1500" b="1" dirty="0" smtClean="0">
                <a:latin typeface="Kalinga" panose="020B0502040204020203" pitchFamily="34" charset="0"/>
                <a:cs typeface="Kalinga" panose="020B0502040204020203" pitchFamily="34" charset="0"/>
              </a:rPr>
              <a:t>4.4% (33% </a:t>
            </a:r>
            <a:r>
              <a:rPr lang="en-US" sz="1500" b="1" dirty="0">
                <a:latin typeface="Kalinga" panose="020B0502040204020203" pitchFamily="34" charset="0"/>
                <a:cs typeface="Kalinga" panose="020B0502040204020203" pitchFamily="34" charset="0"/>
              </a:rPr>
              <a:t>of total health care spending) to $991.0 billion in 2014, faster than the </a:t>
            </a:r>
            <a:r>
              <a:rPr lang="en-US" sz="1500" b="1" dirty="0" smtClean="0">
                <a:latin typeface="Kalinga" panose="020B0502040204020203" pitchFamily="34" charset="0"/>
                <a:cs typeface="Kalinga" panose="020B0502040204020203" pitchFamily="34" charset="0"/>
              </a:rPr>
              <a:t>1.6% growth in </a:t>
            </a:r>
            <a:r>
              <a:rPr lang="en-US" sz="1500" b="1" dirty="0">
                <a:latin typeface="Kalinga" panose="020B0502040204020203" pitchFamily="34" charset="0"/>
                <a:cs typeface="Kalinga" panose="020B0502040204020203" pitchFamily="34" charset="0"/>
              </a:rPr>
              <a:t>2013 which was the slowest rate since 1967. The faster rate of growth reflected the impacts </a:t>
            </a:r>
            <a:r>
              <a:rPr lang="en-US" sz="1500" b="1" dirty="0" smtClean="0">
                <a:latin typeface="Kalinga" panose="020B0502040204020203" pitchFamily="34" charset="0"/>
                <a:cs typeface="Kalinga" panose="020B0502040204020203" pitchFamily="34" charset="0"/>
              </a:rPr>
              <a:t>of the </a:t>
            </a:r>
            <a:r>
              <a:rPr lang="en-US" sz="1500" b="1" dirty="0">
                <a:latin typeface="Kalinga" panose="020B0502040204020203" pitchFamily="34" charset="0"/>
                <a:cs typeface="Kalinga" panose="020B0502040204020203" pitchFamily="34" charset="0"/>
              </a:rPr>
              <a:t>ACA, including the introduction of Marketplace plans, health insurance premium tax </a:t>
            </a:r>
            <a:r>
              <a:rPr lang="en-US" sz="1500" b="1" dirty="0" smtClean="0">
                <a:latin typeface="Kalinga" panose="020B0502040204020203" pitchFamily="34" charset="0"/>
                <a:cs typeface="Kalinga" panose="020B0502040204020203" pitchFamily="34" charset="0"/>
              </a:rPr>
              <a:t>credits, health </a:t>
            </a:r>
            <a:r>
              <a:rPr lang="en-US" sz="1500" b="1" dirty="0">
                <a:latin typeface="Kalinga" panose="020B0502040204020203" pitchFamily="34" charset="0"/>
                <a:cs typeface="Kalinga" panose="020B0502040204020203" pitchFamily="34" charset="0"/>
              </a:rPr>
              <a:t>insurance industry fees, and mandated benefit design changes. Average </a:t>
            </a:r>
            <a:r>
              <a:rPr lang="en-US" sz="1500" b="1" dirty="0" smtClean="0">
                <a:latin typeface="Kalinga" panose="020B0502040204020203" pitchFamily="34" charset="0"/>
                <a:cs typeface="Kalinga" panose="020B0502040204020203" pitchFamily="34" charset="0"/>
              </a:rPr>
              <a:t>monthly marketplace </a:t>
            </a:r>
            <a:r>
              <a:rPr lang="en-US" sz="1500" b="1" dirty="0">
                <a:latin typeface="Kalinga" panose="020B0502040204020203" pitchFamily="34" charset="0"/>
                <a:cs typeface="Kalinga" panose="020B0502040204020203" pitchFamily="34" charset="0"/>
              </a:rPr>
              <a:t>enrollment was 5.4 million in </a:t>
            </a:r>
            <a:r>
              <a:rPr lang="en-US" sz="1500" b="1" dirty="0" smtClean="0">
                <a:latin typeface="Kalinga" panose="020B0502040204020203" pitchFamily="34" charset="0"/>
                <a:cs typeface="Kalinga" panose="020B0502040204020203" pitchFamily="34" charset="0"/>
              </a:rPr>
              <a:t>2014.</a:t>
            </a:r>
          </a:p>
          <a:p>
            <a:r>
              <a:rPr lang="en-US" sz="1500" b="1" dirty="0" smtClean="0">
                <a:latin typeface="Kalinga" panose="020B0502040204020203" pitchFamily="34" charset="0"/>
                <a:cs typeface="Kalinga" panose="020B0502040204020203" pitchFamily="34" charset="0"/>
              </a:rPr>
              <a:t>Out-of-Pocket</a:t>
            </a:r>
            <a:r>
              <a:rPr lang="en-US" sz="1500" b="1" dirty="0">
                <a:latin typeface="Kalinga" panose="020B0502040204020203" pitchFamily="34" charset="0"/>
                <a:cs typeface="Kalinga" panose="020B0502040204020203" pitchFamily="34" charset="0"/>
              </a:rPr>
              <a:t>: Out-of-pocket spending grew </a:t>
            </a:r>
            <a:r>
              <a:rPr lang="en-US" sz="1500" b="1" dirty="0" smtClean="0">
                <a:latin typeface="Kalinga" panose="020B0502040204020203" pitchFamily="34" charset="0"/>
                <a:cs typeface="Kalinga" panose="020B0502040204020203" pitchFamily="34" charset="0"/>
              </a:rPr>
              <a:t>1.3% in </a:t>
            </a:r>
            <a:r>
              <a:rPr lang="en-US" sz="1500" b="1" dirty="0">
                <a:latin typeface="Kalinga" panose="020B0502040204020203" pitchFamily="34" charset="0"/>
                <a:cs typeface="Kalinga" panose="020B0502040204020203" pitchFamily="34" charset="0"/>
              </a:rPr>
              <a:t>2014 to $329.8 billion which </a:t>
            </a:r>
            <a:r>
              <a:rPr lang="en-US" sz="1500" b="1" dirty="0" smtClean="0">
                <a:latin typeface="Kalinga" panose="020B0502040204020203" pitchFamily="34" charset="0"/>
                <a:cs typeface="Kalinga" panose="020B0502040204020203" pitchFamily="34" charset="0"/>
              </a:rPr>
              <a:t>was slightly </a:t>
            </a:r>
            <a:r>
              <a:rPr lang="en-US" sz="1500" b="1" dirty="0">
                <a:latin typeface="Kalinga" panose="020B0502040204020203" pitchFamily="34" charset="0"/>
                <a:cs typeface="Kalinga" panose="020B0502040204020203" pitchFamily="34" charset="0"/>
              </a:rPr>
              <a:t>slower than annual growth of </a:t>
            </a:r>
            <a:r>
              <a:rPr lang="en-US" sz="1500" b="1" dirty="0" smtClean="0">
                <a:latin typeface="Kalinga" panose="020B0502040204020203" pitchFamily="34" charset="0"/>
                <a:cs typeface="Kalinga" panose="020B0502040204020203" pitchFamily="34" charset="0"/>
              </a:rPr>
              <a:t>2.1% in </a:t>
            </a:r>
            <a:r>
              <a:rPr lang="en-US" sz="1500" b="1" dirty="0">
                <a:latin typeface="Kalinga" panose="020B0502040204020203" pitchFamily="34" charset="0"/>
                <a:cs typeface="Kalinga" panose="020B0502040204020203" pitchFamily="34" charset="0"/>
              </a:rPr>
              <a:t>2013. The slowdown in 2014 was </a:t>
            </a:r>
            <a:r>
              <a:rPr lang="en-US" sz="1500" b="1" dirty="0" smtClean="0">
                <a:latin typeface="Kalinga" panose="020B0502040204020203" pitchFamily="34" charset="0"/>
                <a:cs typeface="Kalinga" panose="020B0502040204020203" pitchFamily="34" charset="0"/>
              </a:rPr>
              <a:t>influenced by </a:t>
            </a:r>
            <a:r>
              <a:rPr lang="en-US" sz="1500" b="1" dirty="0">
                <a:latin typeface="Kalinga" panose="020B0502040204020203" pitchFamily="34" charset="0"/>
                <a:cs typeface="Kalinga" panose="020B0502040204020203" pitchFamily="34" charset="0"/>
              </a:rPr>
              <a:t>the expansion of insurance coverage and the corresponding drop in the number of </a:t>
            </a:r>
            <a:r>
              <a:rPr lang="en-US" sz="1500" b="1" dirty="0" smtClean="0">
                <a:latin typeface="Kalinga" panose="020B0502040204020203" pitchFamily="34" charset="0"/>
                <a:cs typeface="Kalinga" panose="020B0502040204020203" pitchFamily="34" charset="0"/>
              </a:rPr>
              <a:t>individuals without </a:t>
            </a:r>
            <a:r>
              <a:rPr lang="en-US" sz="1500" b="1" dirty="0">
                <a:latin typeface="Kalinga" panose="020B0502040204020203" pitchFamily="34" charset="0"/>
                <a:cs typeface="Kalinga" panose="020B0502040204020203" pitchFamily="34" charset="0"/>
              </a:rPr>
              <a:t>health insurance.</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75458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alinga" panose="020B0502040204020203" pitchFamily="34" charset="0"/>
                <a:cs typeface="Kalinga" panose="020B0502040204020203" pitchFamily="34" charset="0"/>
              </a:rPr>
              <a:t>MACRA, MIPS, APMs</a:t>
            </a:r>
          </a:p>
        </p:txBody>
      </p:sp>
      <p:sp>
        <p:nvSpPr>
          <p:cNvPr id="4" name="Slide Number Placeholder 3"/>
          <p:cNvSpPr>
            <a:spLocks noGrp="1"/>
          </p:cNvSpPr>
          <p:nvPr>
            <p:ph type="sldNum" sz="quarter" idx="12"/>
          </p:nvPr>
        </p:nvSpPr>
        <p:spPr/>
        <p:txBody>
          <a:bodyPr/>
          <a:lstStyle/>
          <a:p>
            <a:fld id="{A2D451E4-B2B3-448A-BBD0-A6EA63968129}" type="slidenum">
              <a:rPr lang="en-US" smtClean="0"/>
              <a:t>59</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1493118"/>
            <a:ext cx="4952999" cy="506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1" y="76200"/>
            <a:ext cx="1249070" cy="495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2608" y="1872691"/>
            <a:ext cx="1353312" cy="369332"/>
          </a:xfrm>
          <a:prstGeom prst="rect">
            <a:avLst/>
          </a:prstGeom>
          <a:noFill/>
        </p:spPr>
        <p:txBody>
          <a:bodyPr wrap="square" rtlCol="0">
            <a:spAutoFit/>
          </a:bodyPr>
          <a:lstStyle/>
          <a:p>
            <a:r>
              <a:rPr lang="en-US" dirty="0" err="1" smtClean="0"/>
              <a:t>Extracredit</a:t>
            </a:r>
            <a:endParaRPr lang="en-US"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5852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alinga" panose="020B0502040204020203" pitchFamily="34" charset="0"/>
                <a:cs typeface="Kalinga" panose="020B0502040204020203" pitchFamily="34" charset="0"/>
              </a:rPr>
              <a:t>Carle Laboratory</a:t>
            </a:r>
            <a:endParaRPr lang="en-US" dirty="0">
              <a:latin typeface="Kalinga" panose="020B0502040204020203" pitchFamily="34" charset="0"/>
              <a:cs typeface="Kalinga" panose="020B0502040204020203" pitchFamily="34" charset="0"/>
            </a:endParaRPr>
          </a:p>
        </p:txBody>
      </p:sp>
      <p:sp>
        <p:nvSpPr>
          <p:cNvPr id="7" name="Content Placeholder 6"/>
          <p:cNvSpPr>
            <a:spLocks noGrp="1"/>
          </p:cNvSpPr>
          <p:nvPr>
            <p:ph idx="1"/>
          </p:nvPr>
        </p:nvSpPr>
        <p:spPr/>
        <p:txBody>
          <a:bodyPr>
            <a:normAutofit fontScale="92500" lnSpcReduction="10000"/>
          </a:bodyPr>
          <a:lstStyle/>
          <a:p>
            <a:r>
              <a:rPr lang="en-US" b="1" dirty="0" smtClean="0">
                <a:latin typeface="Kalinga" panose="020B0502040204020203" pitchFamily="34" charset="0"/>
                <a:cs typeface="Kalinga" panose="020B0502040204020203" pitchFamily="34" charset="0"/>
              </a:rPr>
              <a:t>160 staff</a:t>
            </a:r>
          </a:p>
          <a:p>
            <a:r>
              <a:rPr lang="en-US" b="1" dirty="0" smtClean="0">
                <a:latin typeface="Kalinga" panose="020B0502040204020203" pitchFamily="34" charset="0"/>
                <a:cs typeface="Kalinga" panose="020B0502040204020203" pitchFamily="34" charset="0"/>
              </a:rPr>
              <a:t>7 Pathologists</a:t>
            </a:r>
          </a:p>
          <a:p>
            <a:r>
              <a:rPr lang="en-US" b="1" dirty="0" smtClean="0">
                <a:latin typeface="Kalinga" panose="020B0502040204020203" pitchFamily="34" charset="0"/>
                <a:cs typeface="Kalinga" panose="020B0502040204020203" pitchFamily="34" charset="0"/>
              </a:rPr>
              <a:t>2 Path Assistants</a:t>
            </a:r>
          </a:p>
          <a:p>
            <a:r>
              <a:rPr lang="en-US" b="1" dirty="0" smtClean="0">
                <a:latin typeface="Kalinga" panose="020B0502040204020203" pitchFamily="34" charset="0"/>
                <a:cs typeface="Kalinga" panose="020B0502040204020203" pitchFamily="34" charset="0"/>
              </a:rPr>
              <a:t>Services-1.6 million </a:t>
            </a:r>
            <a:r>
              <a:rPr lang="en-US" b="1" dirty="0">
                <a:latin typeface="Kalinga" panose="020B0502040204020203" pitchFamily="34" charset="0"/>
                <a:cs typeface="Kalinga" panose="020B0502040204020203" pitchFamily="34" charset="0"/>
              </a:rPr>
              <a:t>b</a:t>
            </a:r>
            <a:r>
              <a:rPr lang="en-US" b="1" dirty="0" smtClean="0">
                <a:latin typeface="Kalinga" panose="020B0502040204020203" pitchFamily="34" charset="0"/>
                <a:cs typeface="Kalinga" panose="020B0502040204020203" pitchFamily="34" charset="0"/>
              </a:rPr>
              <a:t>illable events</a:t>
            </a:r>
          </a:p>
          <a:p>
            <a:pPr lvl="1"/>
            <a:r>
              <a:rPr lang="en-US" b="1" dirty="0" smtClean="0">
                <a:latin typeface="Kalinga" panose="020B0502040204020203" pitchFamily="34" charset="0"/>
                <a:cs typeface="Kalinga" panose="020B0502040204020203" pitchFamily="34" charset="0"/>
              </a:rPr>
              <a:t>Surgical, Autopsy, Gyn and NON Gyn Cytology</a:t>
            </a:r>
          </a:p>
          <a:p>
            <a:pPr lvl="1"/>
            <a:r>
              <a:rPr lang="en-US" b="1" dirty="0" smtClean="0">
                <a:latin typeface="Kalinga" panose="020B0502040204020203" pitchFamily="34" charset="0"/>
                <a:cs typeface="Kalinga" panose="020B0502040204020203" pitchFamily="34" charset="0"/>
              </a:rPr>
              <a:t>Blood Bank, Chemistry, Immunology, Hematology Molecular, Referral, Point of Care</a:t>
            </a:r>
          </a:p>
          <a:p>
            <a:r>
              <a:rPr lang="en-US" b="1" dirty="0" smtClean="0">
                <a:latin typeface="Kalinga" panose="020B0502040204020203" pitchFamily="34" charset="0"/>
                <a:cs typeface="Kalinga" panose="020B0502040204020203" pitchFamily="34" charset="0"/>
              </a:rPr>
              <a:t>32% Inpatient/68% Outpatient</a:t>
            </a:r>
          </a:p>
          <a:p>
            <a:r>
              <a:rPr lang="en-US" b="1" dirty="0" smtClean="0">
                <a:latin typeface="Kalinga" panose="020B0502040204020203" pitchFamily="34" charset="0"/>
                <a:cs typeface="Kalinga" panose="020B0502040204020203" pitchFamily="34" charset="0"/>
              </a:rPr>
              <a:t>Operating Budget-$ 25 million</a:t>
            </a:r>
            <a:endParaRPr lang="en-US" b="1" dirty="0">
              <a:latin typeface="Kalinga" panose="020B0502040204020203" pitchFamily="34" charset="0"/>
              <a:cs typeface="Kalinga" panose="020B0502040204020203" pitchFamily="34" charset="0"/>
            </a:endParaRPr>
          </a:p>
          <a:p>
            <a:r>
              <a:rPr lang="en-US" b="1" dirty="0" smtClean="0">
                <a:latin typeface="Kalinga" panose="020B0502040204020203" pitchFamily="34" charset="0"/>
                <a:cs typeface="Kalinga" panose="020B0502040204020203" pitchFamily="34" charset="0"/>
              </a:rPr>
              <a:t>Accreditation</a:t>
            </a:r>
          </a:p>
          <a:p>
            <a:pPr lvl="1"/>
            <a:r>
              <a:rPr lang="en-US" b="1" dirty="0" smtClean="0">
                <a:latin typeface="Kalinga" panose="020B0502040204020203" pitchFamily="34" charset="0"/>
                <a:cs typeface="Kalinga" panose="020B0502040204020203" pitchFamily="34" charset="0"/>
              </a:rPr>
              <a:t>CAP, AABB, CLIA</a:t>
            </a:r>
            <a:endParaRPr lang="en-US" b="1" dirty="0">
              <a:latin typeface="Kalinga" panose="020B0502040204020203" pitchFamily="34" charset="0"/>
              <a:cs typeface="Kalinga" panose="020B0502040204020203"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76644"/>
            <a:ext cx="1280160" cy="346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2678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900" dirty="0">
                <a:latin typeface="Kalinga" panose="020B0502040204020203" pitchFamily="34" charset="0"/>
                <a:cs typeface="Kalinga" panose="020B0502040204020203" pitchFamily="34" charset="0"/>
              </a:rPr>
              <a:t>Primary Care Physicians' Challenges in Ordering Clinical Laboratory Tests and Interpreting </a:t>
            </a:r>
            <a:r>
              <a:rPr lang="en-US" sz="1900" dirty="0" smtClean="0">
                <a:latin typeface="Kalinga" panose="020B0502040204020203" pitchFamily="34" charset="0"/>
                <a:cs typeface="Kalinga" panose="020B0502040204020203" pitchFamily="34" charset="0"/>
              </a:rPr>
              <a:t>Results</a:t>
            </a:r>
            <a:r>
              <a:rPr lang="en-US" sz="1800" dirty="0">
                <a:latin typeface="Kalinga" panose="020B0502040204020203" pitchFamily="34" charset="0"/>
                <a:cs typeface="Kalinga" panose="020B0502040204020203" pitchFamily="34" charset="0"/>
              </a:rPr>
              <a:t/>
            </a:r>
            <a:br>
              <a:rPr lang="en-US" sz="1800" dirty="0">
                <a:latin typeface="Kalinga" panose="020B0502040204020203" pitchFamily="34" charset="0"/>
                <a:cs typeface="Kalinga" panose="020B0502040204020203" pitchFamily="34" charset="0"/>
              </a:rPr>
            </a:br>
            <a:r>
              <a:rPr lang="en-US" sz="800" dirty="0">
                <a:latin typeface="Kalinga" panose="020B0502040204020203" pitchFamily="34" charset="0"/>
                <a:cs typeface="Kalinga" panose="020B0502040204020203" pitchFamily="34" charset="0"/>
              </a:rPr>
              <a:t>John Hickner, MD, MSc, Pamela J. Thompson, MS, Tom Wilkinson, MPH, Paul Epner, MBA, MEd, Megan Shaheen, MPH, Anne M. Pollock, BA, Jim Lee, MS, Christopher C. Duke, PhD, Brian R. Jackson, MD, MS and Julie R. Taylor, PhD, MS</a:t>
            </a:r>
            <a:br>
              <a:rPr lang="en-US" sz="800" dirty="0">
                <a:latin typeface="Kalinga" panose="020B0502040204020203" pitchFamily="34" charset="0"/>
                <a:cs typeface="Kalinga" panose="020B0502040204020203" pitchFamily="34" charset="0"/>
              </a:rPr>
            </a:br>
            <a:r>
              <a:rPr lang="en-US" sz="800" dirty="0">
                <a:latin typeface="Kalinga" panose="020B0502040204020203" pitchFamily="34" charset="0"/>
                <a:cs typeface="Kalinga" panose="020B0502040204020203" pitchFamily="34" charset="0"/>
              </a:rPr>
              <a:t>+ Author </a:t>
            </a:r>
            <a:r>
              <a:rPr lang="en-US" sz="800" dirty="0" smtClean="0">
                <a:latin typeface="Kalinga" panose="020B0502040204020203" pitchFamily="34" charset="0"/>
                <a:cs typeface="Kalinga" panose="020B0502040204020203" pitchFamily="34" charset="0"/>
              </a:rPr>
              <a:t>Affiliations</a:t>
            </a:r>
            <a:r>
              <a:rPr lang="en-US" sz="800" dirty="0"/>
              <a:t/>
            </a:r>
            <a:br>
              <a:rPr lang="en-US" sz="800" dirty="0"/>
            </a:br>
            <a:r>
              <a:rPr lang="en-US" sz="1100" dirty="0">
                <a:latin typeface="Kalinga" panose="020B0502040204020203" pitchFamily="34" charset="0"/>
                <a:cs typeface="Kalinga" panose="020B0502040204020203" pitchFamily="34" charset="0"/>
              </a:rPr>
              <a:t/>
            </a:r>
            <a:br>
              <a:rPr lang="en-US" sz="1100" dirty="0">
                <a:latin typeface="Kalinga" panose="020B0502040204020203" pitchFamily="34" charset="0"/>
                <a:cs typeface="Kalinga" panose="020B0502040204020203" pitchFamily="34" charset="0"/>
              </a:rPr>
            </a:br>
            <a:r>
              <a:rPr lang="en-US" sz="1100" dirty="0">
                <a:latin typeface="Kalinga" panose="020B0502040204020203" pitchFamily="34" charset="0"/>
                <a:cs typeface="Kalinga" panose="020B0502040204020203" pitchFamily="34" charset="0"/>
              </a:rPr>
              <a:t>JABFM March–April 2014 Vol. 27 No. 2</a:t>
            </a:r>
          </a:p>
        </p:txBody>
      </p:sp>
      <p:sp>
        <p:nvSpPr>
          <p:cNvPr id="3" name="Content Placeholder 2"/>
          <p:cNvSpPr>
            <a:spLocks noGrp="1"/>
          </p:cNvSpPr>
          <p:nvPr>
            <p:ph idx="1"/>
          </p:nvPr>
        </p:nvSpPr>
        <p:spPr/>
        <p:txBody>
          <a:bodyPr>
            <a:normAutofit/>
          </a:bodyPr>
          <a:lstStyle/>
          <a:p>
            <a:r>
              <a:rPr lang="en-US" sz="2000" dirty="0">
                <a:latin typeface="Kalinga" panose="020B0502040204020203" pitchFamily="34" charset="0"/>
                <a:cs typeface="Kalinga" panose="020B0502040204020203" pitchFamily="34" charset="0"/>
              </a:rPr>
              <a:t>1768 physicians (5.6%) responded to the survey</a:t>
            </a:r>
          </a:p>
          <a:p>
            <a:r>
              <a:rPr lang="en-US" sz="2000" dirty="0" smtClean="0">
                <a:latin typeface="Kalinga" panose="020B0502040204020203" pitchFamily="34" charset="0"/>
                <a:cs typeface="Kalinga" panose="020B0502040204020203" pitchFamily="34" charset="0"/>
              </a:rPr>
              <a:t>They </a:t>
            </a:r>
            <a:r>
              <a:rPr lang="en-US" sz="2000" dirty="0">
                <a:latin typeface="Kalinga" panose="020B0502040204020203" pitchFamily="34" charset="0"/>
                <a:cs typeface="Kalinga" panose="020B0502040204020203" pitchFamily="34" charset="0"/>
              </a:rPr>
              <a:t>reported uncertainty about ordering tests in 14.7% and uncertainty in interpreting results in 8.3% of these diagnostic encounters</a:t>
            </a:r>
            <a:r>
              <a:rPr lang="en-US" sz="2000" dirty="0" smtClean="0">
                <a:latin typeface="Kalinga" panose="020B0502040204020203" pitchFamily="34" charset="0"/>
                <a:cs typeface="Kalinga" panose="020B0502040204020203" pitchFamily="34" charset="0"/>
              </a:rPr>
              <a:t>.</a:t>
            </a:r>
          </a:p>
          <a:p>
            <a:r>
              <a:rPr lang="en-US" sz="2000" dirty="0" smtClean="0">
                <a:latin typeface="Kalinga" panose="020B0502040204020203" pitchFamily="34" charset="0"/>
                <a:cs typeface="Kalinga" panose="020B0502040204020203" pitchFamily="34" charset="0"/>
              </a:rPr>
              <a:t>The </a:t>
            </a:r>
            <a:r>
              <a:rPr lang="en-US" sz="2000" dirty="0">
                <a:latin typeface="Kalinga" panose="020B0502040204020203" pitchFamily="34" charset="0"/>
                <a:cs typeface="Kalinga" panose="020B0502040204020203" pitchFamily="34" charset="0"/>
              </a:rPr>
              <a:t>most common problematic challenges in interpreting and using test results were not receiving the results and confusing report formats</a:t>
            </a:r>
            <a:r>
              <a:rPr lang="en-US" sz="2000" dirty="0" smtClean="0">
                <a:latin typeface="Kalinga" panose="020B0502040204020203" pitchFamily="34" charset="0"/>
                <a:cs typeface="Kalinga" panose="020B0502040204020203" pitchFamily="34" charset="0"/>
              </a:rPr>
              <a:t>.</a:t>
            </a:r>
          </a:p>
          <a:p>
            <a:r>
              <a:rPr lang="en-US" sz="2000" dirty="0">
                <a:latin typeface="Kalinga" panose="020B0502040204020203" pitchFamily="34" charset="0"/>
                <a:cs typeface="Kalinga" panose="020B0502040204020203" pitchFamily="34" charset="0"/>
              </a:rPr>
              <a:t>Physicians infrequently sought assistance or consultation from laboratory professionals but valued these consultations when they occurred</a:t>
            </a:r>
            <a:r>
              <a:rPr lang="en-US" sz="2000" dirty="0" smtClean="0">
                <a:latin typeface="Kalinga" panose="020B0502040204020203" pitchFamily="34" charset="0"/>
                <a:cs typeface="Kalinga" panose="020B0502040204020203" pitchFamily="34" charset="0"/>
              </a:rPr>
              <a:t>.</a:t>
            </a:r>
          </a:p>
          <a:p>
            <a:r>
              <a:rPr lang="en-US" sz="2000" dirty="0">
                <a:latin typeface="Kalinga" panose="020B0502040204020203" pitchFamily="34" charset="0"/>
                <a:cs typeface="Kalinga" panose="020B0502040204020203" pitchFamily="34" charset="0"/>
              </a:rPr>
              <a:t>With more than 500 million primary care patient visits per year, the level of uncertainty reported in this study potentially affects 23 million patients per year and raises significant concerns about the safe and efficient use of laboratory testing resources.</a:t>
            </a:r>
          </a:p>
          <a:p>
            <a:endParaRPr lang="en-US" sz="1600" dirty="0" smtClean="0">
              <a:latin typeface="Kalinga" panose="020B0502040204020203" pitchFamily="34" charset="0"/>
              <a:cs typeface="Kalinga" panose="020B0502040204020203" pitchFamily="34" charset="0"/>
            </a:endParaRPr>
          </a:p>
        </p:txBody>
      </p:sp>
      <p:sp>
        <p:nvSpPr>
          <p:cNvPr id="4" name="Slide Number Placeholder 3"/>
          <p:cNvSpPr>
            <a:spLocks noGrp="1"/>
          </p:cNvSpPr>
          <p:nvPr>
            <p:ph type="sldNum" sz="quarter" idx="12"/>
          </p:nvPr>
        </p:nvSpPr>
        <p:spPr/>
        <p:txBody>
          <a:bodyPr/>
          <a:lstStyle/>
          <a:p>
            <a:fld id="{A2D451E4-B2B3-448A-BBD0-A6EA63968129}" type="slidenum">
              <a:rPr lang="en-US" smtClean="0"/>
              <a:t>60</a:t>
            </a:fld>
            <a:endParaRPr lang="en-US"/>
          </a:p>
        </p:txBody>
      </p:sp>
      <p:sp>
        <p:nvSpPr>
          <p:cNvPr id="6" name="TextBox 5"/>
          <p:cNvSpPr txBox="1"/>
          <p:nvPr/>
        </p:nvSpPr>
        <p:spPr>
          <a:xfrm>
            <a:off x="1549100" y="5970657"/>
            <a:ext cx="6217921" cy="707886"/>
          </a:xfrm>
          <a:prstGeom prst="rect">
            <a:avLst/>
          </a:prstGeom>
          <a:noFill/>
        </p:spPr>
        <p:txBody>
          <a:bodyPr wrap="square" rtlCol="0">
            <a:spAutoFit/>
          </a:bodyPr>
          <a:lstStyle/>
          <a:p>
            <a:r>
              <a:rPr lang="en-US" sz="800" dirty="0"/>
              <a:t>From the Department of Family Medicine, University of Illinois College of Medicine, Chicago (JH); the Centers for Disease Control and Prevention, Atlanta, GA (PJT, AMP, JRT); the Altarum Institute, Ann Arbor, MI (TW, MS, JL, CCD); Paul Epner LLC, Evanston, IL (PE); and the Department of Pathology, University of Utah, Salt Lake City (BRJ); and ARUP Laboratories, Salt Lake City, UT (BRJ).</a:t>
            </a:r>
            <a:br>
              <a:rPr lang="en-US" sz="800" dirty="0"/>
            </a:br>
            <a:r>
              <a:rPr lang="en-US" sz="800" dirty="0"/>
              <a:t>Corresponding author: John Hickner, MD, MSc, Department of Family Medicine, University of Illinois Chicago, 1919 W. Taylor, MC 663, Chicago, IL 60612 (E-mail: hickner@uic.edu).</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92414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a:solidFill>
                  <a:prstClr val="black"/>
                </a:solidFill>
                <a:latin typeface="Kalinga" panose="020B0502040204020203" pitchFamily="34" charset="0"/>
                <a:cs typeface="Kalinga" panose="020B0502040204020203" pitchFamily="34" charset="0"/>
              </a:rPr>
              <a:t>Primary Care Physicians' Challenges in Ordering Clinical Laboratory Tests and Interpreting Results</a:t>
            </a:r>
            <a:r>
              <a:rPr lang="en-US" sz="1600" dirty="0">
                <a:solidFill>
                  <a:prstClr val="black"/>
                </a:solidFill>
                <a:latin typeface="Kalinga" panose="020B0502040204020203" pitchFamily="34" charset="0"/>
                <a:cs typeface="Kalinga" panose="020B0502040204020203" pitchFamily="34" charset="0"/>
              </a:rPr>
              <a:t/>
            </a:r>
            <a:br>
              <a:rPr lang="en-US" sz="1600" dirty="0">
                <a:solidFill>
                  <a:prstClr val="black"/>
                </a:solidFill>
                <a:latin typeface="Kalinga" panose="020B0502040204020203" pitchFamily="34" charset="0"/>
                <a:cs typeface="Kalinga" panose="020B0502040204020203" pitchFamily="34" charset="0"/>
              </a:rPr>
            </a:br>
            <a:r>
              <a:rPr lang="en-US" sz="700" dirty="0">
                <a:solidFill>
                  <a:prstClr val="black"/>
                </a:solidFill>
                <a:latin typeface="Kalinga" panose="020B0502040204020203" pitchFamily="34" charset="0"/>
                <a:cs typeface="Kalinga" panose="020B0502040204020203" pitchFamily="34" charset="0"/>
              </a:rPr>
              <a:t>John Hickner, MD, MSc, Pamela J. Thompson, MS, Tom Wilkinson, MPH, Paul Epner, MBA, MEd, Megan Shaheen, MPH, Anne M. Pollock, BA, Jim Lee, MS, Christopher C. Duke, PhD, Brian R. Jackson, MD, MS and Julie R. Taylor, PhD, MS</a:t>
            </a:r>
            <a:br>
              <a:rPr lang="en-US" sz="700" dirty="0">
                <a:solidFill>
                  <a:prstClr val="black"/>
                </a:solidFill>
                <a:latin typeface="Kalinga" panose="020B0502040204020203" pitchFamily="34" charset="0"/>
                <a:cs typeface="Kalinga" panose="020B0502040204020203" pitchFamily="34" charset="0"/>
              </a:rPr>
            </a:br>
            <a:r>
              <a:rPr lang="en-US" sz="700" dirty="0">
                <a:solidFill>
                  <a:prstClr val="black"/>
                </a:solidFill>
                <a:latin typeface="Kalinga" panose="020B0502040204020203" pitchFamily="34" charset="0"/>
                <a:cs typeface="Kalinga" panose="020B0502040204020203" pitchFamily="34" charset="0"/>
              </a:rPr>
              <a:t>+ Author Affiliations</a:t>
            </a:r>
            <a:br>
              <a:rPr lang="en-US" sz="700" dirty="0">
                <a:solidFill>
                  <a:prstClr val="black"/>
                </a:solidFill>
                <a:latin typeface="Kalinga" panose="020B0502040204020203" pitchFamily="34" charset="0"/>
                <a:cs typeface="Kalinga" panose="020B0502040204020203" pitchFamily="34" charset="0"/>
              </a:rPr>
            </a:br>
            <a:r>
              <a:rPr lang="en-US" sz="700" dirty="0">
                <a:solidFill>
                  <a:prstClr val="black"/>
                </a:solidFill>
                <a:latin typeface="Kalinga" panose="020B0502040204020203" pitchFamily="34" charset="0"/>
                <a:cs typeface="Kalinga" panose="020B0502040204020203" pitchFamily="34" charset="0"/>
              </a:rPr>
              <a:t/>
            </a:r>
            <a:br>
              <a:rPr lang="en-US" sz="700" dirty="0">
                <a:solidFill>
                  <a:prstClr val="black"/>
                </a:solidFill>
                <a:latin typeface="Kalinga" panose="020B0502040204020203" pitchFamily="34" charset="0"/>
                <a:cs typeface="Kalinga" panose="020B0502040204020203" pitchFamily="34" charset="0"/>
              </a:rPr>
            </a:br>
            <a:r>
              <a:rPr lang="en-US" sz="700" dirty="0">
                <a:solidFill>
                  <a:prstClr val="black"/>
                </a:solidFill>
                <a:latin typeface="Kalinga" panose="020B0502040204020203" pitchFamily="34" charset="0"/>
                <a:cs typeface="Kalinga" panose="020B0502040204020203" pitchFamily="34" charset="0"/>
              </a:rPr>
              <a:t/>
            </a:r>
            <a:br>
              <a:rPr lang="en-US" sz="700" dirty="0">
                <a:solidFill>
                  <a:prstClr val="black"/>
                </a:solidFill>
                <a:latin typeface="Kalinga" panose="020B0502040204020203" pitchFamily="34" charset="0"/>
                <a:cs typeface="Kalinga" panose="020B0502040204020203" pitchFamily="34" charset="0"/>
              </a:rPr>
            </a:br>
            <a:r>
              <a:rPr lang="en-US" sz="700" dirty="0">
                <a:solidFill>
                  <a:prstClr val="black"/>
                </a:solidFill>
                <a:latin typeface="Kalinga" panose="020B0502040204020203" pitchFamily="34" charset="0"/>
                <a:cs typeface="Kalinga" panose="020B0502040204020203" pitchFamily="34" charset="0"/>
              </a:rPr>
              <a:t>JABFM March–April 2014 Vol. 27 No. 2</a:t>
            </a:r>
            <a:endParaRPr lang="en-US" dirty="0">
              <a:latin typeface="Kalinga" panose="020B0502040204020203" pitchFamily="34" charset="0"/>
              <a:cs typeface="Kalinga" panose="020B0502040204020203" pitchFamily="34" charset="0"/>
            </a:endParaRPr>
          </a:p>
        </p:txBody>
      </p:sp>
      <p:sp>
        <p:nvSpPr>
          <p:cNvPr id="3" name="Content Placeholder 2"/>
          <p:cNvSpPr>
            <a:spLocks noGrp="1"/>
          </p:cNvSpPr>
          <p:nvPr>
            <p:ph idx="1"/>
          </p:nvPr>
        </p:nvSpPr>
        <p:spPr>
          <a:xfrm>
            <a:off x="182880" y="1968649"/>
            <a:ext cx="8767482" cy="4208314"/>
          </a:xfrm>
        </p:spPr>
        <p:txBody>
          <a:bodyPr>
            <a:normAutofit/>
          </a:bodyPr>
          <a:lstStyle/>
          <a:p>
            <a:r>
              <a:rPr lang="en-US" b="1" dirty="0">
                <a:latin typeface="Kalinga" panose="020B0502040204020203" pitchFamily="34" charset="0"/>
                <a:cs typeface="Kalinga" panose="020B0502040204020203" pitchFamily="34" charset="0"/>
              </a:rPr>
              <a:t>Conclusions: </a:t>
            </a:r>
            <a:endParaRPr lang="en-US" b="1" dirty="0" smtClean="0">
              <a:latin typeface="Kalinga" panose="020B0502040204020203" pitchFamily="34" charset="0"/>
              <a:cs typeface="Kalinga" panose="020B0502040204020203" pitchFamily="34" charset="0"/>
            </a:endParaRPr>
          </a:p>
          <a:p>
            <a:pPr marL="0" indent="0">
              <a:buNone/>
            </a:pPr>
            <a:endParaRPr lang="en-US" b="1" dirty="0" smtClean="0">
              <a:latin typeface="Kalinga" panose="020B0502040204020203" pitchFamily="34" charset="0"/>
              <a:cs typeface="Kalinga" panose="020B0502040204020203" pitchFamily="34" charset="0"/>
            </a:endParaRPr>
          </a:p>
          <a:p>
            <a:pPr lvl="1"/>
            <a:r>
              <a:rPr lang="en-US" sz="2800" b="1" dirty="0" smtClean="0">
                <a:latin typeface="Kalinga" panose="020B0502040204020203" pitchFamily="34" charset="0"/>
                <a:cs typeface="Kalinga" panose="020B0502040204020203" pitchFamily="34" charset="0"/>
              </a:rPr>
              <a:t>Improvement </a:t>
            </a:r>
            <a:r>
              <a:rPr lang="en-US" sz="2800" b="1" dirty="0">
                <a:latin typeface="Kalinga" panose="020B0502040204020203" pitchFamily="34" charset="0"/>
                <a:cs typeface="Kalinga" panose="020B0502040204020203" pitchFamily="34" charset="0"/>
              </a:rPr>
              <a:t>in information technology and clinical decision support systems and quick access to laboratory consultations may reduce physicians' uncertainty and mitigate these challenges.</a:t>
            </a:r>
          </a:p>
        </p:txBody>
      </p:sp>
      <p:sp>
        <p:nvSpPr>
          <p:cNvPr id="4" name="Slide Number Placeholder 3"/>
          <p:cNvSpPr>
            <a:spLocks noGrp="1"/>
          </p:cNvSpPr>
          <p:nvPr>
            <p:ph type="sldNum" sz="quarter" idx="12"/>
          </p:nvPr>
        </p:nvSpPr>
        <p:spPr/>
        <p:txBody>
          <a:bodyPr/>
          <a:lstStyle/>
          <a:p>
            <a:fld id="{A2D451E4-B2B3-448A-BBD0-A6EA63968129}" type="slidenum">
              <a:rPr lang="en-US" smtClean="0"/>
              <a:t>61</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7098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latin typeface="Kalinga" panose="020B0502040204020203" pitchFamily="34" charset="0"/>
                <a:cs typeface="Kalinga" panose="020B0502040204020203" pitchFamily="34" charset="0"/>
              </a:rPr>
              <a:t>Where do we spend the commercial health care dollar(2012)? </a:t>
            </a:r>
            <a:r>
              <a:rPr lang="en-US" sz="2400" dirty="0" smtClean="0"/>
              <a:t/>
            </a:r>
            <a:br>
              <a:rPr lang="en-US" sz="2400" dirty="0" smtClean="0"/>
            </a:br>
            <a:r>
              <a:rPr lang="en-US" sz="1600" dirty="0" smtClean="0">
                <a:latin typeface="Kalinga" panose="020B0502040204020203" pitchFamily="34" charset="0"/>
                <a:cs typeface="Kalinga" panose="020B0502040204020203" pitchFamily="34" charset="0"/>
              </a:rPr>
              <a:t>Source: IMS LIFELINK Health Plan Claims</a:t>
            </a:r>
            <a:br>
              <a:rPr lang="en-US" sz="1600" dirty="0" smtClean="0">
                <a:latin typeface="Kalinga" panose="020B0502040204020203" pitchFamily="34" charset="0"/>
                <a:cs typeface="Kalinga" panose="020B0502040204020203" pitchFamily="34" charset="0"/>
              </a:rPr>
            </a:br>
            <a:r>
              <a:rPr lang="en-US" sz="1600" dirty="0" smtClean="0">
                <a:latin typeface="Kalinga" panose="020B0502040204020203" pitchFamily="34" charset="0"/>
                <a:cs typeface="Kalinga" panose="020B0502040204020203" pitchFamily="34" charset="0"/>
              </a:rPr>
              <a:t>74 Million unique patients in &gt;80 US Health Plans</a:t>
            </a:r>
            <a:endParaRPr lang="en-US" sz="1600" dirty="0">
              <a:latin typeface="Kalinga" panose="020B0502040204020203" pitchFamily="34" charset="0"/>
              <a:cs typeface="Kalinga" panose="020B0502040204020203" pitchFamily="34" charset="0"/>
            </a:endParaRPr>
          </a:p>
        </p:txBody>
      </p:sp>
      <p:sp>
        <p:nvSpPr>
          <p:cNvPr id="4" name="Text Placeholder 3"/>
          <p:cNvSpPr>
            <a:spLocks noGrp="1"/>
          </p:cNvSpPr>
          <p:nvPr>
            <p:ph type="body" idx="1"/>
          </p:nvPr>
        </p:nvSpPr>
        <p:spPr/>
        <p:txBody>
          <a:bodyPr>
            <a:normAutofit fontScale="92500"/>
          </a:bodyPr>
          <a:lstStyle/>
          <a:p>
            <a:r>
              <a:rPr lang="en-US" dirty="0" smtClean="0">
                <a:latin typeface="Kalinga" panose="020B0502040204020203" pitchFamily="34" charset="0"/>
                <a:cs typeface="Kalinga" panose="020B0502040204020203" pitchFamily="34" charset="0"/>
              </a:rPr>
              <a:t>Spending per year </a:t>
            </a:r>
          </a:p>
          <a:p>
            <a:r>
              <a:rPr lang="en-US" dirty="0" smtClean="0">
                <a:latin typeface="Kalinga" panose="020B0502040204020203" pitchFamily="34" charset="0"/>
                <a:cs typeface="Kalinga" panose="020B0502040204020203" pitchFamily="34" charset="0"/>
              </a:rPr>
              <a:t>(N=over 15 million patients)</a:t>
            </a:r>
            <a:endParaRPr lang="en-US" dirty="0">
              <a:latin typeface="Kalinga" panose="020B0502040204020203" pitchFamily="34" charset="0"/>
              <a:cs typeface="Kalinga" panose="020B0502040204020203" pitchFamily="34" charset="0"/>
            </a:endParaRPr>
          </a:p>
        </p:txBody>
      </p:sp>
      <p:sp>
        <p:nvSpPr>
          <p:cNvPr id="3" name="Content Placeholder 2"/>
          <p:cNvSpPr>
            <a:spLocks noGrp="1"/>
          </p:cNvSpPr>
          <p:nvPr>
            <p:ph sz="half" idx="2"/>
          </p:nvPr>
        </p:nvSpPr>
        <p:spPr>
          <a:xfrm>
            <a:off x="179437" y="2534336"/>
            <a:ext cx="4326060" cy="3371612"/>
          </a:xfrm>
        </p:spPr>
        <p:txBody>
          <a:bodyPr>
            <a:normAutofit/>
          </a:bodyPr>
          <a:lstStyle/>
          <a:p>
            <a:pPr marL="0" indent="0">
              <a:buNone/>
            </a:pPr>
            <a:r>
              <a:rPr lang="en-US" sz="2400" b="1" dirty="0" smtClean="0">
                <a:latin typeface="Kalinga" panose="020B0502040204020203" pitchFamily="34" charset="0"/>
                <a:cs typeface="Kalinga" panose="020B0502040204020203" pitchFamily="34" charset="0"/>
              </a:rPr>
              <a:t>                          </a:t>
            </a:r>
            <a:r>
              <a:rPr lang="en-US" sz="2000" b="1" dirty="0" smtClean="0">
                <a:latin typeface="Kalinga" panose="020B0502040204020203" pitchFamily="34" charset="0"/>
                <a:cs typeface="Kalinga" panose="020B0502040204020203" pitchFamily="34" charset="0"/>
              </a:rPr>
              <a:t>$ Avg.     $ mean</a:t>
            </a:r>
          </a:p>
          <a:p>
            <a:pPr marL="0" indent="0">
              <a:buNone/>
            </a:pPr>
            <a:r>
              <a:rPr lang="en-US" sz="2000" b="1" dirty="0" smtClean="0">
                <a:latin typeface="Kalinga" panose="020B0502040204020203" pitchFamily="34" charset="0"/>
                <a:cs typeface="Kalinga" panose="020B0502040204020203" pitchFamily="34" charset="0"/>
              </a:rPr>
              <a:t>Total (100%)         3955         709       </a:t>
            </a:r>
          </a:p>
          <a:p>
            <a:pPr marL="0" indent="0">
              <a:buNone/>
            </a:pPr>
            <a:r>
              <a:rPr lang="en-US" sz="2000" b="1" dirty="0" smtClean="0">
                <a:latin typeface="Kalinga" panose="020B0502040204020203" pitchFamily="34" charset="0"/>
                <a:cs typeface="Kalinga" panose="020B0502040204020203" pitchFamily="34" charset="0"/>
              </a:rPr>
              <a:t>Outpt. (54%)            139         506 </a:t>
            </a:r>
          </a:p>
          <a:p>
            <a:pPr marL="0" indent="0">
              <a:buNone/>
            </a:pPr>
            <a:r>
              <a:rPr lang="en-US" sz="2000" b="1" dirty="0" smtClean="0">
                <a:latin typeface="Kalinga" panose="020B0502040204020203" pitchFamily="34" charset="0"/>
                <a:cs typeface="Kalinga" panose="020B0502040204020203" pitchFamily="34" charset="0"/>
              </a:rPr>
              <a:t>Inpatient (25%)       972             0</a:t>
            </a:r>
          </a:p>
          <a:p>
            <a:pPr marL="0" indent="0">
              <a:buNone/>
            </a:pPr>
            <a:r>
              <a:rPr lang="en-US" sz="2000" b="1" dirty="0" smtClean="0">
                <a:latin typeface="Kalinga" panose="020B0502040204020203" pitchFamily="34" charset="0"/>
                <a:cs typeface="Kalinga" panose="020B0502040204020203" pitchFamily="34" charset="0"/>
              </a:rPr>
              <a:t>Drugs (21%)             845          30</a:t>
            </a:r>
            <a:r>
              <a:rPr lang="en-US" sz="2400" b="1" dirty="0" smtClean="0">
                <a:latin typeface="Kalinga" panose="020B0502040204020203" pitchFamily="34" charset="0"/>
                <a:cs typeface="Kalinga" panose="020B0502040204020203" pitchFamily="34" charset="0"/>
              </a:rPr>
              <a:t>       </a:t>
            </a:r>
            <a:r>
              <a:rPr lang="en-US" sz="2400" dirty="0" smtClean="0"/>
              <a:t>       </a:t>
            </a:r>
          </a:p>
        </p:txBody>
      </p:sp>
      <p:sp>
        <p:nvSpPr>
          <p:cNvPr id="5" name="Text Placeholder 4"/>
          <p:cNvSpPr>
            <a:spLocks noGrp="1"/>
          </p:cNvSpPr>
          <p:nvPr>
            <p:ph type="body" sz="quarter" idx="3"/>
          </p:nvPr>
        </p:nvSpPr>
        <p:spPr/>
        <p:txBody>
          <a:bodyPr/>
          <a:lstStyle/>
          <a:p>
            <a:r>
              <a:rPr lang="en-US" dirty="0" smtClean="0">
                <a:latin typeface="Kalinga" panose="020B0502040204020203" pitchFamily="34" charset="0"/>
                <a:cs typeface="Kalinga" panose="020B0502040204020203" pitchFamily="34" charset="0"/>
              </a:rPr>
              <a:t>Outpatient  costs </a:t>
            </a:r>
            <a:endParaRPr lang="en-US" dirty="0">
              <a:latin typeface="Kalinga" panose="020B0502040204020203" pitchFamily="34" charset="0"/>
              <a:cs typeface="Kalinga" panose="020B0502040204020203" pitchFamily="34" charset="0"/>
            </a:endParaRPr>
          </a:p>
        </p:txBody>
      </p:sp>
      <p:sp>
        <p:nvSpPr>
          <p:cNvPr id="6" name="Content Placeholder 5"/>
          <p:cNvSpPr>
            <a:spLocks noGrp="1"/>
          </p:cNvSpPr>
          <p:nvPr>
            <p:ph sz="quarter" idx="4"/>
          </p:nvPr>
        </p:nvSpPr>
        <p:spPr>
          <a:xfrm>
            <a:off x="4629150" y="2505075"/>
            <a:ext cx="4288939" cy="3390116"/>
          </a:xfrm>
        </p:spPr>
        <p:txBody>
          <a:bodyPr>
            <a:normAutofit/>
          </a:bodyPr>
          <a:lstStyle/>
          <a:p>
            <a:pPr marL="0" indent="0">
              <a:buNone/>
            </a:pPr>
            <a:r>
              <a:rPr lang="en-US" sz="1600" b="1" dirty="0" smtClean="0">
                <a:latin typeface="Kalinga" panose="020B0502040204020203" pitchFamily="34" charset="0"/>
                <a:cs typeface="Kalinga" panose="020B0502040204020203" pitchFamily="34" charset="0"/>
              </a:rPr>
              <a:t>                                               $ Avg.   $ mean </a:t>
            </a:r>
          </a:p>
          <a:p>
            <a:pPr marL="457200" lvl="1" indent="0">
              <a:buNone/>
            </a:pPr>
            <a:r>
              <a:rPr lang="en-US" sz="1600" b="1" dirty="0" smtClean="0">
                <a:latin typeface="Kalinga" panose="020B0502040204020203" pitchFamily="34" charset="0"/>
                <a:cs typeface="Kalinga" panose="020B0502040204020203" pitchFamily="34" charset="0"/>
              </a:rPr>
              <a:t>ASC, Dialysis,                  781          23                                   PT, Chemo etc.  </a:t>
            </a:r>
          </a:p>
          <a:p>
            <a:pPr marL="457200" lvl="1" indent="0">
              <a:buNone/>
            </a:pPr>
            <a:r>
              <a:rPr lang="en-US" sz="1600" b="1" dirty="0" smtClean="0">
                <a:latin typeface="Kalinga" panose="020B0502040204020203" pitchFamily="34" charset="0"/>
                <a:cs typeface="Kalinga" panose="020B0502040204020203" pitchFamily="34" charset="0"/>
              </a:rPr>
              <a:t>Office visit                         462        218</a:t>
            </a:r>
          </a:p>
          <a:p>
            <a:pPr marL="457200" lvl="1" indent="0">
              <a:buNone/>
            </a:pPr>
            <a:r>
              <a:rPr lang="en-US" sz="1600" b="1" dirty="0" smtClean="0">
                <a:latin typeface="Kalinga" panose="020B0502040204020203" pitchFamily="34" charset="0"/>
                <a:cs typeface="Kalinga" panose="020B0502040204020203" pitchFamily="34" charset="0"/>
              </a:rPr>
              <a:t>Surg. Phy. fees                </a:t>
            </a:r>
            <a:r>
              <a:rPr lang="en-US" sz="1600" b="1" dirty="0">
                <a:latin typeface="Kalinga" panose="020B0502040204020203" pitchFamily="34" charset="0"/>
                <a:cs typeface="Kalinga" panose="020B0502040204020203" pitchFamily="34" charset="0"/>
              </a:rPr>
              <a:t> </a:t>
            </a:r>
            <a:r>
              <a:rPr lang="en-US" sz="1600" b="1" dirty="0" smtClean="0">
                <a:latin typeface="Kalinga" panose="020B0502040204020203" pitchFamily="34" charset="0"/>
                <a:cs typeface="Kalinga" panose="020B0502040204020203" pitchFamily="34" charset="0"/>
              </a:rPr>
              <a:t>278            0</a:t>
            </a:r>
          </a:p>
          <a:p>
            <a:pPr marL="457200" lvl="1" indent="0">
              <a:buNone/>
            </a:pPr>
            <a:r>
              <a:rPr lang="en-US" sz="1600" b="1" dirty="0" smtClean="0">
                <a:latin typeface="Kalinga" panose="020B0502040204020203" pitchFamily="34" charset="0"/>
                <a:cs typeface="Kalinga" panose="020B0502040204020203" pitchFamily="34" charset="0"/>
              </a:rPr>
              <a:t>Radiology                          271            0</a:t>
            </a:r>
          </a:p>
          <a:p>
            <a:pPr marL="457200" lvl="1" indent="0">
              <a:buNone/>
            </a:pPr>
            <a:r>
              <a:rPr lang="en-US" sz="1600" b="1" dirty="0" smtClean="0">
                <a:latin typeface="Kalinga" panose="020B0502040204020203" pitchFamily="34" charset="0"/>
                <a:cs typeface="Kalinga" panose="020B0502040204020203" pitchFamily="34" charset="0"/>
              </a:rPr>
              <a:t>ED                                       177            0</a:t>
            </a:r>
          </a:p>
          <a:p>
            <a:pPr marL="457200" lvl="1" indent="0">
              <a:buNone/>
            </a:pPr>
            <a:r>
              <a:rPr lang="en-US" sz="1600" b="1" dirty="0" smtClean="0">
                <a:solidFill>
                  <a:srgbClr val="FF0000"/>
                </a:solidFill>
                <a:latin typeface="Kalinga" panose="020B0502040204020203" pitchFamily="34" charset="0"/>
                <a:cs typeface="Kalinga" panose="020B0502040204020203" pitchFamily="34" charset="0"/>
              </a:rPr>
              <a:t>Lab/Path                           170          12</a:t>
            </a:r>
          </a:p>
          <a:p>
            <a:pPr lvl="1"/>
            <a:endParaRPr lang="en-US" sz="1600" b="1" dirty="0" smtClean="0">
              <a:solidFill>
                <a:srgbClr val="FF0000"/>
              </a:solidFill>
              <a:latin typeface="Kalinga" panose="020B0502040204020203" pitchFamily="34" charset="0"/>
              <a:cs typeface="Kalinga" panose="020B0502040204020203" pitchFamily="34" charset="0"/>
            </a:endParaRPr>
          </a:p>
          <a:p>
            <a:pPr lvl="1"/>
            <a:r>
              <a:rPr lang="en-US" b="1" dirty="0" smtClean="0">
                <a:latin typeface="Kalinga" panose="020B0502040204020203" pitchFamily="34" charset="0"/>
                <a:cs typeface="Kalinga" panose="020B0502040204020203" pitchFamily="34" charset="0"/>
              </a:rPr>
              <a:t>Lab Costs=4.2% of spending</a:t>
            </a:r>
            <a:endParaRPr lang="en-US" b="1" dirty="0">
              <a:latin typeface="Kalinga" panose="020B0502040204020203" pitchFamily="34" charset="0"/>
              <a:cs typeface="Kalinga" panose="020B0502040204020203" pitchFamily="34" charset="0"/>
            </a:endParaRPr>
          </a:p>
        </p:txBody>
      </p:sp>
      <p:sp>
        <p:nvSpPr>
          <p:cNvPr id="7" name="Slide Number Placeholder 6"/>
          <p:cNvSpPr>
            <a:spLocks noGrp="1"/>
          </p:cNvSpPr>
          <p:nvPr>
            <p:ph type="sldNum" sz="quarter" idx="12"/>
          </p:nvPr>
        </p:nvSpPr>
        <p:spPr/>
        <p:txBody>
          <a:bodyPr/>
          <a:lstStyle/>
          <a:p>
            <a:fld id="{A2D451E4-B2B3-448A-BBD0-A6EA63968129}" type="slidenum">
              <a:rPr lang="en-US" smtClean="0"/>
              <a:t>62</a:t>
            </a:fld>
            <a:endParaRPr lang="en-US"/>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151067" y="5700724"/>
            <a:ext cx="6443831" cy="584775"/>
          </a:xfrm>
          <a:prstGeom prst="rect">
            <a:avLst/>
          </a:prstGeom>
          <a:noFill/>
        </p:spPr>
        <p:txBody>
          <a:bodyPr wrap="square" rtlCol="0">
            <a:spAutoFit/>
          </a:bodyPr>
          <a:lstStyle/>
          <a:p>
            <a:r>
              <a:rPr lang="en-US" sz="1600" dirty="0" smtClean="0"/>
              <a:t>“What Contributes Most to High Health Care Costs?” Prichard, D et al</a:t>
            </a:r>
          </a:p>
          <a:p>
            <a:r>
              <a:rPr lang="en-US" sz="1600" dirty="0" smtClean="0"/>
              <a:t>J of Managed Care and Specialty Pharmacy vol. 22, no.2</a:t>
            </a:r>
            <a:endParaRPr lang="en-US" sz="1600" dirty="0"/>
          </a:p>
        </p:txBody>
      </p:sp>
    </p:spTree>
    <p:extLst>
      <p:ext uri="{BB962C8B-B14F-4D97-AF65-F5344CB8AC3E}">
        <p14:creationId xmlns:p14="http://schemas.microsoft.com/office/powerpoint/2010/main" val="9239703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800" dirty="0" smtClean="0">
                <a:latin typeface="Kalinga" panose="020B0502040204020203" pitchFamily="34" charset="0"/>
                <a:cs typeface="Kalinga" panose="020B0502040204020203" pitchFamily="34" charset="0"/>
              </a:rPr>
              <a:t/>
            </a:r>
            <a:br>
              <a:rPr lang="en-US" sz="2800" dirty="0" smtClean="0">
                <a:latin typeface="Kalinga" panose="020B0502040204020203" pitchFamily="34" charset="0"/>
                <a:cs typeface="Kalinga" panose="020B0502040204020203" pitchFamily="34" charset="0"/>
              </a:rPr>
            </a:br>
            <a:r>
              <a:rPr lang="en-US" sz="2800" dirty="0" smtClean="0">
                <a:latin typeface="Kalinga" panose="020B0502040204020203" pitchFamily="34" charset="0"/>
                <a:cs typeface="Kalinga" panose="020B0502040204020203" pitchFamily="34" charset="0"/>
              </a:rPr>
              <a:t>Commercial  Payer Costs to </a:t>
            </a:r>
            <a:r>
              <a:rPr lang="en-US" sz="2800" dirty="0">
                <a:latin typeface="Kalinga" panose="020B0502040204020203" pitchFamily="34" charset="0"/>
                <a:cs typeface="Kalinga" panose="020B0502040204020203" pitchFamily="34" charset="0"/>
              </a:rPr>
              <a:t>L</a:t>
            </a:r>
            <a:r>
              <a:rPr lang="en-US" sz="2800" dirty="0" smtClean="0">
                <a:latin typeface="Kalinga" panose="020B0502040204020203" pitchFamily="34" charset="0"/>
                <a:cs typeface="Kalinga" panose="020B0502040204020203" pitchFamily="34" charset="0"/>
              </a:rPr>
              <a:t>ab </a:t>
            </a:r>
            <a:r>
              <a:rPr lang="en-US" sz="2800" dirty="0">
                <a:latin typeface="Kalinga" panose="020B0502040204020203" pitchFamily="34" charset="0"/>
                <a:cs typeface="Kalinga" panose="020B0502040204020203" pitchFamily="34" charset="0"/>
              </a:rPr>
              <a:t>and </a:t>
            </a:r>
            <a:r>
              <a:rPr lang="en-US" sz="2800" dirty="0" smtClean="0">
                <a:latin typeface="Kalinga" panose="020B0502040204020203" pitchFamily="34" charset="0"/>
                <a:cs typeface="Kalinga" panose="020B0502040204020203" pitchFamily="34" charset="0"/>
              </a:rPr>
              <a:t>Pathology Services </a:t>
            </a:r>
            <a:r>
              <a:rPr lang="en-US" sz="2800" dirty="0">
                <a:latin typeface="Kalinga" panose="020B0502040204020203" pitchFamily="34" charset="0"/>
                <a:cs typeface="Kalinga" panose="020B0502040204020203" pitchFamily="34" charset="0"/>
              </a:rPr>
              <a:t>I</a:t>
            </a:r>
            <a:r>
              <a:rPr lang="en-US" sz="2800" dirty="0" smtClean="0">
                <a:latin typeface="Kalinga" panose="020B0502040204020203" pitchFamily="34" charset="0"/>
                <a:cs typeface="Kalinga" panose="020B0502040204020203" pitchFamily="34" charset="0"/>
              </a:rPr>
              <a:t>ncreasing</a:t>
            </a:r>
            <a:r>
              <a:rPr lang="en-US" sz="2800" dirty="0"/>
              <a:t/>
            </a:r>
            <a:br>
              <a:rPr lang="en-US" sz="2800" dirty="0"/>
            </a:br>
            <a:r>
              <a:rPr lang="en-US" sz="1800" dirty="0"/>
              <a:t/>
            </a:r>
            <a:br>
              <a:rPr lang="en-US" sz="1800" dirty="0"/>
            </a:br>
            <a:endParaRPr lang="en-US" sz="1800" dirty="0"/>
          </a:p>
        </p:txBody>
      </p:sp>
      <p:sp>
        <p:nvSpPr>
          <p:cNvPr id="8" name="Content Placeholder 7"/>
          <p:cNvSpPr>
            <a:spLocks noGrp="1"/>
          </p:cNvSpPr>
          <p:nvPr>
            <p:ph idx="1"/>
          </p:nvPr>
        </p:nvSpPr>
        <p:spPr/>
        <p:txBody>
          <a:bodyPr/>
          <a:lstStyle/>
          <a:p>
            <a:r>
              <a:rPr lang="en-US" dirty="0" smtClean="0">
                <a:latin typeface="Kalinga" panose="020B0502040204020203" pitchFamily="34" charset="0"/>
                <a:cs typeface="Kalinga" panose="020B0502040204020203" pitchFamily="34" charset="0"/>
              </a:rPr>
              <a:t>Around $190 avg</a:t>
            </a:r>
            <a:r>
              <a:rPr lang="en-US" dirty="0">
                <a:latin typeface="Kalinga" panose="020B0502040204020203" pitchFamily="34" charset="0"/>
                <a:cs typeface="Kalinga" panose="020B0502040204020203" pitchFamily="34" charset="0"/>
              </a:rPr>
              <a:t>.</a:t>
            </a:r>
            <a:r>
              <a:rPr lang="en-US" dirty="0" smtClean="0">
                <a:latin typeface="Kalinga" panose="020B0502040204020203" pitchFamily="34" charset="0"/>
                <a:cs typeface="Kalinga" panose="020B0502040204020203" pitchFamily="34" charset="0"/>
              </a:rPr>
              <a:t>/person/year in 2012 </a:t>
            </a:r>
          </a:p>
          <a:p>
            <a:pPr lvl="1"/>
            <a:r>
              <a:rPr lang="en-US" dirty="0" smtClean="0">
                <a:latin typeface="Kalinga" panose="020B0502040204020203" pitchFamily="34" charset="0"/>
                <a:cs typeface="Kalinga" panose="020B0502040204020203" pitchFamily="34" charset="0"/>
              </a:rPr>
              <a:t>5% of total cost</a:t>
            </a:r>
          </a:p>
          <a:p>
            <a:r>
              <a:rPr lang="en-US" dirty="0" smtClean="0">
                <a:latin typeface="Kalinga" panose="020B0502040204020203" pitchFamily="34" charset="0"/>
                <a:cs typeface="Kalinga" panose="020B0502040204020203" pitchFamily="34" charset="0"/>
              </a:rPr>
              <a:t>For High Risk Patients(5% of total) 4% of total costs can be attributed </a:t>
            </a:r>
            <a:r>
              <a:rPr lang="en-US" dirty="0">
                <a:latin typeface="Kalinga" panose="020B0502040204020203" pitchFamily="34" charset="0"/>
                <a:cs typeface="Kalinga" panose="020B0502040204020203" pitchFamily="34" charset="0"/>
              </a:rPr>
              <a:t>to lab and pathology costs</a:t>
            </a:r>
          </a:p>
          <a:p>
            <a:pPr lvl="1"/>
            <a:r>
              <a:rPr lang="en-US" dirty="0" smtClean="0">
                <a:latin typeface="Kalinga" panose="020B0502040204020203" pitchFamily="34" charset="0"/>
                <a:cs typeface="Kalinga" panose="020B0502040204020203" pitchFamily="34" charset="0"/>
              </a:rPr>
              <a:t>$2000 avg. </a:t>
            </a:r>
          </a:p>
          <a:p>
            <a:pPr lvl="1"/>
            <a:r>
              <a:rPr lang="en-US" dirty="0" smtClean="0">
                <a:latin typeface="Kalinga" panose="020B0502040204020203" pitchFamily="34" charset="0"/>
                <a:cs typeface="Kalinga" panose="020B0502040204020203" pitchFamily="34" charset="0"/>
              </a:rPr>
              <a:t>5</a:t>
            </a:r>
            <a:r>
              <a:rPr lang="en-US" dirty="0">
                <a:latin typeface="Kalinga" panose="020B0502040204020203" pitchFamily="34" charset="0"/>
                <a:cs typeface="Kalinga" panose="020B0502040204020203" pitchFamily="34" charset="0"/>
              </a:rPr>
              <a:t>% are High Resource Patients..</a:t>
            </a:r>
            <a:br>
              <a:rPr lang="en-US" dirty="0">
                <a:latin typeface="Kalinga" panose="020B0502040204020203" pitchFamily="34" charset="0"/>
                <a:cs typeface="Kalinga" panose="020B0502040204020203" pitchFamily="34" charset="0"/>
              </a:rPr>
            </a:br>
            <a:r>
              <a:rPr lang="en-US" dirty="0">
                <a:latin typeface="Kalinga" panose="020B0502040204020203" pitchFamily="34" charset="0"/>
                <a:cs typeface="Kalinga" panose="020B0502040204020203" pitchFamily="34" charset="0"/>
              </a:rPr>
              <a:t>(used to just be called sick</a:t>
            </a:r>
            <a:r>
              <a:rPr lang="en-US" dirty="0" smtClean="0">
                <a:latin typeface="Kalinga" panose="020B0502040204020203" pitchFamily="34" charset="0"/>
                <a:cs typeface="Kalinga" panose="020B0502040204020203" pitchFamily="34" charset="0"/>
              </a:rPr>
              <a:t>)</a:t>
            </a:r>
          </a:p>
        </p:txBody>
      </p:sp>
      <p:sp>
        <p:nvSpPr>
          <p:cNvPr id="2" name="Slide Number Placeholder 1"/>
          <p:cNvSpPr>
            <a:spLocks noGrp="1"/>
          </p:cNvSpPr>
          <p:nvPr>
            <p:ph type="sldNum" sz="quarter" idx="12"/>
          </p:nvPr>
        </p:nvSpPr>
        <p:spPr/>
        <p:txBody>
          <a:bodyPr/>
          <a:lstStyle/>
          <a:p>
            <a:fld id="{A2D451E4-B2B3-448A-BBD0-A6EA63968129}" type="slidenum">
              <a:rPr lang="en-US" smtClean="0"/>
              <a:t>63</a:t>
            </a:fld>
            <a:endParaRPr lang="en-U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032" y="5631254"/>
            <a:ext cx="64801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0205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solidFill>
                  <a:prstClr val="black"/>
                </a:solidFill>
                <a:latin typeface="Kalinga" panose="020B0502040204020203" pitchFamily="34" charset="0"/>
                <a:cs typeface="Kalinga" panose="020B0502040204020203" pitchFamily="34" charset="0"/>
              </a:rPr>
              <a:t>Using the </a:t>
            </a:r>
            <a:r>
              <a:rPr lang="en-US" sz="2800" dirty="0" smtClean="0">
                <a:solidFill>
                  <a:prstClr val="black"/>
                </a:solidFill>
                <a:latin typeface="Kalinga" panose="020B0502040204020203" pitchFamily="34" charset="0"/>
                <a:cs typeface="Kalinga" panose="020B0502040204020203" pitchFamily="34" charset="0"/>
              </a:rPr>
              <a:t>LIS </a:t>
            </a:r>
            <a:r>
              <a:rPr lang="en-US" sz="2800" dirty="0">
                <a:solidFill>
                  <a:prstClr val="black"/>
                </a:solidFill>
                <a:latin typeface="Kalinga" panose="020B0502040204020203" pitchFamily="34" charset="0"/>
                <a:cs typeface="Kalinga" panose="020B0502040204020203" pitchFamily="34" charset="0"/>
              </a:rPr>
              <a:t>to Impact Clinical Decision Making  and Laboratory Utilization in a Value based world</a:t>
            </a:r>
            <a:endParaRPr lang="en-US" dirty="0">
              <a:latin typeface="Kalinga" panose="020B0502040204020203" pitchFamily="34" charset="0"/>
              <a:cs typeface="Kalinga" panose="020B0502040204020203" pitchFamily="34" charset="0"/>
            </a:endParaRPr>
          </a:p>
        </p:txBody>
      </p:sp>
      <p:sp>
        <p:nvSpPr>
          <p:cNvPr id="3" name="Content Placeholder 2"/>
          <p:cNvSpPr>
            <a:spLocks noGrp="1"/>
          </p:cNvSpPr>
          <p:nvPr>
            <p:ph idx="1"/>
          </p:nvPr>
        </p:nvSpPr>
        <p:spPr/>
        <p:txBody>
          <a:bodyPr>
            <a:normAutofit/>
          </a:bodyPr>
          <a:lstStyle/>
          <a:p>
            <a:r>
              <a:rPr lang="en-US" b="1" dirty="0" smtClean="0">
                <a:latin typeface="Kalinga" panose="020B0502040204020203" pitchFamily="34" charset="0"/>
                <a:cs typeface="Kalinga" panose="020B0502040204020203" pitchFamily="34" charset="0"/>
              </a:rPr>
              <a:t>How can the cost of a clinical event be influenced by lab use?</a:t>
            </a:r>
          </a:p>
          <a:p>
            <a:pPr lvl="1"/>
            <a:r>
              <a:rPr lang="en-US" b="1" dirty="0" smtClean="0">
                <a:latin typeface="Kalinga" panose="020B0502040204020203" pitchFamily="34" charset="0"/>
                <a:cs typeface="Kalinga" panose="020B0502040204020203" pitchFamily="34" charset="0"/>
              </a:rPr>
              <a:t>Direct cost - make or buy</a:t>
            </a:r>
          </a:p>
          <a:p>
            <a:pPr lvl="1"/>
            <a:r>
              <a:rPr lang="en-US" b="1" dirty="0" smtClean="0">
                <a:latin typeface="Kalinga" panose="020B0502040204020203" pitchFamily="34" charset="0"/>
                <a:cs typeface="Kalinga" panose="020B0502040204020203" pitchFamily="34" charset="0"/>
              </a:rPr>
              <a:t>How does the test effect the outcome?</a:t>
            </a:r>
          </a:p>
          <a:p>
            <a:pPr lvl="1"/>
            <a:r>
              <a:rPr lang="en-US" b="1" dirty="0" smtClean="0">
                <a:latin typeface="Kalinga" panose="020B0502040204020203" pitchFamily="34" charset="0"/>
                <a:cs typeface="Kalinga" panose="020B0502040204020203" pitchFamily="34" charset="0"/>
              </a:rPr>
              <a:t>Cost of managing the Clinical Cost of patient-lab interaction</a:t>
            </a:r>
          </a:p>
          <a:p>
            <a:pPr lvl="2"/>
            <a:r>
              <a:rPr lang="en-US" b="1" dirty="0" smtClean="0">
                <a:latin typeface="Kalinga" panose="020B0502040204020203" pitchFamily="34" charset="0"/>
                <a:cs typeface="Kalinga" panose="020B0502040204020203" pitchFamily="34" charset="0"/>
              </a:rPr>
              <a:t>Decision to order, Patient education on need and value of test, Effect of Turnaround time </a:t>
            </a:r>
          </a:p>
          <a:p>
            <a:pPr lvl="2"/>
            <a:r>
              <a:rPr lang="en-US" b="1" dirty="0" smtClean="0">
                <a:latin typeface="Kalinga" panose="020B0502040204020203" pitchFamily="34" charset="0"/>
                <a:cs typeface="Kalinga" panose="020B0502040204020203" pitchFamily="34" charset="0"/>
              </a:rPr>
              <a:t>Managing </a:t>
            </a:r>
            <a:r>
              <a:rPr lang="en-US" b="1" dirty="0">
                <a:latin typeface="Kalinga" panose="020B0502040204020203" pitchFamily="34" charset="0"/>
                <a:cs typeface="Kalinga" panose="020B0502040204020203" pitchFamily="34" charset="0"/>
              </a:rPr>
              <a:t>a</a:t>
            </a:r>
            <a:r>
              <a:rPr lang="en-US" b="1" dirty="0" smtClean="0">
                <a:latin typeface="Kalinga" panose="020B0502040204020203" pitchFamily="34" charset="0"/>
                <a:cs typeface="Kalinga" panose="020B0502040204020203" pitchFamily="34" charset="0"/>
              </a:rPr>
              <a:t>ccess, specimen acquisition, managing result, dealing with abnormal results, integrating result into data base, providing access to result, follow-up of abnormal or normal.</a:t>
            </a:r>
          </a:p>
          <a:p>
            <a:pPr lvl="2"/>
            <a:r>
              <a:rPr lang="en-US" b="1" dirty="0" smtClean="0">
                <a:latin typeface="Kalinga" panose="020B0502040204020203" pitchFamily="34" charset="0"/>
                <a:cs typeface="Kalinga" panose="020B0502040204020203" pitchFamily="34" charset="0"/>
              </a:rPr>
              <a:t>Liability to perform or not perform?</a:t>
            </a:r>
            <a:endParaRPr lang="en-US" b="1" dirty="0">
              <a:latin typeface="Kalinga" panose="020B0502040204020203" pitchFamily="34" charset="0"/>
              <a:cs typeface="Kalinga" panose="020B0502040204020203" pitchFamily="34" charset="0"/>
            </a:endParaRPr>
          </a:p>
        </p:txBody>
      </p:sp>
      <p:sp>
        <p:nvSpPr>
          <p:cNvPr id="4" name="Slide Number Placeholder 3"/>
          <p:cNvSpPr>
            <a:spLocks noGrp="1"/>
          </p:cNvSpPr>
          <p:nvPr>
            <p:ph type="sldNum" sz="quarter" idx="12"/>
          </p:nvPr>
        </p:nvSpPr>
        <p:spPr/>
        <p:txBody>
          <a:bodyPr/>
          <a:lstStyle/>
          <a:p>
            <a:fld id="{A2D451E4-B2B3-448A-BBD0-A6EA63968129}" type="slidenum">
              <a:rPr lang="en-US" smtClean="0"/>
              <a:t>64</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6651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00"/>
                </a:solidFill>
                <a:latin typeface="Arial"/>
              </a:rPr>
              <a:t>All of these interventions require data</a:t>
            </a:r>
            <a:endParaRPr lang="en-US" dirty="0"/>
          </a:p>
        </p:txBody>
      </p:sp>
      <p:sp>
        <p:nvSpPr>
          <p:cNvPr id="3" name="Content Placeholder 2"/>
          <p:cNvSpPr>
            <a:spLocks noGrp="1"/>
          </p:cNvSpPr>
          <p:nvPr>
            <p:ph idx="1"/>
          </p:nvPr>
        </p:nvSpPr>
        <p:spPr/>
        <p:txBody>
          <a:bodyPr>
            <a:normAutofit fontScale="92500" lnSpcReduction="10000"/>
          </a:bodyPr>
          <a:lstStyle/>
          <a:p>
            <a:endParaRPr lang="en-US" b="1" dirty="0" smtClean="0">
              <a:latin typeface="Kalinga" panose="020B0502040204020203" pitchFamily="34" charset="0"/>
              <a:cs typeface="Kalinga" panose="020B0502040204020203" pitchFamily="34" charset="0"/>
            </a:endParaRPr>
          </a:p>
          <a:p>
            <a:pPr lvl="1"/>
            <a:r>
              <a:rPr lang="en-US" b="1" dirty="0" smtClean="0">
                <a:latin typeface="Kalinga" panose="020B0502040204020203" pitchFamily="34" charset="0"/>
                <a:cs typeface="Kalinga" panose="020B0502040204020203" pitchFamily="34" charset="0"/>
              </a:rPr>
              <a:t>Four Types of Algorithms:</a:t>
            </a:r>
          </a:p>
          <a:p>
            <a:pPr lvl="2"/>
            <a:r>
              <a:rPr lang="en-US" b="1" dirty="0" smtClean="0">
                <a:latin typeface="Kalinga" panose="020B0502040204020203" pitchFamily="34" charset="0"/>
                <a:cs typeface="Kalinga" panose="020B0502040204020203" pitchFamily="34" charset="0"/>
              </a:rPr>
              <a:t>Pathologist-driven</a:t>
            </a:r>
            <a:r>
              <a:rPr lang="en-US" b="1" dirty="0">
                <a:latin typeface="Kalinga" panose="020B0502040204020203" pitchFamily="34" charset="0"/>
                <a:cs typeface="Kalinga" panose="020B0502040204020203" pitchFamily="34" charset="0"/>
              </a:rPr>
              <a:t>: Review of pathology findings determine next steps in testing algorithms; cancel or add appropriate next </a:t>
            </a:r>
            <a:r>
              <a:rPr lang="en-US" b="1" dirty="0" smtClean="0">
                <a:latin typeface="Kalinga" panose="020B0502040204020203" pitchFamily="34" charset="0"/>
                <a:cs typeface="Kalinga" panose="020B0502040204020203" pitchFamily="34" charset="0"/>
              </a:rPr>
              <a:t>steps</a:t>
            </a:r>
          </a:p>
          <a:p>
            <a:pPr lvl="2"/>
            <a:r>
              <a:rPr lang="en-US" b="1" dirty="0" smtClean="0">
                <a:latin typeface="Kalinga" panose="020B0502040204020203" pitchFamily="34" charset="0"/>
                <a:cs typeface="Kalinga" panose="020B0502040204020203" pitchFamily="34" charset="0"/>
              </a:rPr>
              <a:t>Genetic </a:t>
            </a:r>
            <a:r>
              <a:rPr lang="en-US" b="1" dirty="0">
                <a:latin typeface="Kalinga" panose="020B0502040204020203" pitchFamily="34" charset="0"/>
                <a:cs typeface="Kalinga" panose="020B0502040204020203" pitchFamily="34" charset="0"/>
              </a:rPr>
              <a:t>Counselor-driven: Review of genetic test requests require genetic experts with laboratory knowledge; make </a:t>
            </a:r>
            <a:r>
              <a:rPr lang="en-US" b="1" dirty="0" smtClean="0">
                <a:latin typeface="Kalinga" panose="020B0502040204020203" pitchFamily="34" charset="0"/>
                <a:cs typeface="Kalinga" panose="020B0502040204020203" pitchFamily="34" charset="0"/>
              </a:rPr>
              <a:t>phone </a:t>
            </a:r>
            <a:r>
              <a:rPr lang="en-US" b="1" dirty="0">
                <a:latin typeface="Kalinga" panose="020B0502040204020203" pitchFamily="34" charset="0"/>
                <a:cs typeface="Kalinga" panose="020B0502040204020203" pitchFamily="34" charset="0"/>
              </a:rPr>
              <a:t>calls to add or cancel </a:t>
            </a:r>
            <a:r>
              <a:rPr lang="en-US" b="1" dirty="0" smtClean="0">
                <a:latin typeface="Kalinga" panose="020B0502040204020203" pitchFamily="34" charset="0"/>
                <a:cs typeface="Kalinga" panose="020B0502040204020203" pitchFamily="34" charset="0"/>
              </a:rPr>
              <a:t>testing</a:t>
            </a:r>
          </a:p>
          <a:p>
            <a:pPr lvl="2"/>
            <a:r>
              <a:rPr lang="en-US" b="1" dirty="0" smtClean="0">
                <a:latin typeface="Kalinga" panose="020B0502040204020203" pitchFamily="34" charset="0"/>
                <a:cs typeface="Kalinga" panose="020B0502040204020203" pitchFamily="34" charset="0"/>
              </a:rPr>
              <a:t>Laboratory-driven</a:t>
            </a:r>
            <a:r>
              <a:rPr lang="en-US" b="1" dirty="0">
                <a:latin typeface="Kalinga" panose="020B0502040204020203" pitchFamily="34" charset="0"/>
                <a:cs typeface="Kalinga" panose="020B0502040204020203" pitchFamily="34" charset="0"/>
              </a:rPr>
              <a:t>: Laboratory results drive subsequent test selection. Testing is performed by laboratories using available specimens; specimens are shared between </a:t>
            </a:r>
            <a:r>
              <a:rPr lang="en-US" b="1" dirty="0" smtClean="0">
                <a:latin typeface="Kalinga" panose="020B0502040204020203" pitchFamily="34" charset="0"/>
                <a:cs typeface="Kalinga" panose="020B0502040204020203" pitchFamily="34" charset="0"/>
              </a:rPr>
              <a:t>labs</a:t>
            </a:r>
          </a:p>
          <a:p>
            <a:pPr lvl="2"/>
            <a:r>
              <a:rPr lang="en-US" b="1" dirty="0" smtClean="0">
                <a:latin typeface="Kalinga" panose="020B0502040204020203" pitchFamily="34" charset="0"/>
                <a:cs typeface="Kalinga" panose="020B0502040204020203" pitchFamily="34" charset="0"/>
              </a:rPr>
              <a:t>IT-driven</a:t>
            </a:r>
            <a:r>
              <a:rPr lang="en-US" b="1" dirty="0">
                <a:latin typeface="Kalinga" panose="020B0502040204020203" pitchFamily="34" charset="0"/>
                <a:cs typeface="Kalinga" panose="020B0502040204020203" pitchFamily="34" charset="0"/>
              </a:rPr>
              <a:t>: Clinical input and information drive what testing gets ordered or not</a:t>
            </a:r>
            <a:r>
              <a:rPr lang="en-US" b="1" dirty="0" smtClean="0">
                <a:latin typeface="Kalinga" panose="020B0502040204020203" pitchFamily="34" charset="0"/>
                <a:cs typeface="Kalinga" panose="020B0502040204020203" pitchFamily="34" charset="0"/>
              </a:rPr>
              <a:t>.</a:t>
            </a:r>
          </a:p>
          <a:p>
            <a:pPr marL="457200" lvl="1" indent="0">
              <a:buNone/>
            </a:pPr>
            <a:endParaRPr lang="en-US" b="1" dirty="0" smtClean="0">
              <a:latin typeface="Kalinga" panose="020B0502040204020203" pitchFamily="34" charset="0"/>
              <a:cs typeface="Kalinga" panose="020B0502040204020203" pitchFamily="34" charset="0"/>
            </a:endParaRPr>
          </a:p>
          <a:p>
            <a:pPr marL="457200" lvl="1" indent="0">
              <a:buNone/>
            </a:pPr>
            <a:r>
              <a:rPr lang="en-US" b="1" dirty="0" smtClean="0">
                <a:latin typeface="Kalinga" panose="020B0502040204020203" pitchFamily="34" charset="0"/>
                <a:cs typeface="Kalinga" panose="020B0502040204020203" pitchFamily="34" charset="0"/>
              </a:rPr>
              <a:t>From </a:t>
            </a:r>
            <a:r>
              <a:rPr lang="en-US" b="1" dirty="0">
                <a:latin typeface="Kalinga" panose="020B0502040204020203" pitchFamily="34" charset="0"/>
                <a:cs typeface="Kalinga" panose="020B0502040204020203" pitchFamily="34" charset="0"/>
              </a:rPr>
              <a:t>Mayo </a:t>
            </a:r>
            <a:r>
              <a:rPr lang="en-US" b="1" dirty="0" smtClean="0">
                <a:latin typeface="Kalinga" panose="020B0502040204020203" pitchFamily="34" charset="0"/>
                <a:cs typeface="Kalinga" panose="020B0502040204020203" pitchFamily="34" charset="0"/>
              </a:rPr>
              <a:t>Clinic Lab utilization presentation available on line at Mayo Lab web site</a:t>
            </a:r>
            <a:endParaRPr lang="en-US" b="1" dirty="0">
              <a:latin typeface="Kalinga" panose="020B0502040204020203" pitchFamily="34" charset="0"/>
              <a:cs typeface="Kalinga" panose="020B0502040204020203" pitchFamily="34" charset="0"/>
            </a:endParaRPr>
          </a:p>
          <a:p>
            <a:pPr lvl="1"/>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43701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latin typeface="Kalinga" panose="020B0502040204020203" pitchFamily="34" charset="0"/>
                <a:cs typeface="Kalinga" panose="020B0502040204020203" pitchFamily="34" charset="0"/>
              </a:rPr>
              <a:t>Midwest Provider Owned </a:t>
            </a:r>
            <a:r>
              <a:rPr lang="en-US" sz="3100" dirty="0">
                <a:latin typeface="Kalinga" panose="020B0502040204020203" pitchFamily="34" charset="0"/>
                <a:cs typeface="Kalinga" panose="020B0502040204020203" pitchFamily="34" charset="0"/>
              </a:rPr>
              <a:t>H</a:t>
            </a:r>
            <a:r>
              <a:rPr lang="en-US" sz="3100" dirty="0" smtClean="0">
                <a:latin typeface="Kalinga" panose="020B0502040204020203" pitchFamily="34" charset="0"/>
                <a:cs typeface="Kalinga" panose="020B0502040204020203" pitchFamily="34" charset="0"/>
              </a:rPr>
              <a:t>ealth </a:t>
            </a:r>
            <a:r>
              <a:rPr lang="en-US" sz="3100" dirty="0">
                <a:latin typeface="Kalinga" panose="020B0502040204020203" pitchFamily="34" charset="0"/>
                <a:cs typeface="Kalinga" panose="020B0502040204020203" pitchFamily="34" charset="0"/>
              </a:rPr>
              <a:t>P</a:t>
            </a:r>
            <a:r>
              <a:rPr lang="en-US" sz="3100" dirty="0" smtClean="0">
                <a:latin typeface="Kalinga" panose="020B0502040204020203" pitchFamily="34" charset="0"/>
                <a:cs typeface="Kalinga" panose="020B0502040204020203" pitchFamily="34" charset="0"/>
              </a:rPr>
              <a:t>lan:</a:t>
            </a:r>
            <a:r>
              <a:rPr lang="en-US" sz="2800" dirty="0" smtClean="0">
                <a:latin typeface="Kalinga" panose="020B0502040204020203" pitchFamily="34" charset="0"/>
                <a:cs typeface="Kalinga" panose="020B0502040204020203" pitchFamily="34" charset="0"/>
              </a:rPr>
              <a:t/>
            </a:r>
            <a:br>
              <a:rPr lang="en-US" sz="2800" dirty="0" smtClean="0">
                <a:latin typeface="Kalinga" panose="020B0502040204020203" pitchFamily="34" charset="0"/>
                <a:cs typeface="Kalinga" panose="020B0502040204020203" pitchFamily="34" charset="0"/>
              </a:rPr>
            </a:br>
            <a:r>
              <a:rPr lang="en-US" sz="2800" dirty="0" smtClean="0">
                <a:latin typeface="Kalinga" panose="020B0502040204020203" pitchFamily="34" charset="0"/>
                <a:cs typeface="Kalinga" panose="020B0502040204020203" pitchFamily="34" charset="0"/>
              </a:rPr>
              <a:t>Clinical lab  2012-2015 spending trends show</a:t>
            </a:r>
            <a:br>
              <a:rPr lang="en-US" sz="2800" dirty="0" smtClean="0">
                <a:latin typeface="Kalinga" panose="020B0502040204020203" pitchFamily="34" charset="0"/>
                <a:cs typeface="Kalinga" panose="020B0502040204020203" pitchFamily="34" charset="0"/>
              </a:rPr>
            </a:br>
            <a:r>
              <a:rPr lang="en-US" sz="2800" dirty="0" smtClean="0">
                <a:latin typeface="Kalinga" panose="020B0502040204020203" pitchFamily="34" charset="0"/>
                <a:cs typeface="Kalinga" panose="020B0502040204020203" pitchFamily="34" charset="0"/>
              </a:rPr>
              <a:t>Lab costs 5+% and rising… </a:t>
            </a:r>
            <a:endParaRPr lang="en-US" sz="2800" dirty="0">
              <a:latin typeface="Kalinga" panose="020B0502040204020203" pitchFamily="34" charset="0"/>
              <a:cs typeface="Kalinga" panose="020B0502040204020203" pitchFamily="34" charset="0"/>
            </a:endParaRPr>
          </a:p>
        </p:txBody>
      </p:sp>
      <p:sp>
        <p:nvSpPr>
          <p:cNvPr id="3" name="Content Placeholder 2"/>
          <p:cNvSpPr>
            <a:spLocks noGrp="1"/>
          </p:cNvSpPr>
          <p:nvPr>
            <p:ph idx="1"/>
          </p:nvPr>
        </p:nvSpPr>
        <p:spPr/>
        <p:txBody>
          <a:bodyPr>
            <a:normAutofit fontScale="85000" lnSpcReduction="20000"/>
          </a:bodyPr>
          <a:lstStyle/>
          <a:p>
            <a:r>
              <a:rPr lang="en-US" b="1" dirty="0" smtClean="0">
                <a:latin typeface="Kalinga" panose="020B0502040204020203" pitchFamily="34" charset="0"/>
                <a:cs typeface="Kalinga" panose="020B0502040204020203" pitchFamily="34" charset="0"/>
              </a:rPr>
              <a:t>Commercial</a:t>
            </a:r>
          </a:p>
          <a:p>
            <a:pPr lvl="1"/>
            <a:r>
              <a:rPr lang="en-US" b="1" dirty="0" smtClean="0">
                <a:latin typeface="Kalinga" panose="020B0502040204020203" pitchFamily="34" charset="0"/>
                <a:cs typeface="Kalinga" panose="020B0502040204020203" pitchFamily="34" charset="0"/>
              </a:rPr>
              <a:t>% change in premium 	                           +17%	</a:t>
            </a:r>
          </a:p>
          <a:p>
            <a:pPr lvl="1"/>
            <a:r>
              <a:rPr lang="en-US" b="1" dirty="0" smtClean="0">
                <a:latin typeface="Kalinga" panose="020B0502040204020203" pitchFamily="34" charset="0"/>
                <a:cs typeface="Kalinga" panose="020B0502040204020203" pitchFamily="34" charset="0"/>
              </a:rPr>
              <a:t>% </a:t>
            </a:r>
            <a:r>
              <a:rPr lang="en-US" b="1" dirty="0">
                <a:latin typeface="Kalinga" panose="020B0502040204020203" pitchFamily="34" charset="0"/>
                <a:cs typeface="Kalinga" panose="020B0502040204020203" pitchFamily="34" charset="0"/>
              </a:rPr>
              <a:t>change in Hosp lab claims		</a:t>
            </a:r>
            <a:r>
              <a:rPr lang="en-US" b="1" dirty="0" smtClean="0">
                <a:latin typeface="Kalinga" panose="020B0502040204020203" pitchFamily="34" charset="0"/>
                <a:cs typeface="Kalinga" panose="020B0502040204020203" pitchFamily="34" charset="0"/>
              </a:rPr>
              <a:t>+30</a:t>
            </a:r>
            <a:r>
              <a:rPr lang="en-US" b="1" dirty="0">
                <a:latin typeface="Kalinga" panose="020B0502040204020203" pitchFamily="34" charset="0"/>
                <a:cs typeface="Kalinga" panose="020B0502040204020203" pitchFamily="34" charset="0"/>
              </a:rPr>
              <a:t>%</a:t>
            </a:r>
          </a:p>
          <a:p>
            <a:pPr lvl="1"/>
            <a:r>
              <a:rPr lang="en-US" b="1" dirty="0">
                <a:latin typeface="Kalinga" panose="020B0502040204020203" pitchFamily="34" charset="0"/>
                <a:cs typeface="Kalinga" panose="020B0502040204020203" pitchFamily="34" charset="0"/>
              </a:rPr>
              <a:t>% change in Clinic lab claims		</a:t>
            </a:r>
            <a:r>
              <a:rPr lang="en-US" b="1" dirty="0" smtClean="0">
                <a:latin typeface="Kalinga" panose="020B0502040204020203" pitchFamily="34" charset="0"/>
                <a:cs typeface="Kalinga" panose="020B0502040204020203" pitchFamily="34" charset="0"/>
              </a:rPr>
              <a:t>+18</a:t>
            </a:r>
            <a:r>
              <a:rPr lang="en-US" b="1" dirty="0">
                <a:latin typeface="Kalinga" panose="020B0502040204020203" pitchFamily="34" charset="0"/>
                <a:cs typeface="Kalinga" panose="020B0502040204020203" pitchFamily="34" charset="0"/>
              </a:rPr>
              <a:t>%</a:t>
            </a:r>
          </a:p>
          <a:p>
            <a:r>
              <a:rPr lang="en-US" b="1" dirty="0">
                <a:solidFill>
                  <a:srgbClr val="FF0000"/>
                </a:solidFill>
                <a:latin typeface="Kalinga" panose="020B0502040204020203" pitchFamily="34" charset="0"/>
                <a:cs typeface="Kalinga" panose="020B0502040204020203" pitchFamily="34" charset="0"/>
              </a:rPr>
              <a:t>% Total Change in Lab claims		</a:t>
            </a:r>
            <a:r>
              <a:rPr lang="en-US" b="1" dirty="0" smtClean="0">
                <a:solidFill>
                  <a:srgbClr val="FF0000"/>
                </a:solidFill>
                <a:latin typeface="Kalinga" panose="020B0502040204020203" pitchFamily="34" charset="0"/>
                <a:cs typeface="Kalinga" panose="020B0502040204020203" pitchFamily="34" charset="0"/>
              </a:rPr>
              <a:t>+26</a:t>
            </a:r>
            <a:r>
              <a:rPr lang="en-US" b="1" dirty="0">
                <a:solidFill>
                  <a:srgbClr val="FF0000"/>
                </a:solidFill>
                <a:latin typeface="Kalinga" panose="020B0502040204020203" pitchFamily="34" charset="0"/>
                <a:cs typeface="Kalinga" panose="020B0502040204020203" pitchFamily="34" charset="0"/>
              </a:rPr>
              <a:t>%</a:t>
            </a:r>
          </a:p>
          <a:p>
            <a:pPr marL="0" indent="0">
              <a:buNone/>
            </a:pPr>
            <a:r>
              <a:rPr lang="en-US" b="1" dirty="0">
                <a:latin typeface="Kalinga" panose="020B0502040204020203" pitchFamily="34" charset="0"/>
                <a:cs typeface="Kalinga" panose="020B0502040204020203" pitchFamily="34" charset="0"/>
              </a:rPr>
              <a:t>		</a:t>
            </a:r>
          </a:p>
          <a:p>
            <a:r>
              <a:rPr lang="en-US" b="1" dirty="0">
                <a:latin typeface="Kalinga" panose="020B0502040204020203" pitchFamily="34" charset="0"/>
                <a:cs typeface="Kalinga" panose="020B0502040204020203" pitchFamily="34" charset="0"/>
              </a:rPr>
              <a:t>Medicare </a:t>
            </a:r>
            <a:r>
              <a:rPr lang="en-US" b="1" dirty="0" smtClean="0">
                <a:latin typeface="Kalinga" panose="020B0502040204020203" pitchFamily="34" charset="0"/>
                <a:cs typeface="Kalinga" panose="020B0502040204020203" pitchFamily="34" charset="0"/>
              </a:rPr>
              <a:t>Advantage		</a:t>
            </a:r>
          </a:p>
          <a:p>
            <a:pPr lvl="1"/>
            <a:r>
              <a:rPr lang="en-US" b="1" dirty="0" smtClean="0">
                <a:latin typeface="Kalinga" panose="020B0502040204020203" pitchFamily="34" charset="0"/>
                <a:cs typeface="Kalinga" panose="020B0502040204020203" pitchFamily="34" charset="0"/>
              </a:rPr>
              <a:t>%change in premium		              +12%</a:t>
            </a:r>
          </a:p>
          <a:p>
            <a:pPr lvl="1"/>
            <a:r>
              <a:rPr lang="en-US" b="1" dirty="0" smtClean="0">
                <a:latin typeface="Kalinga" panose="020B0502040204020203" pitchFamily="34" charset="0"/>
                <a:cs typeface="Kalinga" panose="020B0502040204020203" pitchFamily="34" charset="0"/>
              </a:rPr>
              <a:t>% </a:t>
            </a:r>
            <a:r>
              <a:rPr lang="en-US" b="1" dirty="0">
                <a:latin typeface="Kalinga" panose="020B0502040204020203" pitchFamily="34" charset="0"/>
                <a:cs typeface="Kalinga" panose="020B0502040204020203" pitchFamily="34" charset="0"/>
              </a:rPr>
              <a:t>change in Hosp lab claims		</a:t>
            </a:r>
            <a:r>
              <a:rPr lang="en-US" b="1" dirty="0" smtClean="0">
                <a:latin typeface="Kalinga" panose="020B0502040204020203" pitchFamily="34" charset="0"/>
                <a:cs typeface="Kalinga" panose="020B0502040204020203" pitchFamily="34" charset="0"/>
              </a:rPr>
              <a:t>-</a:t>
            </a:r>
            <a:r>
              <a:rPr lang="en-US" b="1" dirty="0">
                <a:latin typeface="Kalinga" panose="020B0502040204020203" pitchFamily="34" charset="0"/>
                <a:cs typeface="Kalinga" panose="020B0502040204020203" pitchFamily="34" charset="0"/>
              </a:rPr>
              <a:t>28%</a:t>
            </a:r>
          </a:p>
          <a:p>
            <a:pPr lvl="1"/>
            <a:r>
              <a:rPr lang="en-US" b="1" dirty="0">
                <a:latin typeface="Kalinga" panose="020B0502040204020203" pitchFamily="34" charset="0"/>
                <a:cs typeface="Kalinga" panose="020B0502040204020203" pitchFamily="34" charset="0"/>
              </a:rPr>
              <a:t>% change in Clinic lab claims		</a:t>
            </a:r>
            <a:r>
              <a:rPr lang="en-US" b="1" dirty="0" smtClean="0">
                <a:latin typeface="Kalinga" panose="020B0502040204020203" pitchFamily="34" charset="0"/>
                <a:cs typeface="Kalinga" panose="020B0502040204020203" pitchFamily="34" charset="0"/>
              </a:rPr>
              <a:t>+12</a:t>
            </a:r>
            <a:r>
              <a:rPr lang="en-US" b="1" dirty="0">
                <a:latin typeface="Kalinga" panose="020B0502040204020203" pitchFamily="34" charset="0"/>
                <a:cs typeface="Kalinga" panose="020B0502040204020203" pitchFamily="34" charset="0"/>
              </a:rPr>
              <a:t>%</a:t>
            </a:r>
          </a:p>
          <a:p>
            <a:r>
              <a:rPr lang="en-US" b="1" dirty="0">
                <a:solidFill>
                  <a:srgbClr val="FF0000"/>
                </a:solidFill>
                <a:latin typeface="Kalinga" panose="020B0502040204020203" pitchFamily="34" charset="0"/>
                <a:cs typeface="Kalinga" panose="020B0502040204020203" pitchFamily="34" charset="0"/>
              </a:rPr>
              <a:t>% Total Change in Lab claims		-5%</a:t>
            </a:r>
          </a:p>
          <a:p>
            <a:pPr marL="0" indent="0">
              <a:buNone/>
            </a:pPr>
            <a:endParaRPr lang="en-US" b="1" dirty="0" smtClean="0">
              <a:solidFill>
                <a:srgbClr val="FF0000"/>
              </a:solidFill>
              <a:latin typeface="Kalinga" panose="020B0502040204020203" pitchFamily="34" charset="0"/>
              <a:cs typeface="Kalinga" panose="020B0502040204020203" pitchFamily="34" charset="0"/>
            </a:endParaRPr>
          </a:p>
          <a:p>
            <a:r>
              <a:rPr lang="en-US" b="1" dirty="0" smtClean="0">
                <a:solidFill>
                  <a:srgbClr val="FF0000"/>
                </a:solidFill>
                <a:latin typeface="Kalinga" panose="020B0502040204020203" pitchFamily="34" charset="0"/>
                <a:cs typeface="Kalinga" panose="020B0502040204020203" pitchFamily="34" charset="0"/>
              </a:rPr>
              <a:t>Rapid increase over the past 4 years compared to historical trends.</a:t>
            </a:r>
            <a:endParaRPr lang="en-US" b="1" dirty="0">
              <a:solidFill>
                <a:srgbClr val="FF0000"/>
              </a:solidFill>
              <a:latin typeface="Kalinga" panose="020B0502040204020203" pitchFamily="34" charset="0"/>
              <a:cs typeface="Kalinga" panose="020B0502040204020203" pitchFamily="34" charset="0"/>
            </a:endParaRPr>
          </a:p>
        </p:txBody>
      </p:sp>
      <p:sp>
        <p:nvSpPr>
          <p:cNvPr id="4" name="Slide Number Placeholder 3"/>
          <p:cNvSpPr>
            <a:spLocks noGrp="1"/>
          </p:cNvSpPr>
          <p:nvPr>
            <p:ph type="sldNum" sz="quarter" idx="12"/>
          </p:nvPr>
        </p:nvSpPr>
        <p:spPr/>
        <p:txBody>
          <a:bodyPr/>
          <a:lstStyle/>
          <a:p>
            <a:fld id="{A2D451E4-B2B3-448A-BBD0-A6EA63968129}" type="slidenum">
              <a:rPr lang="en-US" smtClean="0"/>
              <a:t>66</a:t>
            </a:fld>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76104"/>
            <a:ext cx="1290918" cy="3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2436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Kalinga" panose="020B0502040204020203" pitchFamily="34" charset="0"/>
                <a:cs typeface="Kalinga" panose="020B0502040204020203" pitchFamily="34" charset="0"/>
              </a:rPr>
              <a:t>Carle </a:t>
            </a:r>
            <a:r>
              <a:rPr lang="en-US" sz="3600" dirty="0" smtClean="0">
                <a:latin typeface="Kalinga" panose="020B0502040204020203" pitchFamily="34" charset="0"/>
                <a:cs typeface="Kalinga" panose="020B0502040204020203" pitchFamily="34" charset="0"/>
              </a:rPr>
              <a:t>Lab-Center of the Universe</a:t>
            </a:r>
            <a:r>
              <a:rPr lang="en-US" sz="3600" dirty="0"/>
              <a:t/>
            </a:r>
            <a:br>
              <a:rPr lang="en-US" sz="3600" dirty="0"/>
            </a:br>
            <a:endParaRPr lang="en-US" sz="3600" dirty="0"/>
          </a:p>
        </p:txBody>
      </p:sp>
      <p:sp>
        <p:nvSpPr>
          <p:cNvPr id="4" name="Text Placeholder 3"/>
          <p:cNvSpPr>
            <a:spLocks noGrp="1"/>
          </p:cNvSpPr>
          <p:nvPr>
            <p:ph type="body" idx="1"/>
          </p:nvPr>
        </p:nvSpPr>
        <p:spPr>
          <a:xfrm>
            <a:off x="172122" y="1681163"/>
            <a:ext cx="4326060" cy="645071"/>
          </a:xfrm>
        </p:spPr>
        <p:txBody>
          <a:bodyPr/>
          <a:lstStyle/>
          <a:p>
            <a:r>
              <a:rPr lang="en-US" dirty="0" smtClean="0">
                <a:latin typeface="Kalinga" panose="020B0502040204020203" pitchFamily="34" charset="0"/>
                <a:cs typeface="Kalinga" panose="020B0502040204020203" pitchFamily="34" charset="0"/>
              </a:rPr>
              <a:t>Carle Lab </a:t>
            </a:r>
            <a:endParaRPr lang="en-US" dirty="0">
              <a:latin typeface="Kalinga" panose="020B0502040204020203" pitchFamily="34" charset="0"/>
              <a:cs typeface="Kalinga" panose="020B0502040204020203" pitchFamily="34" charset="0"/>
            </a:endParaRPr>
          </a:p>
        </p:txBody>
      </p:sp>
      <p:sp>
        <p:nvSpPr>
          <p:cNvPr id="5" name="Content Placeholder 4"/>
          <p:cNvSpPr>
            <a:spLocks noGrp="1"/>
          </p:cNvSpPr>
          <p:nvPr>
            <p:ph sz="half" idx="2"/>
          </p:nvPr>
        </p:nvSpPr>
        <p:spPr/>
        <p:txBody>
          <a:bodyPr/>
          <a:lstStyle/>
          <a:p>
            <a:endParaRPr lang="en-US" dirty="0"/>
          </a:p>
        </p:txBody>
      </p:sp>
      <p:sp>
        <p:nvSpPr>
          <p:cNvPr id="6" name="Text Placeholder 5"/>
          <p:cNvSpPr>
            <a:spLocks noGrp="1"/>
          </p:cNvSpPr>
          <p:nvPr>
            <p:ph type="body" sz="quarter" idx="3"/>
          </p:nvPr>
        </p:nvSpPr>
        <p:spPr>
          <a:xfrm>
            <a:off x="4629150" y="1681163"/>
            <a:ext cx="4288939" cy="674331"/>
          </a:xfrm>
        </p:spPr>
        <p:txBody>
          <a:bodyPr/>
          <a:lstStyle/>
          <a:p>
            <a:r>
              <a:rPr lang="en-US" dirty="0" smtClean="0">
                <a:latin typeface="Kalinga" panose="020B0502040204020203" pitchFamily="34" charset="0"/>
                <a:cs typeface="Kalinga" panose="020B0502040204020203" pitchFamily="34" charset="0"/>
              </a:rPr>
              <a:t>Hospital and Clinic</a:t>
            </a:r>
            <a:endParaRPr lang="en-US" dirty="0">
              <a:latin typeface="Kalinga" panose="020B0502040204020203" pitchFamily="34" charset="0"/>
              <a:cs typeface="Kalinga" panose="020B0502040204020203" pitchFamily="34" charset="0"/>
            </a:endParaRPr>
          </a:p>
        </p:txBody>
      </p:sp>
      <p:sp>
        <p:nvSpPr>
          <p:cNvPr id="7" name="Content Placeholder 6"/>
          <p:cNvSpPr>
            <a:spLocks noGrp="1"/>
          </p:cNvSpPr>
          <p:nvPr>
            <p:ph sz="quarter" idx="4"/>
          </p:nvPr>
        </p:nvSpPr>
        <p:spPr/>
        <p:txBody>
          <a:bodyPr/>
          <a:lstStyle/>
          <a:p>
            <a:endParaRPr lang="en-US"/>
          </a:p>
        </p:txBody>
      </p:sp>
      <p:pic>
        <p:nvPicPr>
          <p:cNvPr id="1026" name="Picture 2" descr="C:\Users\bwellman\AppData\Local\Microsoft\Windows\Temporary Internet Files\Content.Outlook\2STFPIOI\150910 - 04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3163" y="2478026"/>
            <a:ext cx="3884371" cy="344545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wellman\AppData\Local\Microsoft\Windows\Temporary Internet Files\Content.Outlook\2STFPIOI\La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076" y="2478026"/>
            <a:ext cx="4198924" cy="3683202"/>
          </a:xfrm>
          <a:prstGeom prst="rect">
            <a:avLst/>
          </a:prstGeom>
          <a:noFill/>
          <a:extLst>
            <a:ext uri="{909E8E84-426E-40DD-AFC4-6F175D3DCCD1}">
              <a14:hiddenFill xmlns:a14="http://schemas.microsoft.com/office/drawing/2010/main">
                <a:solidFill>
                  <a:srgbClr val="FFFFFF"/>
                </a:solidFill>
              </a14:hiddenFill>
            </a:ext>
          </a:extLst>
        </p:spPr>
      </p:pic>
      <p:sp>
        <p:nvSpPr>
          <p:cNvPr id="8" name="5-Point Star 7"/>
          <p:cNvSpPr/>
          <p:nvPr/>
        </p:nvSpPr>
        <p:spPr>
          <a:xfrm>
            <a:off x="7150608" y="4820718"/>
            <a:ext cx="457200" cy="5047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2728570" y="936346"/>
            <a:ext cx="4650638" cy="41367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Down Arrow 13"/>
          <p:cNvSpPr/>
          <p:nvPr/>
        </p:nvSpPr>
        <p:spPr>
          <a:xfrm>
            <a:off x="7066483" y="2421331"/>
            <a:ext cx="312725" cy="15288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6064301" y="2478026"/>
            <a:ext cx="351129" cy="14721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76644"/>
            <a:ext cx="1280160" cy="346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1821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Kalinga" panose="020B0502040204020203" pitchFamily="34" charset="0"/>
                <a:cs typeface="Kalinga" panose="020B0502040204020203" pitchFamily="34" charset="0"/>
              </a:rPr>
              <a:t>Target rich Environment For improvement-2014</a:t>
            </a:r>
            <a:endParaRPr lang="en-US" dirty="0">
              <a:latin typeface="Kalinga" panose="020B0502040204020203" pitchFamily="34" charset="0"/>
              <a:cs typeface="Kalinga" panose="020B0502040204020203" pitchFamily="34"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Kalinga" panose="020B0502040204020203" pitchFamily="34" charset="0"/>
                <a:cs typeface="Kalinga" panose="020B0502040204020203" pitchFamily="34" charset="0"/>
              </a:rPr>
              <a:t>High blood use compared to peers</a:t>
            </a:r>
          </a:p>
          <a:p>
            <a:r>
              <a:rPr lang="en-US" dirty="0" smtClean="0">
                <a:latin typeface="Kalinga" panose="020B0502040204020203" pitchFamily="34" charset="0"/>
                <a:cs typeface="Kalinga" panose="020B0502040204020203" pitchFamily="34" charset="0"/>
              </a:rPr>
              <a:t>Repeat inpatient lab tests</a:t>
            </a:r>
          </a:p>
          <a:p>
            <a:r>
              <a:rPr lang="en-US" dirty="0" smtClean="0">
                <a:latin typeface="Kalinga" panose="020B0502040204020203" pitchFamily="34" charset="0"/>
                <a:cs typeface="Kalinga" panose="020B0502040204020203" pitchFamily="34" charset="0"/>
              </a:rPr>
              <a:t>Use of recommended thyroid profile algorithm </a:t>
            </a:r>
          </a:p>
          <a:p>
            <a:r>
              <a:rPr lang="en-US" dirty="0" smtClean="0">
                <a:latin typeface="Kalinga" panose="020B0502040204020203" pitchFamily="34" charset="0"/>
                <a:cs typeface="Kalinga" panose="020B0502040204020203" pitchFamily="34" charset="0"/>
              </a:rPr>
              <a:t>Vitamin D testing by provider and site </a:t>
            </a:r>
          </a:p>
          <a:p>
            <a:r>
              <a:rPr lang="en-US" dirty="0" smtClean="0">
                <a:latin typeface="Kalinga" panose="020B0502040204020203" pitchFamily="34" charset="0"/>
                <a:cs typeface="Kalinga" panose="020B0502040204020203" pitchFamily="34" charset="0"/>
              </a:rPr>
              <a:t>Test use variability between Providers</a:t>
            </a:r>
          </a:p>
          <a:p>
            <a:r>
              <a:rPr lang="en-US" dirty="0" smtClean="0">
                <a:latin typeface="Kalinga" panose="020B0502040204020203" pitchFamily="34" charset="0"/>
                <a:cs typeface="Kalinga" panose="020B0502040204020203" pitchFamily="34" charset="0"/>
              </a:rPr>
              <a:t>PSA Screening of men over age 70</a:t>
            </a:r>
          </a:p>
          <a:p>
            <a:r>
              <a:rPr lang="en-US" dirty="0" smtClean="0">
                <a:latin typeface="Kalinga" panose="020B0502040204020203" pitchFamily="34" charset="0"/>
                <a:cs typeface="Kalinga" panose="020B0502040204020203" pitchFamily="34" charset="0"/>
              </a:rPr>
              <a:t>Use/Misuse of thrombophilia testing in inpatients</a:t>
            </a:r>
          </a:p>
          <a:p>
            <a:r>
              <a:rPr lang="en-US" dirty="0" smtClean="0">
                <a:latin typeface="Kalinga" panose="020B0502040204020203" pitchFamily="34" charset="0"/>
                <a:cs typeface="Kalinga" panose="020B0502040204020203" pitchFamily="34" charset="0"/>
              </a:rPr>
              <a:t>Incidence of Anemia in hospital population</a:t>
            </a:r>
          </a:p>
          <a:p>
            <a:r>
              <a:rPr lang="en-US" dirty="0" smtClean="0">
                <a:latin typeface="Kalinga" panose="020B0502040204020203" pitchFamily="34" charset="0"/>
                <a:cs typeface="Kalinga" panose="020B0502040204020203" pitchFamily="34" charset="0"/>
              </a:rPr>
              <a:t>Ambulatory anemia management-Iron testing and Hgb levels</a:t>
            </a:r>
          </a:p>
          <a:p>
            <a:r>
              <a:rPr lang="en-US" dirty="0" smtClean="0">
                <a:latin typeface="Kalinga" panose="020B0502040204020203" pitchFamily="34" charset="0"/>
                <a:cs typeface="Kalinga" panose="020B0502040204020203" pitchFamily="34" charset="0"/>
              </a:rPr>
              <a:t>Impact of Hepatitis C recommendation to test baby boomer cohort(1945-1965 birth dates)</a:t>
            </a:r>
          </a:p>
          <a:p>
            <a:r>
              <a:rPr lang="en-US" dirty="0" smtClean="0">
                <a:latin typeface="Kalinga" panose="020B0502040204020203" pitchFamily="34" charset="0"/>
                <a:cs typeface="Kalinga" panose="020B0502040204020203" pitchFamily="34" charset="0"/>
              </a:rPr>
              <a:t>Appropriate use of referred/non-in house testing</a:t>
            </a:r>
          </a:p>
          <a:p>
            <a:r>
              <a:rPr lang="en-US" dirty="0" smtClean="0">
                <a:latin typeface="Kalinga" panose="020B0502040204020203" pitchFamily="34" charset="0"/>
                <a:cs typeface="Kalinga" panose="020B0502040204020203" pitchFamily="34" charset="0"/>
              </a:rPr>
              <a:t>Appropriate use of molecular testing</a:t>
            </a:r>
          </a:p>
          <a:p>
            <a:endParaRPr lang="en-US" dirty="0" smtClean="0">
              <a:latin typeface="Kalinga" panose="020B0502040204020203" pitchFamily="34" charset="0"/>
              <a:cs typeface="Kalinga" panose="020B0502040204020203" pitchFamily="34" charset="0"/>
            </a:endParaRPr>
          </a:p>
          <a:p>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76644"/>
            <a:ext cx="1280160" cy="346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9289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Kalinga" panose="020B0502040204020203" pitchFamily="34" charset="0"/>
                <a:cs typeface="Kalinga" panose="020B0502040204020203" pitchFamily="34" charset="0"/>
              </a:rPr>
              <a:t/>
            </a:r>
            <a:br>
              <a:rPr lang="en-US" dirty="0" smtClean="0">
                <a:latin typeface="Kalinga" panose="020B0502040204020203" pitchFamily="34" charset="0"/>
                <a:cs typeface="Kalinga" panose="020B0502040204020203" pitchFamily="34" charset="0"/>
              </a:rPr>
            </a:br>
            <a:r>
              <a:rPr lang="en-US" dirty="0" smtClean="0">
                <a:latin typeface="Kalinga" panose="020B0502040204020203" pitchFamily="34" charset="0"/>
                <a:cs typeface="Kalinga" panose="020B0502040204020203" pitchFamily="34" charset="0"/>
              </a:rPr>
              <a:t>“</a:t>
            </a:r>
            <a:r>
              <a:rPr lang="en-US" dirty="0">
                <a:latin typeface="Kalinga" panose="020B0502040204020203" pitchFamily="34" charset="0"/>
                <a:cs typeface="Kalinga" panose="020B0502040204020203" pitchFamily="34" charset="0"/>
              </a:rPr>
              <a:t>Want some free software?”</a:t>
            </a:r>
            <a:br>
              <a:rPr lang="en-US" dirty="0">
                <a:latin typeface="Kalinga" panose="020B0502040204020203" pitchFamily="34" charset="0"/>
                <a:cs typeface="Kalinga" panose="020B0502040204020203" pitchFamily="34" charset="0"/>
              </a:rPr>
            </a:br>
            <a:endParaRPr lang="en-US" dirty="0">
              <a:latin typeface="Kalinga" panose="020B0502040204020203" pitchFamily="34" charset="0"/>
              <a:cs typeface="Kalinga" panose="020B0502040204020203" pitchFamily="34" charset="0"/>
            </a:endParaRPr>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1726" y="2205318"/>
            <a:ext cx="8551060" cy="3227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730" y="4652702"/>
            <a:ext cx="3048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05" y="6430747"/>
            <a:ext cx="1279525"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8876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23114&quot;&gt;&lt;/object&gt;&lt;object type=&quot;2&quot; unique_id=&quot;23115&quot;&gt;&lt;object type=&quot;3&quot; unique_id=&quot;23116&quot;&gt;&lt;property id=&quot;20148&quot; value=&quot;5&quot;/&gt;&lt;property id=&quot;20300&quot; value=&quot;Slide 1&quot;/&gt;&lt;property id=&quot;20307&quot; value=&quot;256&quot;/&gt;&lt;/object&gt;&lt;object type=&quot;3&quot; unique_id=&quot;23135&quot;&gt;&lt;property id=&quot;20148&quot; value=&quot;5&quot;/&gt;&lt;property id=&quot;20300&quot; value=&quot;Slide 2&quot;/&gt;&lt;property id=&quot;20307&quot; value=&quot;257&quot;/&gt;&lt;/object&gt;&lt;object type=&quot;3&quot; unique_id=&quot;23136&quot;&gt;&lt;property id=&quot;20148&quot; value=&quot;5&quot;/&gt;&lt;property id=&quot;20300&quot; value=&quot;Slide 3&quot;/&gt;&lt;property id=&quot;20307&quot; value=&quot;258&quot;/&gt;&lt;/object&gt;&lt;object type=&quot;3&quot; unique_id=&quot;23137&quot;&gt;&lt;property id=&quot;20148&quot; value=&quot;5&quot;/&gt;&lt;property id=&quot;20300&quot; value=&quot;Slide 4&quot;/&gt;&lt;property id=&quot;20307&quot; value=&quot;259&quot;/&gt;&lt;/object&gt;&lt;object type=&quot;3&quot; unique_id=&quot;23138&quot;&gt;&lt;property id=&quot;20148&quot; value=&quot;5&quot;/&gt;&lt;property id=&quot;20300&quot; value=&quot;Slide 5&quot;/&gt;&lt;property id=&quot;20307&quot; value=&quot;260&quot;/&gt;&lt;/objec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1798</TotalTime>
  <Words>5953</Words>
  <Application>Microsoft Office PowerPoint</Application>
  <PresentationFormat>On-screen Show (4:3)</PresentationFormat>
  <Paragraphs>606</Paragraphs>
  <Slides>66</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Calibri</vt:lpstr>
      <vt:lpstr>Kalinga</vt:lpstr>
      <vt:lpstr>Lithos Pro Regular</vt:lpstr>
      <vt:lpstr>Myriad Pro</vt:lpstr>
      <vt:lpstr>Times New Roman</vt:lpstr>
      <vt:lpstr>Office Theme</vt:lpstr>
      <vt:lpstr>Value of STEMI education</vt:lpstr>
      <vt:lpstr>Contributing to Organizational Success in a Value Based World</vt:lpstr>
      <vt:lpstr>“So, am I only one who sees a conflict of interest here?” </vt:lpstr>
      <vt:lpstr>Objectives</vt:lpstr>
      <vt:lpstr>Carle Health System Clinic founded 1931-Hospital founded 1948- Health Plan started 1980 Integration of Clinic, Health plan and Hospital- April1, 2010 </vt:lpstr>
      <vt:lpstr>Carle Laboratory</vt:lpstr>
      <vt:lpstr>Carle Lab-Center of the Universe </vt:lpstr>
      <vt:lpstr>Target rich Environment For improvement-2014</vt:lpstr>
      <vt:lpstr> “Want some free software?” </vt:lpstr>
      <vt:lpstr>Our Electronic Setup:</vt:lpstr>
      <vt:lpstr>Our Starting Point</vt:lpstr>
      <vt:lpstr> “Your software contract is too confusing ....” </vt:lpstr>
      <vt:lpstr> Health Care-  It’s Complicated……   </vt:lpstr>
      <vt:lpstr>US personal health care expenditures rising…… 2014 $3 Trillion</vt:lpstr>
      <vt:lpstr>US Healthcare Costs are high.. Not new information..</vt:lpstr>
      <vt:lpstr>Difference driven by hospital costs..</vt:lpstr>
      <vt:lpstr>The major difference driver between US and other countries of the national spending per capita is  50 + years of Medicare FFS benefit </vt:lpstr>
      <vt:lpstr>Not just USA has issues….</vt:lpstr>
      <vt:lpstr> The Problem- Health Care Cost TOO High… </vt:lpstr>
      <vt:lpstr>Moving from event based payment to value based payment</vt:lpstr>
      <vt:lpstr>Everyone’s goal: INCREASED QUALITY (at lower cost)</vt:lpstr>
      <vt:lpstr>No worries- The Government will solve it! They are redefining what an event is….</vt:lpstr>
      <vt:lpstr> Hanlon’s Razor:  </vt:lpstr>
      <vt:lpstr>Lab costs in 2012 accounted  for  only 1.7% total Medicare costs (but Lab events and intensity increasing rapidly)</vt:lpstr>
      <vt:lpstr>How can the Lab positively effect this equation?</vt:lpstr>
      <vt:lpstr>15 year meta-analysis of published lab utilization studies (1997-2012)</vt:lpstr>
      <vt:lpstr>DATA matters….more than $ incentives Quality = reduction in variation You can do this with SCC LIS</vt:lpstr>
      <vt:lpstr>Why CHANGE?????</vt:lpstr>
      <vt:lpstr>Identifying Resources:</vt:lpstr>
      <vt:lpstr>Roadblocks:</vt:lpstr>
      <vt:lpstr>Evolution of our progress:</vt:lpstr>
      <vt:lpstr>Data can change behavior  </vt:lpstr>
      <vt:lpstr>Data can change behavior</vt:lpstr>
      <vt:lpstr> Data can change behavior  </vt:lpstr>
      <vt:lpstr> Data can change behavior  </vt:lpstr>
      <vt:lpstr>BIG Data</vt:lpstr>
      <vt:lpstr>20% decrease in RBC use across the country in 6 years</vt:lpstr>
      <vt:lpstr>Data can change behavior  </vt:lpstr>
      <vt:lpstr>Hospitalist Transfusion Summary 2014-2015</vt:lpstr>
      <vt:lpstr>% Avg. Post Discharge HGB &lt;10.0 g/dL  by Surgeon, 2015 Q1=39%    Q2=  55%    Q3= 43%   Q4=54%</vt:lpstr>
      <vt:lpstr>System activity up  RBC use down 1300 units</vt:lpstr>
      <vt:lpstr> Data can change behavior  </vt:lpstr>
      <vt:lpstr>Practice ordering variation</vt:lpstr>
      <vt:lpstr>Concern over thyroid testing led to thyroid  cascade. We tested this and provided feed back to best practices. Found conflicting order sets in primary care and fee schedule issues.</vt:lpstr>
      <vt:lpstr>“We can’t replace your old computer. That would be age discrimination”</vt:lpstr>
      <vt:lpstr>Lessons Learned:</vt:lpstr>
      <vt:lpstr>Where do we go from here?</vt:lpstr>
      <vt:lpstr>We are always resource challenged..</vt:lpstr>
      <vt:lpstr> Data can change behavior  </vt:lpstr>
      <vt:lpstr> Using the LIS to Impact Clinical Decision Making  and Laboratory Utilization in a Value Based world </vt:lpstr>
      <vt:lpstr>Value Based Care</vt:lpstr>
      <vt:lpstr>It is all about outcomes</vt:lpstr>
      <vt:lpstr>Questions?  Where’s the Coffee?</vt:lpstr>
      <vt:lpstr>Extra credit</vt:lpstr>
      <vt:lpstr>PowerPoint Presentation</vt:lpstr>
      <vt:lpstr>In 2014, U.S. health care spending increased 5.3 percent following growth of 2.9 percent in 2013 to reach $3.0 trillion, or $9,523 per person. The faster growth experienced in 2014 was primarily due to the major coverage expansions under the Affordable Care Act, particularly for Medicaid and private health insurance. The share of the economy devoted to health care spending was 17.5 percent, up from 17.3 percent in 2013. https://www.cms.gov/research-statistics-data-and-systems/statistics-trends-and-reports/nationalhealthexpenddata/downloads/highlights.pdf</vt:lpstr>
      <vt:lpstr>In 2014, U.S. health care spending increased 5.3 percent following growth of 2.9 percent in 2013 to reach $3.0 trillion, or $9,523 per person. The faster growth experienced in 2014 was primarily due to the major coverage expansions under the Affordable Care Act, particularly for Medicaid and private health insurance. The share of the economy devoted to health care spending was 17.5 percent, up from 17.3 percent in 2013.</vt:lpstr>
      <vt:lpstr>Health Spending by Major Sources of Funds: </vt:lpstr>
      <vt:lpstr>MACRA, MIPS, APMs</vt:lpstr>
      <vt:lpstr>Primary Care Physicians' Challenges in Ordering Clinical Laboratory Tests and Interpreting Results John Hickner, MD, MSc, Pamela J. Thompson, MS, Tom Wilkinson, MPH, Paul Epner, MBA, MEd, Megan Shaheen, MPH, Anne M. Pollock, BA, Jim Lee, MS, Christopher C. Duke, PhD, Brian R. Jackson, MD, MS and Julie R. Taylor, PhD, MS + Author Affiliations  JABFM March–April 2014 Vol. 27 No. 2</vt:lpstr>
      <vt:lpstr>Primary Care Physicians' Challenges in Ordering Clinical Laboratory Tests and Interpreting Results John Hickner, MD, MSc, Pamela J. Thompson, MS, Tom Wilkinson, MPH, Paul Epner, MBA, MEd, Megan Shaheen, MPH, Anne M. Pollock, BA, Jim Lee, MS, Christopher C. Duke, PhD, Brian R. Jackson, MD, MS and Julie R. Taylor, PhD, MS + Author Affiliations   JABFM March–April 2014 Vol. 27 No. 2</vt:lpstr>
      <vt:lpstr>Where do we spend the commercial health care dollar(2012)?  Source: IMS LIFELINK Health Plan Claims 74 Million unique patients in &gt;80 US Health Plans</vt:lpstr>
      <vt:lpstr> Commercial  Payer Costs to Lab and Pathology Services Increasing  </vt:lpstr>
      <vt:lpstr>Using the LIS to Impact Clinical Decision Making  and Laboratory Utilization in a Value based world</vt:lpstr>
      <vt:lpstr>All of these interventions require data</vt:lpstr>
      <vt:lpstr>Midwest Provider Owned Health Plan: Clinical lab  2012-2015 spending trends show Lab costs 5+% and rising…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Myra Pettis</dc:creator>
  <cp:lastModifiedBy>Myra Pettis</cp:lastModifiedBy>
  <cp:revision>256</cp:revision>
  <cp:lastPrinted>2016-03-08T22:05:04Z</cp:lastPrinted>
  <dcterms:created xsi:type="dcterms:W3CDTF">2016-01-07T19:47:27Z</dcterms:created>
  <dcterms:modified xsi:type="dcterms:W3CDTF">2016-04-15T20:15:42Z</dcterms:modified>
</cp:coreProperties>
</file>