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61" r:id="rId3"/>
    <p:sldId id="262" r:id="rId4"/>
    <p:sldId id="263" r:id="rId5"/>
    <p:sldId id="264" r:id="rId6"/>
    <p:sldId id="265" r:id="rId7"/>
    <p:sldId id="306" r:id="rId8"/>
    <p:sldId id="307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308" r:id="rId20"/>
    <p:sldId id="277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80" autoAdjust="0"/>
    <p:restoredTop sz="86410"/>
  </p:normalViewPr>
  <p:slideViewPr>
    <p:cSldViewPr snapToGrid="0">
      <p:cViewPr varScale="1">
        <p:scale>
          <a:sx n="71" d="100"/>
          <a:sy n="71" d="100"/>
        </p:scale>
        <p:origin x="5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3020B-968B-494B-83E6-89C079615EF1}" type="datetimeFigureOut">
              <a:rPr lang="en-US" smtClean="0"/>
              <a:pPr/>
              <a:t>4/13/2016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4FFB0-3C13-4C74-97AE-D4561E195B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 smtClean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87B8A9-D698-44E5-B79A-21305AFFA1A8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461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4656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30383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0"/>
          <a:stretch/>
        </p:blipFill>
        <p:spPr>
          <a:xfrm>
            <a:off x="0" y="13055"/>
            <a:ext cx="9144000" cy="17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A86277-E9A7-4D05-B542-A95BF4BC0E77}" type="datetimeFigureOut">
              <a:rPr lang="en-US" smtClean="0"/>
              <a:pPr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1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90165"/>
            <a:ext cx="7886700" cy="4120179"/>
          </a:xfrm>
        </p:spPr>
        <p:txBody>
          <a:bodyPr anchor="b"/>
          <a:lstStyle>
            <a:lvl1pPr>
              <a:defRPr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5"/>
          <a:stretch/>
        </p:blipFill>
        <p:spPr>
          <a:xfrm>
            <a:off x="0" y="0"/>
            <a:ext cx="9144000" cy="17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0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79" y="1602889"/>
            <a:ext cx="4331971" cy="45740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602890"/>
            <a:ext cx="4364243" cy="457407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35442" cy="365125"/>
          </a:xfrm>
        </p:spPr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8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22" y="272256"/>
            <a:ext cx="7917628" cy="1242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122" y="1681163"/>
            <a:ext cx="4326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122" y="2505075"/>
            <a:ext cx="432606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2889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288939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49" y="6356351"/>
            <a:ext cx="2460139" cy="365125"/>
          </a:xfrm>
        </p:spPr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8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13928" cy="365125"/>
          </a:xfrm>
        </p:spPr>
        <p:txBody>
          <a:bodyPr/>
          <a:lstStyle/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0"/>
          <a:stretch/>
        </p:blipFill>
        <p:spPr>
          <a:xfrm>
            <a:off x="7143078" y="6311196"/>
            <a:ext cx="1828800" cy="4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79" y="365126"/>
            <a:ext cx="7831569" cy="1070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592132"/>
            <a:ext cx="8767482" cy="4584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3E51-E008-4076-9609-96A54A85C7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7"/>
          <a:stretch/>
        </p:blipFill>
        <p:spPr>
          <a:xfrm>
            <a:off x="8014449" y="365126"/>
            <a:ext cx="941966" cy="107065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55319" y="1468057"/>
            <a:ext cx="8778240" cy="0"/>
          </a:xfrm>
          <a:prstGeom prst="line">
            <a:avLst/>
          </a:prstGeom>
          <a:ln w="28575">
            <a:solidFill>
              <a:srgbClr val="EC1F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thos Pro Regular" panose="04020505030E02020A04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20" y="1828801"/>
            <a:ext cx="6483177" cy="247692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Decathlon of Epic </a:t>
            </a:r>
            <a:r>
              <a:rPr lang="en-US" sz="3600" dirty="0" smtClean="0"/>
              <a:t>integration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3600" dirty="0" err="1" smtClean="0"/>
              <a:t>NurSE</a:t>
            </a:r>
            <a:r>
              <a:rPr lang="en-US" sz="3600" dirty="0" smtClean="0"/>
              <a:t> COLLECTION USING </a:t>
            </a:r>
            <a:r>
              <a:rPr lang="en-US" sz="3600" dirty="0" smtClean="0"/>
              <a:t>PPID and </a:t>
            </a:r>
            <a:r>
              <a:rPr lang="en-US" sz="3600" dirty="0" smtClean="0"/>
              <a:t>BEYOND THE Next event!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520" y="4593441"/>
            <a:ext cx="6285469" cy="19095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p. Michael Huppenthal</a:t>
            </a:r>
          </a:p>
          <a:p>
            <a:r>
              <a:rPr lang="en-US" dirty="0" smtClean="0"/>
              <a:t>Director of pathology I.T. – Johns Hopkins</a:t>
            </a:r>
          </a:p>
          <a:p>
            <a:r>
              <a:rPr lang="en-US" dirty="0" smtClean="0"/>
              <a:t>Gregory Rex</a:t>
            </a:r>
          </a:p>
          <a:p>
            <a:r>
              <a:rPr lang="en-US" dirty="0" smtClean="0"/>
              <a:t>i.t. Manager – SCC Soft </a:t>
            </a:r>
            <a:r>
              <a:rPr lang="en-US" dirty="0" err="1" smtClean="0"/>
              <a:t>lis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4476" y="1835337"/>
            <a:ext cx="2477719" cy="4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88925" y="381000"/>
            <a:ext cx="7972425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u="sng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Epic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Nursing Specimen Collection Workflow before New Development.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26720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Nursing printed Lab labels to one shared printer for each DEP at most sites.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Specimen collection in a variety of workflows; in room, in Nursing Station, auto-collect at label print.  Varies by site and Application.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Significant “potential” for patient identification mistakes, workarounds, and invalid collection times.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EC6EBA-CE3E-44A0-9384-12FAC950440F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65" y="5247503"/>
            <a:ext cx="1664043" cy="16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3568" y="533400"/>
            <a:ext cx="8458457" cy="1000125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J.H.M. goals: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734425" cy="421481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Develop an Integrated Epic PPID workflow.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Nursing uses one Application = </a:t>
            </a:r>
            <a:r>
              <a:rPr lang="en-US" altLang="en-US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Epic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Lab Rounding Phlebotomy = </a:t>
            </a:r>
            <a:r>
              <a:rPr lang="en-US" altLang="en-US" b="1" u="sng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SCC Soft ID.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Goals</a:t>
            </a:r>
          </a:p>
          <a:p>
            <a:pPr lvl="1"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Simple Intuitive Streamlined Workflow.</a:t>
            </a:r>
          </a:p>
          <a:p>
            <a:pPr lvl="1"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JHM Nurses work in epic.</a:t>
            </a:r>
          </a:p>
          <a:p>
            <a:pPr lvl="1"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Meet Existing Patient Safety Objectives.</a:t>
            </a:r>
          </a:p>
          <a:p>
            <a:pPr marL="457200" lvl="1" indent="0">
              <a:buFontTx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767405-ECEC-4F69-854D-5926E918027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Development timeline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182879" y="1602890"/>
            <a:ext cx="5048148" cy="457407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UGM 2014 – Strategic decision to develop an integrated epic PPID Workflow.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Epic delivery of Software July 2015.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SCC Soft delivery of changes (Oct 2015).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Gene upgrade and MOM changes.</a:t>
            </a: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December 1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st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go-live. </a:t>
            </a:r>
          </a:p>
          <a:p>
            <a:pPr marL="0" indent="0">
              <a:buFontTx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13" y="1655063"/>
            <a:ext cx="3762375" cy="4470211"/>
          </a:xfrm>
        </p:spPr>
      </p:pic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C7114A-7B72-4463-8FF9-697DC73D019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/>
          <p:cNvSpPr>
            <a:spLocks noGrp="1"/>
          </p:cNvSpPr>
          <p:nvPr>
            <p:ph type="title"/>
          </p:nvPr>
        </p:nvSpPr>
        <p:spPr>
          <a:xfrm>
            <a:off x="228600" y="457200"/>
            <a:ext cx="7086600" cy="1076325"/>
          </a:xfrm>
        </p:spPr>
        <p:txBody>
          <a:bodyPr>
            <a:normAutofit fontScale="90000"/>
          </a:bodyPr>
          <a:lstStyle/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Nursing Workflow basics (12/1):</a:t>
            </a:r>
            <a:br>
              <a:rPr lang="en-US" altLang="en-US" sz="3200" dirty="0" smtClean="0">
                <a:ea typeface="ＭＳ Ｐゴシック" panose="020B0600070205080204" pitchFamily="34" charset="-128"/>
              </a:rPr>
            </a:br>
            <a:r>
              <a:rPr lang="en-US" altLang="en-US" sz="3200" dirty="0" smtClean="0">
                <a:ea typeface="ＭＳ Ｐゴシック" panose="020B0600070205080204" pitchFamily="34" charset="-128"/>
              </a:rPr>
              <a:t>Specimen Label Print Request</a:t>
            </a:r>
          </a:p>
        </p:txBody>
      </p:sp>
      <p:sp>
        <p:nvSpPr>
          <p:cNvPr id="17411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744663"/>
            <a:ext cx="3505200" cy="457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The Epic Nursing  “Work List Tasks” shows all active lab orders.</a:t>
            </a:r>
          </a:p>
          <a:p>
            <a:pPr marL="0" indent="0">
              <a:buFontTx/>
              <a:buNone/>
              <a:defRPr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After selecting  [Request Label], the “Specimen to Collect” list appears.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4755E8-3E83-4B88-A4C6-271F47A27F41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0686395"/>
              </p:ext>
            </p:extLst>
          </p:nvPr>
        </p:nvGraphicFramePr>
        <p:xfrm>
          <a:off x="4363501" y="2051224"/>
          <a:ext cx="4038600" cy="1021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631"/>
                <a:gridCol w="609121"/>
                <a:gridCol w="2122406"/>
                <a:gridCol w="964442"/>
              </a:tblGrid>
              <a:tr h="20437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Nursing Work Lists Tasks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43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Task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43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Request Lab Label for Urinalysis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EC1F27"/>
                          </a:solidFill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EC1F2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43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Request Lab Label for CBC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EC1F27"/>
                          </a:solidFill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EC1F2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43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Request Lab Label for Amylase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EC1F27"/>
                          </a:solidFill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EC1F2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196281" y="2949146"/>
            <a:ext cx="4242487" cy="108151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36108"/>
              </p:ext>
            </p:extLst>
          </p:nvPr>
        </p:nvGraphicFramePr>
        <p:xfrm>
          <a:off x="5228968" y="3899287"/>
          <a:ext cx="2209800" cy="1733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758"/>
                <a:gridCol w="440047"/>
                <a:gridCol w="621805"/>
                <a:gridCol w="966190"/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Specimens To Collect List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CBC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Amylase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Urinalysis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Magnesium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Gentamicin </a:t>
                      </a:r>
                      <a:r>
                        <a:rPr lang="en-US" sz="1100" u="none" strike="noStrike" dirty="0">
                          <a:effectLst/>
                        </a:rPr>
                        <a:t>Level, Peak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Label Printer: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2611395" y="4030663"/>
            <a:ext cx="2578443" cy="8626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/>
          <p:cNvSpPr>
            <a:spLocks noGrp="1"/>
          </p:cNvSpPr>
          <p:nvPr>
            <p:ph type="title"/>
          </p:nvPr>
        </p:nvSpPr>
        <p:spPr>
          <a:xfrm>
            <a:off x="1" y="447675"/>
            <a:ext cx="8572500" cy="923925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Select the Lab tests and Printer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6675" y="1905000"/>
            <a:ext cx="3781425" cy="4800600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/>
              <a:t>Selected the desired tests for label printing (aod).</a:t>
            </a:r>
          </a:p>
          <a:p>
            <a:pPr marL="0" indent="0">
              <a:buFontTx/>
              <a:buNone/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1800" b="1" dirty="0" smtClean="0"/>
              <a:t>The local printer may default automatically, select by clicking on the printer search command, or scan the barcode on the printer.</a:t>
            </a:r>
          </a:p>
          <a:p>
            <a:pPr marL="0" indent="0">
              <a:buFontTx/>
              <a:buNone/>
              <a:defRPr/>
            </a:pPr>
            <a:endParaRPr lang="en-US" sz="1800" b="1" dirty="0" smtClean="0"/>
          </a:p>
          <a:p>
            <a:pPr marL="0" indent="0">
              <a:buFontTx/>
              <a:buNone/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1800" b="1" dirty="0" smtClean="0"/>
              <a:t>Click on [Request Label] to initiate the printing task.</a:t>
            </a:r>
          </a:p>
          <a:p>
            <a:pPr marL="0" indent="0">
              <a:buFontTx/>
              <a:buNone/>
              <a:defRPr/>
            </a:pPr>
            <a:endParaRPr lang="en-US" sz="1800" b="1" dirty="0" smtClean="0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C3122-B166-483D-A5F0-7903DEAE07F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6324121"/>
              </p:ext>
            </p:extLst>
          </p:nvPr>
        </p:nvGraphicFramePr>
        <p:xfrm>
          <a:off x="5495925" y="3023394"/>
          <a:ext cx="2209800" cy="1733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758"/>
                <a:gridCol w="440047"/>
                <a:gridCol w="621805"/>
                <a:gridCol w="966190"/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Specimens To Collect List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CBC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Amylase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Urinalysis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Magnesuim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Gentamicin </a:t>
                      </a:r>
                      <a:r>
                        <a:rPr lang="en-US" sz="1100" u="none" strike="noStrike" dirty="0">
                          <a:effectLst/>
                        </a:rPr>
                        <a:t>Level, Peak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Label </a:t>
                      </a:r>
                      <a:r>
                        <a:rPr lang="en-US" sz="1100" u="none" strike="noStrike" dirty="0">
                          <a:effectLst/>
                        </a:rPr>
                        <a:t>Printer: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7416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4" y="4484155"/>
            <a:ext cx="1550989" cy="69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624649" y="2248930"/>
            <a:ext cx="1837037" cy="122743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68130" y="3945924"/>
            <a:ext cx="3199370" cy="6425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14645" y="5093040"/>
            <a:ext cx="1397370" cy="276999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REQUEST LABEL(S)</a:t>
            </a:r>
            <a:r>
              <a:rPr lang="en-US" sz="1200" dirty="0"/>
              <a:t>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361038" y="5231539"/>
            <a:ext cx="3053607" cy="19719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781800" cy="1304925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The labels have now printed to the selected printer. </a:t>
            </a:r>
          </a:p>
        </p:txBody>
      </p:sp>
      <p:sp>
        <p:nvSpPr>
          <p:cNvPr id="11267" name="Content Placeholder 6"/>
          <p:cNvSpPr>
            <a:spLocks noGrp="1"/>
          </p:cNvSpPr>
          <p:nvPr>
            <p:ph sz="half" idx="1"/>
          </p:nvPr>
        </p:nvSpPr>
        <p:spPr>
          <a:xfrm>
            <a:off x="228599" y="1752600"/>
            <a:ext cx="4392827" cy="43434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The Work List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immediately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updates to allow for specimen Collection. </a:t>
            </a:r>
          </a:p>
          <a:p>
            <a:pPr marL="0" indent="0">
              <a:buFontTx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You can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REPRINT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any labels that are still pending for collection.</a:t>
            </a:r>
          </a:p>
          <a:p>
            <a:pPr>
              <a:defRPr/>
            </a:pP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F6CB3F-50FE-483E-A9D6-E80E02FE808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5912511"/>
              </p:ext>
            </p:extLst>
          </p:nvPr>
        </p:nvGraphicFramePr>
        <p:xfrm>
          <a:off x="4838701" y="2385832"/>
          <a:ext cx="3733799" cy="1508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283"/>
                <a:gridCol w="477061"/>
                <a:gridCol w="2108611"/>
                <a:gridCol w="966844"/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Nursing Work Lists Tasks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Time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Task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Reprint Label for Urinalysis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 Urinalysis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Collect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</a:tr>
              <a:tr h="2018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Reprint Label for CBC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 CBC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Collect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Reprint Label for Amylase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Request Label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1268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 Amylase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Collect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1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Typical Specimen Label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752600"/>
            <a:ext cx="4572000" cy="43434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Printer quality check bar; (</a:t>
            </a:r>
            <a:r>
              <a:rPr lang="en-US" altLang="en-US" sz="2000" u="sng" dirty="0" smtClean="0">
                <a:ea typeface="ＭＳ Ｐゴシック" panose="020B0600070205080204" pitchFamily="34" charset="-128"/>
              </a:rPr>
              <a:t>if there are any white gaps in this bar, a printer quality issue exists).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Patient Last, First Name.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Patient MRN, DOB, Age, Sex.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Lab Specimen Barcode.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Specimen #, Workstation, Location.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Micro Specimen Source and Site.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Specimen container  and Volume.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Label print date/time / JHED ID.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Tests being collected.</a:t>
            </a:r>
          </a:p>
          <a:p>
            <a:r>
              <a:rPr lang="en-US" altLang="en-US" sz="2000" dirty="0" smtClean="0">
                <a:ea typeface="ＭＳ Ｐゴシック" panose="020B0600070205080204" pitchFamily="34" charset="-128"/>
              </a:rPr>
              <a:t>Special Collection Conditions.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E411E-62FA-48E5-8AF2-8206F8EB03E9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1946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83063"/>
            <a:ext cx="39624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2" name="Straight Arrow Connector 5"/>
          <p:cNvCxnSpPr>
            <a:cxnSpLocks noChangeShapeType="1"/>
          </p:cNvCxnSpPr>
          <p:nvPr/>
        </p:nvCxnSpPr>
        <p:spPr bwMode="auto">
          <a:xfrm>
            <a:off x="4191000" y="4419600"/>
            <a:ext cx="1524000" cy="990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Straight Arrow Connector 7"/>
          <p:cNvCxnSpPr>
            <a:cxnSpLocks noChangeShapeType="1"/>
          </p:cNvCxnSpPr>
          <p:nvPr/>
        </p:nvCxnSpPr>
        <p:spPr bwMode="auto">
          <a:xfrm>
            <a:off x="3810000" y="5257800"/>
            <a:ext cx="3352800" cy="5334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810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5" name="Straight Arrow Connector 5"/>
          <p:cNvCxnSpPr>
            <a:cxnSpLocks noChangeShapeType="1"/>
          </p:cNvCxnSpPr>
          <p:nvPr/>
        </p:nvCxnSpPr>
        <p:spPr bwMode="auto">
          <a:xfrm flipV="1">
            <a:off x="4478338" y="1981200"/>
            <a:ext cx="733425" cy="3429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06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Scan the Patients Wristband - ppid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676400"/>
            <a:ext cx="4381500" cy="3514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Nurses can scan the wristband at any point but it is forced before </a:t>
            </a:r>
            <a:r>
              <a:rPr lang="en-US" altLang="en-US" sz="2400" u="sng" dirty="0" smtClean="0">
                <a:ea typeface="ＭＳ Ｐゴシック" panose="020B0600070205080204" pitchFamily="34" charset="-128"/>
              </a:rPr>
              <a:t>Specimen Collection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,</a:t>
            </a:r>
            <a:r>
              <a:rPr lang="en-US" altLang="en-US" sz="2400" u="sng" dirty="0" smtClean="0">
                <a:ea typeface="ＭＳ Ｐゴシック" panose="020B0600070205080204" pitchFamily="34" charset="-128"/>
              </a:rPr>
              <a:t> 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Another problem.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If your scanner is broken you can proceed but users must document the override reason.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DDE6DE-365A-464C-BF6B-4ADECFFC50A9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2048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06" y="4972050"/>
            <a:ext cx="61626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7" name="Straight Arrow Connector 2"/>
          <p:cNvCxnSpPr>
            <a:cxnSpLocks noChangeShapeType="1"/>
          </p:cNvCxnSpPr>
          <p:nvPr/>
        </p:nvCxnSpPr>
        <p:spPr bwMode="auto">
          <a:xfrm flipV="1">
            <a:off x="4576762" y="3344562"/>
            <a:ext cx="1458227" cy="8896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03392736"/>
              </p:ext>
            </p:extLst>
          </p:nvPr>
        </p:nvGraphicFramePr>
        <p:xfrm>
          <a:off x="4689583" y="2859410"/>
          <a:ext cx="42926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144"/>
                <a:gridCol w="2184456"/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Enter the Reason that you were unable to Scan the Patient Wristband?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24825" cy="92392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Key Points of the Workflow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534400" cy="41148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Ability to request label printing for any lab order to a selected printer at the bedside.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Real time accessioning on demand (AOD) by the LIS to the least number of containers and tube volume.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Ability to reprint labels as needed.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Ability to scan labels at the bedside for real time collection (now) or in the past.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741CB-0959-4E58-B0E3-54167F67270A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live issues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4" y="1674814"/>
            <a:ext cx="5387546" cy="4758938"/>
          </a:xfrm>
        </p:spPr>
      </p:pic>
    </p:spTree>
    <p:extLst>
      <p:ext uri="{BB962C8B-B14F-4D97-AF65-F5344CB8AC3E}">
        <p14:creationId xmlns:p14="http://schemas.microsoft.com/office/powerpoint/2010/main" val="31564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26400" cy="99060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Learning Objectives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173995" cy="4343400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Understand how Epic’s PPID specimen collection workflow can be implemented with the 3</a:t>
            </a:r>
            <a:r>
              <a:rPr lang="en-US" altLang="en-US" sz="2800" baseline="30000" dirty="0" smtClean="0">
                <a:ea typeface="ＭＳ Ｐゴシック" panose="020B0600070205080204" pitchFamily="34" charset="-128"/>
              </a:rPr>
              <a:t>rd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party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SCC Soft LIS.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Learn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details of the PPID workflow, our partnership with scc and epic, implementation challenges, and ultimately our success.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Understand how we measure success and monitor nursing collections.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4A23DA-0D9D-4CA9-945D-2E8E9854AAD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Challenges at Go-Live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event = hurdles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182879" y="2084173"/>
            <a:ext cx="4331971" cy="409279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Under-estimated label printing complexity.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Nurse Training did not match workflow.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Nursing forced to work in “survival” mode - workarounds.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Regression of previous Safety Standards.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981ABA-A00B-42B8-8A9D-27781091AF9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78" y="1603375"/>
            <a:ext cx="3849382" cy="45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Partnership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79" y="1602889"/>
            <a:ext cx="4751586" cy="45740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day on-site summit to collectively define the issues and plan for corrections.</a:t>
            </a:r>
          </a:p>
          <a:p>
            <a:pPr marL="0" indent="0">
              <a:buNone/>
            </a:pPr>
            <a:r>
              <a:rPr lang="en-US" b="1" u="sng" dirty="0" smtClean="0"/>
              <a:t>Weekly meetings</a:t>
            </a:r>
          </a:p>
          <a:p>
            <a:r>
              <a:rPr lang="en-US" dirty="0" smtClean="0"/>
              <a:t>Tuesday – Epic Verona</a:t>
            </a:r>
          </a:p>
          <a:p>
            <a:r>
              <a:rPr lang="en-US" dirty="0" smtClean="0"/>
              <a:t>Wednesday – steering committee</a:t>
            </a:r>
          </a:p>
          <a:p>
            <a:r>
              <a:rPr lang="en-US" dirty="0" smtClean="0"/>
              <a:t>Thursday – scc soft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130" y="1602890"/>
            <a:ext cx="4001262" cy="457407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Epic:  Deanna Hanisch, jeff Wolanin, kevin hermsen, tom Hammond, Vinaya Shenoy, josh newman, Navin Pathak, ryan griffin, Jacob Robinson, lucas Sherman, </a:t>
            </a:r>
            <a:r>
              <a:rPr lang="en-US" sz="1800" smtClean="0"/>
              <a:t>joe Acosta.</a:t>
            </a:r>
            <a:endParaRPr lang="en-US" sz="1800" dirty="0" smtClean="0"/>
          </a:p>
          <a:p>
            <a:r>
              <a:rPr lang="en-US" sz="1800" dirty="0" smtClean="0"/>
              <a:t>SCC: lisa perkins, don Gilpin, catherine Schulz, mykola Kukushkin, </a:t>
            </a:r>
            <a:r>
              <a:rPr lang="en-US" sz="1800" dirty="0" err="1" smtClean="0"/>
              <a:t>yury</a:t>
            </a:r>
            <a:r>
              <a:rPr lang="en-US" sz="1800" dirty="0" smtClean="0"/>
              <a:t> Kornilov, </a:t>
            </a:r>
            <a:r>
              <a:rPr lang="en-US" sz="1800" dirty="0" err="1" smtClean="0"/>
              <a:t>safwan</a:t>
            </a:r>
            <a:r>
              <a:rPr lang="en-US" sz="1800" dirty="0" smtClean="0"/>
              <a:t> </a:t>
            </a:r>
            <a:r>
              <a:rPr lang="en-US" sz="1800" dirty="0" err="1" smtClean="0"/>
              <a:t>makar</a:t>
            </a:r>
            <a:r>
              <a:rPr lang="en-US" sz="1800" dirty="0" smtClean="0"/>
              <a:t>, </a:t>
            </a:r>
            <a:r>
              <a:rPr lang="en-US" sz="1800" dirty="0" err="1" smtClean="0"/>
              <a:t>olexiy</a:t>
            </a:r>
            <a:r>
              <a:rPr lang="en-US" sz="1800" dirty="0" smtClean="0"/>
              <a:t> </a:t>
            </a:r>
            <a:r>
              <a:rPr lang="en-US" sz="1800" dirty="0" err="1" smtClean="0"/>
              <a:t>tyurin</a:t>
            </a:r>
            <a:r>
              <a:rPr lang="en-US" sz="1800" dirty="0" smtClean="0"/>
              <a:t>, </a:t>
            </a:r>
            <a:r>
              <a:rPr lang="en-US" sz="1800" dirty="0" err="1" smtClean="0"/>
              <a:t>michelle</a:t>
            </a:r>
            <a:r>
              <a:rPr lang="en-US" sz="1800" dirty="0" smtClean="0"/>
              <a:t> Musgrove, </a:t>
            </a:r>
            <a:r>
              <a:rPr lang="en-US" sz="1800" dirty="0" err="1" smtClean="0"/>
              <a:t>pavlo</a:t>
            </a:r>
            <a:r>
              <a:rPr lang="en-US" sz="1800" dirty="0" smtClean="0"/>
              <a:t> </a:t>
            </a:r>
            <a:r>
              <a:rPr lang="en-US" sz="1800" dirty="0" err="1" smtClean="0"/>
              <a:t>dyedov</a:t>
            </a:r>
            <a:r>
              <a:rPr lang="en-US" sz="1800" dirty="0" smtClean="0"/>
              <a:t>, </a:t>
            </a:r>
            <a:r>
              <a:rPr lang="en-US" sz="1800" dirty="0" err="1" smtClean="0"/>
              <a:t>alan</a:t>
            </a:r>
            <a:r>
              <a:rPr lang="en-US" sz="1800" dirty="0" smtClean="0"/>
              <a:t> </a:t>
            </a:r>
            <a:r>
              <a:rPr lang="en-US" sz="1800" dirty="0" err="1" smtClean="0"/>
              <a:t>nicols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Jhm central:  Kelly cavallio, Andrew frake, Stephanie poe, Barbie Bryant, carrie stein, kim Foltz, omar abarca, rich kowalweski, brian balch</a:t>
            </a:r>
          </a:p>
          <a:p>
            <a:r>
              <a:rPr lang="en-US" sz="1800" dirty="0"/>
              <a:t>j</a:t>
            </a:r>
            <a:r>
              <a:rPr lang="en-US" sz="1800" dirty="0" smtClean="0"/>
              <a:t>HH lab: mike Huppenthal, greg rex, brian glanz, Teanya walker, saba jawhar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0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63612"/>
            <a:ext cx="8124825" cy="1269914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five Key Issues Identified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2042984"/>
            <a:ext cx="8124825" cy="4053016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End to End Timing - Label Print Speed.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Unwanted Reprint Labels.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Device Infrastructure – Label Printers.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Multi-container scanning – Soft 4.0 vs 4.5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Auto-generation of Epic Collection task.</a:t>
            </a:r>
          </a:p>
          <a:p>
            <a:pPr marL="0" indent="0"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0CEB9-2672-40FC-AB70-C5BD9507F34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304800" y="390525"/>
            <a:ext cx="8277225" cy="67627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Complex Workflow </a:t>
            </a:r>
          </a:p>
        </p:txBody>
      </p:sp>
      <p:pic>
        <p:nvPicPr>
          <p:cNvPr id="26627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067800" cy="5257800"/>
          </a:xfrm>
        </p:spPr>
      </p:pic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18D556-3439-4E3C-AB2A-C9A30F6D2C7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82879" y="612261"/>
            <a:ext cx="7831569" cy="107065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Issue 1- Label Print Speed 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“many hurdles to jump”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90617" y="1602889"/>
            <a:ext cx="4795862" cy="4574074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Label printing took 12 sec to </a:t>
            </a:r>
            <a:r>
              <a:rPr lang="en-US" altLang="en-US" b="1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7</a:t>
            </a:r>
            <a:r>
              <a:rPr lang="en-US" altLang="en-US" b="1" u="sng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minutes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Label messages backed up behind released order messages.  ERCV to EFSS to HISOE. 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Added 9 additional hisoe processor instances.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OEHIS merge look back moved from 15 days to 1=same day.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78" y="1603375"/>
            <a:ext cx="3849382" cy="4573588"/>
          </a:xfrm>
        </p:spPr>
      </p:pic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6B7C9A-A35A-456C-9443-81DC8A31E82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End to End Label Timing</a:t>
            </a:r>
            <a:br>
              <a:rPr lang="en-US" altLang="en-US" sz="36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Pre and Post first fix</a:t>
            </a:r>
          </a:p>
        </p:txBody>
      </p:sp>
      <p:pic>
        <p:nvPicPr>
          <p:cNvPr id="2867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05063"/>
            <a:ext cx="3657600" cy="3690937"/>
          </a:xfrm>
        </p:spPr>
      </p:pic>
      <p:pic>
        <p:nvPicPr>
          <p:cNvPr id="2867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405063"/>
            <a:ext cx="3695700" cy="3690937"/>
          </a:xfrm>
        </p:spPr>
      </p:pic>
      <p:sp>
        <p:nvSpPr>
          <p:cNvPr id="2867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13BD0C-510B-4BDD-AC4C-C04641CA6B6E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609600" y="1828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1"/>
                </a:solidFill>
                <a:latin typeface="Times" panose="02020603050405020304" pitchFamily="18" charset="0"/>
              </a:rPr>
              <a:t>Timing 12-1-15 thru 2-2-16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4876800" y="1828800"/>
            <a:ext cx="370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1"/>
                </a:solidFill>
                <a:latin typeface="Times" panose="02020603050405020304" pitchFamily="18" charset="0"/>
              </a:rPr>
              <a:t>Timing 2-2-16 thru 2-8-16</a:t>
            </a:r>
          </a:p>
        </p:txBody>
      </p:sp>
    </p:spTree>
    <p:extLst>
      <p:ext uri="{BB962C8B-B14F-4D97-AF65-F5344CB8AC3E}">
        <p14:creationId xmlns:p14="http://schemas.microsoft.com/office/powerpoint/2010/main" val="36082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52400" y="527221"/>
            <a:ext cx="8429625" cy="1006303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MOM Delays in Processing</a:t>
            </a:r>
            <a:br>
              <a:rPr lang="en-US" altLang="en-US" sz="36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second round of fixes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981200"/>
            <a:ext cx="4782065" cy="4114800"/>
          </a:xfrm>
        </p:spPr>
        <p:txBody>
          <a:bodyPr/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Adjust db inbound timer interval 5 sec to 1 sec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Adjust timer interval from 1sec to 400ms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Handle Specimen Barcode messages on a separate processor.  Was OUT.EPIC.RR moved to </a:t>
            </a:r>
            <a:r>
              <a:rPr lang="en-US" altLang="en-US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BAR.EPIC.RR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To Production:  3-15-16</a:t>
            </a:r>
          </a:p>
        </p:txBody>
      </p:sp>
      <p:pic>
        <p:nvPicPr>
          <p:cNvPr id="29700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3934" y="2133600"/>
            <a:ext cx="3867665" cy="3733800"/>
          </a:xfrm>
        </p:spPr>
      </p:pic>
      <p:sp>
        <p:nvSpPr>
          <p:cNvPr id="2970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3570BE-3723-4AE2-A905-59339B09E7C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FFC000"/>
                </a:solidFill>
                <a:ea typeface="ＭＳ Ｐゴシック" panose="020B0600070205080204" pitchFamily="34" charset="-128"/>
              </a:rPr>
              <a:t>Gold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Medal timing!!!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nursing is happy = lab is happy.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9767" y="2375883"/>
            <a:ext cx="3616926" cy="3154791"/>
          </a:xfrm>
          <a:prstGeom prst="rect">
            <a:avLst/>
          </a:prstGeom>
        </p:spPr>
      </p:pic>
      <p:sp>
        <p:nvSpPr>
          <p:cNvPr id="3072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64C709-5833-4F3C-A3DB-36AB7ECCCCA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68" y="2375883"/>
            <a:ext cx="2990476" cy="3028571"/>
          </a:xfrm>
        </p:spPr>
      </p:pic>
      <p:sp>
        <p:nvSpPr>
          <p:cNvPr id="3" name="TextBox 2"/>
          <p:cNvSpPr txBox="1"/>
          <p:nvPr/>
        </p:nvSpPr>
        <p:spPr>
          <a:xfrm>
            <a:off x="5118786" y="1860377"/>
            <a:ext cx="309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Timing 2-15-16 thru 2-19-16</a:t>
            </a:r>
            <a:endParaRPr lang="en-US" b="1" u="sng" dirty="0"/>
          </a:p>
        </p:txBody>
      </p:sp>
      <p:sp>
        <p:nvSpPr>
          <p:cNvPr id="4" name="Rectangle 3"/>
          <p:cNvSpPr/>
          <p:nvPr/>
        </p:nvSpPr>
        <p:spPr>
          <a:xfrm>
            <a:off x="979260" y="1860377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>
                <a:latin typeface="Calibri" panose="020F0502020204030204" pitchFamily="34" charset="0"/>
              </a:rPr>
              <a:t>Timing 2-2-16 thru 2-8-16</a:t>
            </a:r>
          </a:p>
        </p:txBody>
      </p:sp>
    </p:spTree>
    <p:extLst>
      <p:ext uri="{BB962C8B-B14F-4D97-AF65-F5344CB8AC3E}">
        <p14:creationId xmlns:p14="http://schemas.microsoft.com/office/powerpoint/2010/main" val="1006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4"/>
          <p:cNvSpPr>
            <a:spLocks noGrp="1"/>
          </p:cNvSpPr>
          <p:nvPr>
            <p:ph type="title"/>
          </p:nvPr>
        </p:nvSpPr>
        <p:spPr>
          <a:xfrm>
            <a:off x="304800" y="238897"/>
            <a:ext cx="7956783" cy="69197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Issue #2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sz="4000" dirty="0" smtClean="0">
                <a:ea typeface="ＭＳ Ｐゴシック" panose="020B0600070205080204" pitchFamily="34" charset="-128"/>
              </a:rPr>
              <a:t>Label Reprint out of control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762125"/>
            <a:ext cx="4267200" cy="43211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 smtClean="0"/>
              <a:t>reprint message in Epic would send multiple RP’s for a series of tests in one tube.</a:t>
            </a:r>
          </a:p>
          <a:p>
            <a:pPr>
              <a:defRPr/>
            </a:pPr>
            <a:r>
              <a:rPr lang="en-US" sz="2400" dirty="0" smtClean="0"/>
              <a:t>CMP, MG, AMY, PO4, GGT, LIPID into 1 tube = 6 RP messages for the reprint of the Soft Order =  24 labels on reprint. </a:t>
            </a:r>
          </a:p>
          <a:p>
            <a:pPr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Nurse wants ONE label not 108 !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       </a:t>
            </a:r>
          </a:p>
        </p:txBody>
      </p:sp>
      <p:sp>
        <p:nvSpPr>
          <p:cNvPr id="3174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D3D3EC-DA97-4D27-B7BA-91D93D0C93DB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317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13" y="1762125"/>
            <a:ext cx="42005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3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04800" y="390525"/>
            <a:ext cx="8277225" cy="11430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Label Reprint Fix: 3-7-16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sz="2800" dirty="0" smtClean="0">
                <a:solidFill>
                  <a:srgbClr val="008000"/>
                </a:solidFill>
                <a:ea typeface="ＭＳ Ｐゴシック" panose="020B0600070205080204" pitchFamily="34" charset="-128"/>
              </a:rPr>
              <a:t>Saving the Planet one label at a Time!</a:t>
            </a:r>
          </a:p>
        </p:txBody>
      </p:sp>
      <p:sp>
        <p:nvSpPr>
          <p:cNvPr id="32771" name="Content Placeholder 5"/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434340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SCC Soft reprogrammed message so that reprint is to a specific test or specimen barcode (not the entire order).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Epic changed message format to send single RP message with multiple OBR segments (prevent duplicates).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Eliminated the need to incorporate SPM messages into the RP workflow.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5EAD45-7BC4-4890-A4F6-25FE84E414E8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9" y="4841791"/>
            <a:ext cx="1680520" cy="16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429625" cy="762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>
                <a:ea typeface="ＭＳ Ｐゴシック" panose="020B0600070205080204" pitchFamily="34" charset="-128"/>
              </a:rPr>
              <a:t>Johns Hopkins Health System (JHHS)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429625" cy="48006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Johns Hopkins Hospital (1140 Beds)</a:t>
            </a:r>
          </a:p>
          <a:p>
            <a:pPr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Bayview Medical Center (545 Beds)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Co. General Hospital (271)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Suburban Hospital  (236 Beds)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Sibley Memorial Hospital (318 Beds)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Children’s (St. Petersburg)</a:t>
            </a:r>
          </a:p>
          <a:p>
            <a:pPr marL="0" indent="0">
              <a:buFontTx/>
              <a:buNone/>
              <a:defRPr/>
            </a:pPr>
            <a:endParaRPr lang="en-US" sz="2400" b="1" dirty="0" smtClean="0"/>
          </a:p>
          <a:p>
            <a:pPr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Epic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Ambulatory 2013</a:t>
            </a:r>
          </a:p>
          <a:p>
            <a:pPr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Epic Inpatient 2013 thru 2016</a:t>
            </a:r>
          </a:p>
          <a:p>
            <a:pPr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LIS: SCC Soft / STTx / Telcor  (2012 thru 2016)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8196" name="Picture 2" descr="C:\Users\phuppen1\AppData\Local\Microsoft\Windows\Temporary Internet Files\Content.IE5\O4U0DFHS\billings_09008b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82879" y="365126"/>
            <a:ext cx="7831569" cy="1447198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Issue #3 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Epic Race Condition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When a nurse prints specimen labels, the epic system immediately generates a collection task in advance of Soft providing the barcode information for each container. 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the nurse has no indication that they cannot scan for specimen collection – epic moved to fast.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if the nurse starts the collection process prior to the barcode being received, epic will lock the orders, preventing the scc soft barcode details from being filed into epic. 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Another delay – total confusion – uncollected specimens.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4DEC3D-64BD-4930-B32A-9D4FEEB25600}" type="slidenum">
              <a:rPr lang="en-US" altLang="en-US" sz="1200" smtClean="0">
                <a:solidFill>
                  <a:srgbClr val="254B8E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en-US" sz="1200" dirty="0" smtClean="0">
              <a:solidFill>
                <a:srgbClr val="002C77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75" y="121723"/>
            <a:ext cx="2143125" cy="14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Race condition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82879" y="1762897"/>
            <a:ext cx="4331971" cy="4414066"/>
          </a:xfrm>
        </p:spPr>
        <p:txBody>
          <a:bodyPr/>
          <a:lstStyle/>
          <a:p>
            <a:r>
              <a:rPr lang="en-US" dirty="0" smtClean="0"/>
              <a:t>Epic fixed this condition by not updating the collect task until the soft barcode identifiers have filed in epic.</a:t>
            </a:r>
            <a:endParaRPr lang="en-US" dirty="0"/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78" y="1603375"/>
            <a:ext cx="3849382" cy="45735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38" y="4716594"/>
            <a:ext cx="2835876" cy="17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event</a:t>
            </a:r>
            <a:br>
              <a:rPr lang="en-US" dirty="0" smtClean="0"/>
            </a:br>
            <a:r>
              <a:rPr lang="en-US" dirty="0" smtClean="0"/>
              <a:t>toggle (task 9814)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ability to toggle or move orders back and forth between unit collect and lab collect and back again.</a:t>
            </a:r>
          </a:p>
          <a:p>
            <a:r>
              <a:rPr lang="en-US" dirty="0" smtClean="0"/>
              <a:t>Used by nursing with central line status changes.</a:t>
            </a:r>
          </a:p>
          <a:p>
            <a:r>
              <a:rPr lang="en-US" dirty="0" smtClean="0"/>
              <a:t>Action can only be initiated in Epic.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1" y="1886464"/>
            <a:ext cx="3665838" cy="3196281"/>
          </a:xfrm>
        </p:spPr>
      </p:pic>
    </p:spTree>
    <p:extLst>
      <p:ext uri="{BB962C8B-B14F-4D97-AF65-F5344CB8AC3E}">
        <p14:creationId xmlns:p14="http://schemas.microsoft.com/office/powerpoint/2010/main" val="42366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Toggle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without toggle the nurse is forced to cancel the orders released to lab and place new nurse collect orders.</a:t>
            </a:r>
          </a:p>
          <a:p>
            <a:r>
              <a:rPr lang="en-US" altLang="en-US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one rule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– if lab has printed the label (accessioned), the order cannot be released back.</a:t>
            </a:r>
          </a:p>
          <a:p>
            <a:pPr marL="0" indent="0"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71324F-7888-477F-BF57-FF6A470F7F0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70" y="1754659"/>
            <a:ext cx="3810000" cy="40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does the race 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853514"/>
            <a:ext cx="8767482" cy="4323449"/>
          </a:xfrm>
        </p:spPr>
        <p:txBody>
          <a:bodyPr/>
          <a:lstStyle/>
          <a:p>
            <a:r>
              <a:rPr lang="en-US" sz="3200" dirty="0" smtClean="0"/>
              <a:t>Scc soft has finished the race but epic still has not made it to the finish line if you are a 4.5 site.</a:t>
            </a:r>
          </a:p>
          <a:p>
            <a:r>
              <a:rPr lang="en-US" sz="3200" dirty="0" smtClean="0"/>
              <a:t>Anticipating a june 3rd delivery of multi-container specimen collection better suited to scc soft 4.5.X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53" y="4732895"/>
            <a:ext cx="3872298" cy="2125105"/>
          </a:xfrm>
          <a:prstGeom prst="rect">
            <a:avLst/>
          </a:prstGeom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503" y="4732894"/>
            <a:ext cx="3636539" cy="2125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4393" y="5469924"/>
            <a:ext cx="41567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SCC Soft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6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09625" y="390525"/>
            <a:ext cx="6734175" cy="1143000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Blood Culture = Two Containers</a:t>
            </a:r>
            <a:br>
              <a:rPr lang="en-US" altLang="en-US" sz="2800" dirty="0" smtClean="0">
                <a:ea typeface="ＭＳ Ｐゴシック" panose="020B0600070205080204" pitchFamily="34" charset="-128"/>
              </a:rPr>
            </a:br>
            <a:r>
              <a:rPr lang="en-US" altLang="en-US" sz="2000" dirty="0" smtClean="0">
                <a:ea typeface="ＭＳ Ｐゴシック" panose="020B0600070205080204" pitchFamily="34" charset="-128"/>
              </a:rPr>
              <a:t>As each barcode label is scanned, the corresponding barcode ID changes from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RED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to </a:t>
            </a:r>
            <a:r>
              <a:rPr lang="en-US" altLang="en-US" sz="2000" dirty="0" smtClean="0">
                <a:solidFill>
                  <a:srgbClr val="008000"/>
                </a:solidFill>
                <a:ea typeface="ＭＳ Ｐゴシック" panose="020B0600070205080204" pitchFamily="34" charset="-128"/>
              </a:rPr>
              <a:t>GREEN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.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2800" dirty="0" smtClean="0">
                <a:ea typeface="ＭＳ Ｐゴシック" panose="020B0600070205080204" pitchFamily="34" charset="-128"/>
              </a:rPr>
            </a:b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8C1D82E-0F1B-4006-A182-E6BFF37C171E}" type="slidenum">
              <a:rPr lang="en-US" altLang="en-US" sz="1200" smtClean="0">
                <a:solidFill>
                  <a:srgbClr val="254B8E"/>
                </a:solidFill>
                <a:latin typeface="Arial" panose="020B0604020202020204" pitchFamily="34" charset="0"/>
              </a:rPr>
              <a:pPr/>
              <a:t>35</a:t>
            </a:fld>
            <a:endParaRPr lang="en-US" altLang="en-US" sz="1200" dirty="0" smtClean="0">
              <a:solidFill>
                <a:srgbClr val="002C7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7025563"/>
              </p:ext>
            </p:extLst>
          </p:nvPr>
        </p:nvGraphicFramePr>
        <p:xfrm>
          <a:off x="4873904" y="2318630"/>
          <a:ext cx="3771900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900"/>
                <a:gridCol w="609600"/>
                <a:gridCol w="228600"/>
                <a:gridCol w="990600"/>
                <a:gridCol w="355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4/7/2016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14:15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Collected by: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PHUPPEN1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Bacterial/Yeast Culture, Blood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10000001088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10000001089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6748559"/>
              </p:ext>
            </p:extLst>
          </p:nvPr>
        </p:nvGraphicFramePr>
        <p:xfrm>
          <a:off x="536896" y="2314682"/>
          <a:ext cx="3771900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900"/>
                <a:gridCol w="609600"/>
                <a:gridCol w="228600"/>
                <a:gridCol w="990600"/>
                <a:gridCol w="355600"/>
                <a:gridCol w="609600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4/7/2016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14:15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Collected by: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PHUPPEN1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Bacterial/Yeast Culture, Blood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10000001489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10000001490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10" y="4390767"/>
            <a:ext cx="1946961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0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5379" y="365126"/>
            <a:ext cx="8389621" cy="1070657"/>
          </a:xfrm>
        </p:spPr>
        <p:txBody>
          <a:bodyPr>
            <a:normAutofit fontScale="90000"/>
          </a:bodyPr>
          <a:lstStyle/>
          <a:p>
            <a:r>
              <a:rPr lang="en-US" altLang="en-US" sz="4300" dirty="0" smtClean="0">
                <a:ea typeface="ＭＳ Ｐゴシック" panose="020B0600070205080204" pitchFamily="34" charset="-128"/>
              </a:rPr>
              <a:t>Multi-container Collections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sz="2400" dirty="0" smtClean="0">
                <a:ea typeface="ＭＳ Ｐゴシック" panose="020B0600070205080204" pitchFamily="34" charset="-128"/>
              </a:rPr>
              <a:t>Immunogenetics Crossmatch (5 tubes)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3352800" cy="4114800"/>
          </a:xfrm>
        </p:spPr>
        <p:txBody>
          <a:bodyPr/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This single order  requires the collection of five tubes.  The user must collect and scan one Red Top and four Yellow ACD tubes to fulfill the lab test volume requirements.</a:t>
            </a:r>
            <a:endParaRPr lang="en-US" altLang="en-US" sz="2400" dirty="0" smtClean="0">
              <a:solidFill>
                <a:srgbClr val="002C77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D7B4B-C317-4BF8-A40D-8953BABB6BD5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676400"/>
            <a:ext cx="18383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747371"/>
              </p:ext>
            </p:extLst>
          </p:nvPr>
        </p:nvGraphicFramePr>
        <p:xfrm>
          <a:off x="3591696" y="2590371"/>
          <a:ext cx="3200423" cy="3528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596"/>
                <a:gridCol w="626076"/>
                <a:gridCol w="34925"/>
                <a:gridCol w="111186"/>
                <a:gridCol w="833506"/>
                <a:gridCol w="299207"/>
                <a:gridCol w="82393"/>
                <a:gridCol w="430534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4/7/2016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Collection Time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14:15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Collected by: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PHUPPEN1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Immunogenetics Crossmatch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1000001485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1000001481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1000001480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1000001479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1000001478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>
            <a:off x="6308897" y="2265405"/>
            <a:ext cx="1582952" cy="250430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288431" y="5181600"/>
            <a:ext cx="1331569" cy="4973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5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Outcomes:  </a:t>
            </a:r>
            <a:br>
              <a:rPr lang="en-US" dirty="0" smtClean="0"/>
            </a:br>
            <a:r>
              <a:rPr lang="en-US" dirty="0" smtClean="0"/>
              <a:t>patient safety is #one!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2879" y="1602888"/>
            <a:ext cx="4331971" cy="47814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Labels printed in the patient room after ppid.</a:t>
            </a:r>
          </a:p>
          <a:p>
            <a:r>
              <a:rPr lang="en-US" dirty="0" smtClean="0"/>
              <a:t>Containers labeled in the presence of the patient.</a:t>
            </a:r>
          </a:p>
          <a:p>
            <a:r>
              <a:rPr lang="en-US" dirty="0" smtClean="0"/>
              <a:t>Electronic specimen collection at the bedside before leaving the room.</a:t>
            </a:r>
          </a:p>
          <a:p>
            <a:r>
              <a:rPr lang="en-US" dirty="0" smtClean="0"/>
              <a:t>1900 plus active Lab Label printers @</a:t>
            </a:r>
            <a:r>
              <a:rPr lang="en-US" dirty="0" err="1" smtClean="0"/>
              <a:t>jhh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850" y="1701743"/>
            <a:ext cx="4364038" cy="4287165"/>
          </a:xfrm>
        </p:spPr>
      </p:pic>
    </p:spTree>
    <p:extLst>
      <p:ext uri="{BB962C8B-B14F-4D97-AF65-F5344CB8AC3E}">
        <p14:creationId xmlns:p14="http://schemas.microsoft.com/office/powerpoint/2010/main" val="28841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0000" r="7500" b="16304"/>
          <a:stretch>
            <a:fillRect/>
          </a:stretch>
        </p:blipFill>
        <p:spPr bwMode="auto">
          <a:xfrm>
            <a:off x="381000" y="2514600"/>
            <a:ext cx="83820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1981200" cy="106203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tx1"/>
                </a:solidFill>
                <a:latin typeface="Times" panose="02020603050405020304" pitchFamily="18" charset="0"/>
              </a:rPr>
              <a:t>  360 fewer</a:t>
            </a:r>
            <a:r>
              <a:rPr lang="en-US" altLang="en-US" sz="1800" dirty="0">
                <a:solidFill>
                  <a:schemeClr val="tx1"/>
                </a:solidFill>
                <a:latin typeface="Times" panose="02020603050405020304" pitchFamily="18" charset="0"/>
              </a:rPr>
              <a:t> specimen defects*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tx1"/>
                </a:solidFill>
                <a:latin typeface="Times" panose="02020603050405020304" pitchFamily="18" charset="0"/>
              </a:rPr>
              <a:t>64% </a:t>
            </a:r>
            <a:r>
              <a:rPr lang="en-US" altLang="en-US" sz="1800" dirty="0">
                <a:solidFill>
                  <a:schemeClr val="tx1"/>
                </a:solidFill>
                <a:latin typeface="Times" panose="02020603050405020304" pitchFamily="18" charset="0"/>
              </a:rPr>
              <a:t>reduction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228600"/>
            <a:ext cx="8763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254B8E"/>
                </a:solidFill>
                <a:latin typeface="+mj-lt"/>
                <a:ea typeface="ＭＳ Ｐゴシック" charset="-128"/>
                <a:cs typeface="ＭＳ Ｐゴシック" charset="-128"/>
              </a:rPr>
              <a:t>Reduction in Mislabeled Specimens  </a:t>
            </a:r>
            <a:br>
              <a:rPr lang="en-US" sz="3200" b="1" dirty="0">
                <a:solidFill>
                  <a:srgbClr val="254B8E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rgbClr val="254B8E"/>
                </a:solidFill>
                <a:latin typeface="+mj-lt"/>
                <a:ea typeface="ＭＳ Ｐゴシック" charset="-128"/>
                <a:cs typeface="ＭＳ Ｐゴシック" charset="-128"/>
              </a:rPr>
              <a:t>Adult Emergency Department</a:t>
            </a: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533400" y="480060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chemeClr val="tx1"/>
                </a:solidFill>
                <a:latin typeface="Times" panose="02020603050405020304" pitchFamily="18" charset="0"/>
              </a:rPr>
              <a:t>*Comparison of 36 weeks post deployment to 36 weeks prior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429794" y="3733006"/>
            <a:ext cx="1219200" cy="1588"/>
          </a:xfrm>
          <a:prstGeom prst="line">
            <a:avLst/>
          </a:prstGeom>
          <a:ln w="41275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4"/>
          <p:cNvSpPr txBox="1">
            <a:spLocks noChangeArrowheads="1"/>
          </p:cNvSpPr>
          <p:nvPr/>
        </p:nvSpPr>
        <p:spPr bwMode="auto">
          <a:xfrm rot="-5400000">
            <a:off x="-379412" y="3503612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Times" panose="02020603050405020304" pitchFamily="18" charset="0"/>
              </a:rPr>
              <a:t># Defects</a:t>
            </a: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1" t="67000" r="16251" b="25999"/>
          <a:stretch>
            <a:fillRect/>
          </a:stretch>
        </p:blipFill>
        <p:spPr bwMode="auto">
          <a:xfrm>
            <a:off x="7772400" y="44196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1" t="67667" r="16251" b="27000"/>
          <a:stretch>
            <a:fillRect/>
          </a:stretch>
        </p:blipFill>
        <p:spPr bwMode="auto">
          <a:xfrm>
            <a:off x="7620000" y="4419600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667500" y="6324600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0E7DA4-1BB8-4487-AA79-313D1E14DE2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sp>
        <p:nvSpPr>
          <p:cNvPr id="36875" name="TextBox 1"/>
          <p:cNvSpPr txBox="1">
            <a:spLocks noChangeArrowheads="1"/>
          </p:cNvSpPr>
          <p:nvPr/>
        </p:nvSpPr>
        <p:spPr bwMode="auto">
          <a:xfrm>
            <a:off x="533400" y="5715000"/>
            <a:ext cx="678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Times" panose="02020603050405020304" pitchFamily="18" charset="0"/>
              </a:rPr>
              <a:t>BPOC not used on Trauma Patients and John Doe’s</a:t>
            </a:r>
          </a:p>
        </p:txBody>
      </p:sp>
    </p:spTree>
    <p:extLst>
      <p:ext uri="{BB962C8B-B14F-4D97-AF65-F5344CB8AC3E}">
        <p14:creationId xmlns:p14="http://schemas.microsoft.com/office/powerpoint/2010/main" val="2751948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5644" y="365126"/>
            <a:ext cx="8127403" cy="107065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Cancellation of Unlabeled /</a:t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dirty="0" smtClean="0">
                <a:ea typeface="ＭＳ Ｐゴシック" panose="020B0600070205080204" pitchFamily="34" charset="-128"/>
              </a:rPr>
              <a:t>Mislabeled Specimens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52DD1-2DC0-4009-B791-955311AA13AB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graphicFrame>
        <p:nvGraphicFramePr>
          <p:cNvPr id="38916" name="Content Placeholder 4"/>
          <p:cNvGraphicFramePr>
            <a:graphicFrameLocks noGrp="1"/>
          </p:cNvGraphicFramePr>
          <p:nvPr>
            <p:ph idx="1"/>
          </p:nvPr>
        </p:nvGraphicFramePr>
        <p:xfrm>
          <a:off x="254000" y="1930400"/>
          <a:ext cx="87884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8785097" imgH="4212701" progId="Excel.Sheet.8">
                  <p:embed/>
                </p:oleObj>
              </mc:Choice>
              <mc:Fallback>
                <p:oleObj r:id="rId3" imgW="8785097" imgH="421270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30400"/>
                        <a:ext cx="8788400" cy="421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4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31805" y="381000"/>
            <a:ext cx="8415295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Johns Hopkins Health System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3200" dirty="0" smtClean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6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Hospitals / 4 Surgery Centers / Community Physicians (30)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9219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79551"/>
            <a:ext cx="8534400" cy="5149849"/>
          </a:xfrm>
        </p:spPr>
      </p:pic>
    </p:spTree>
    <p:extLst>
      <p:ext uri="{BB962C8B-B14F-4D97-AF65-F5344CB8AC3E}">
        <p14:creationId xmlns:p14="http://schemas.microsoft.com/office/powerpoint/2010/main" val="15095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Outcome Summary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9625" y="1828800"/>
            <a:ext cx="7772400" cy="4495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800" dirty="0" smtClean="0"/>
              <a:t>A focus on reducing pre-analytic errors has been an ongoing Quality Improvement Process at jhm since 2006.</a:t>
            </a:r>
          </a:p>
          <a:p>
            <a:pPr>
              <a:defRPr/>
            </a:pPr>
            <a:r>
              <a:rPr lang="en-US" sz="2800" dirty="0" smtClean="0"/>
              <a:t>Despite weak interventions (education, training, data reporting, etc.) an irreducible specimen error rate persisted.</a:t>
            </a:r>
          </a:p>
          <a:p>
            <a:pPr>
              <a:defRPr/>
            </a:pPr>
            <a:r>
              <a:rPr lang="en-US" sz="2800" dirty="0" smtClean="0"/>
              <a:t>With the introduction of technologic interventions (ppid), we were able to reduce basic human error and achieve P.I. metrics that support our </a:t>
            </a:r>
            <a:r>
              <a:rPr lang="en-US" dirty="0" smtClean="0"/>
              <a:t>patient safety goals</a:t>
            </a:r>
            <a:r>
              <a:rPr lang="en-US" dirty="0"/>
              <a:t>.</a:t>
            </a:r>
            <a:endParaRPr lang="en-US" sz="2800" dirty="0" smtClean="0"/>
          </a:p>
          <a:p>
            <a:pPr marL="0" indent="0">
              <a:buFontTx/>
              <a:buNone/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08790-5CAC-41F6-B6F7-300980113DB7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0" y="365126"/>
            <a:ext cx="7594318" cy="107065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Epic and SCC soft</a:t>
            </a:r>
            <a:br>
              <a:rPr lang="en-US" sz="3600" dirty="0" smtClean="0"/>
            </a:br>
            <a:r>
              <a:rPr lang="en-US" sz="3600" dirty="0" smtClean="0"/>
              <a:t>The saga continues…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729" y="1592263"/>
            <a:ext cx="776143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6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dirty="0" smtClean="0">
                <a:ea typeface="ＭＳ Ｐゴシック" panose="020B0600070205080204" pitchFamily="34" charset="-128"/>
              </a:rPr>
              <a:t>1889 to 2012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FD5C2C-9709-4641-BBD9-9EC1AA8DF642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430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" t="3296" r="488" b="24908"/>
          <a:stretch>
            <a:fillRect/>
          </a:stretch>
        </p:blipFill>
        <p:spPr>
          <a:xfrm>
            <a:off x="3723503" y="1917356"/>
            <a:ext cx="4924425" cy="2971800"/>
          </a:xfrm>
        </p:spPr>
      </p:pic>
      <p:pic>
        <p:nvPicPr>
          <p:cNvPr id="43013" name="Picture 2" descr="C:\Users\phuppen1\AppData\Local\Microsoft\Windows\Temporary Internet Files\Content.IE5\O4U0DFHS\billings_09008b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048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0108" y="5322416"/>
            <a:ext cx="3064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Thank You.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8282" y="609600"/>
            <a:ext cx="8433744" cy="92392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J.H.M. Laboratory Statistics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09625" y="1676400"/>
            <a:ext cx="7772400" cy="495300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Average clinical Orders/Day:  22,500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Volume Distribution:  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40% Inpatient 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30% Outpatient Main Campus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30% Outreach (Primary Care Sites)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Anatomic Pathology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Surgical Pathology:  93,000 cases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Cytopathology  33,000 cases</a:t>
            </a:r>
          </a:p>
          <a:p>
            <a:pPr lvl="1"/>
            <a:r>
              <a:rPr lang="en-US" altLang="en-US" dirty="0" smtClean="0">
                <a:ea typeface="ＭＳ Ｐゴシック" panose="020B0600070205080204" pitchFamily="34" charset="-128"/>
              </a:rPr>
              <a:t>A.P. Consults:  35,000 cases</a:t>
            </a:r>
          </a:p>
        </p:txBody>
      </p:sp>
    </p:spTree>
    <p:extLst>
      <p:ext uri="{BB962C8B-B14F-4D97-AF65-F5344CB8AC3E}">
        <p14:creationId xmlns:p14="http://schemas.microsoft.com/office/powerpoint/2010/main" val="42933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51935" y="-140043"/>
            <a:ext cx="8443784" cy="1716729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J.H.M. - Information Technology</a:t>
            </a:r>
            <a:br>
              <a:rPr lang="en-US" altLang="en-US" sz="3200" dirty="0" smtClean="0">
                <a:ea typeface="ＭＳ Ｐゴシック" panose="020B0600070205080204" pitchFamily="34" charset="-128"/>
              </a:rPr>
            </a:br>
            <a:r>
              <a:rPr lang="en-US" altLang="en-US" sz="3200" dirty="0" smtClean="0">
                <a:ea typeface="ＭＳ Ｐゴシック" panose="020B0600070205080204" pitchFamily="34" charset="-128"/>
              </a:rPr>
              <a:t>State of the union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837038"/>
            <a:ext cx="8626303" cy="42589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J.H.M. has implemented the </a:t>
            </a:r>
            <a:r>
              <a:rPr lang="en-US" dirty="0" smtClean="0">
                <a:solidFill>
                  <a:srgbClr val="FF0000"/>
                </a:solidFill>
              </a:rPr>
              <a:t>Epic H.I.S. </a:t>
            </a:r>
            <a:r>
              <a:rPr lang="en-US" dirty="0" smtClean="0"/>
              <a:t>and its suite of applications at all five Hospitals. </a:t>
            </a:r>
          </a:p>
          <a:p>
            <a:pPr>
              <a:defRPr/>
            </a:pPr>
            <a:r>
              <a:rPr lang="en-US" dirty="0" smtClean="0"/>
              <a:t>Other 3</a:t>
            </a:r>
            <a:r>
              <a:rPr lang="en-US" baseline="30000" dirty="0" smtClean="0"/>
              <a:t>rd</a:t>
            </a:r>
            <a:r>
              <a:rPr lang="en-US" dirty="0" smtClean="0"/>
              <a:t> party applications must achieve tight integrated workflows that fulfill the strategic missions of the institution.</a:t>
            </a:r>
          </a:p>
          <a:p>
            <a:pPr>
              <a:defRPr/>
            </a:pPr>
            <a:r>
              <a:rPr lang="en-US" dirty="0" smtClean="0"/>
              <a:t>Nursing uses “one application”.</a:t>
            </a:r>
          </a:p>
          <a:p>
            <a:pPr>
              <a:defRPr/>
            </a:pPr>
            <a:r>
              <a:rPr lang="en-US" dirty="0" smtClean="0"/>
              <a:t>Our scc soft LIS suite of applications have fulfilled our laboratory Clinical needs but integration is a challenge!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A7D47F-6900-40F8-9E4C-4CC79920D30C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5" y="675332"/>
            <a:ext cx="1705233" cy="116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51" y="365126"/>
            <a:ext cx="7676697" cy="1070657"/>
          </a:xfrm>
        </p:spPr>
        <p:txBody>
          <a:bodyPr/>
          <a:lstStyle/>
          <a:p>
            <a:r>
              <a:rPr lang="en-US" dirty="0" smtClean="0"/>
              <a:t>Where is the finish line!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3451" y="2240692"/>
            <a:ext cx="6021860" cy="3978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4281" y="3459891"/>
            <a:ext cx="568411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70" y="365126"/>
            <a:ext cx="7215378" cy="1070657"/>
          </a:xfrm>
        </p:spPr>
        <p:txBody>
          <a:bodyPr/>
          <a:lstStyle/>
          <a:p>
            <a:r>
              <a:rPr lang="en-US" dirty="0" smtClean="0"/>
              <a:t>Is it Friday?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747" y="1592263"/>
            <a:ext cx="3559394" cy="458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2887" y="6176963"/>
            <a:ext cx="568411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Epic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1000" y="390525"/>
            <a:ext cx="8201025" cy="1143000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Specimen Collection Standard of Care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n-US" altLang="en-US" sz="2800" dirty="0" smtClean="0">
                <a:ea typeface="ＭＳ Ｐゴシック" panose="020B0600070205080204" pitchFamily="34" charset="-128"/>
              </a:rPr>
              <a:t>Positive Patient Identification (PPID)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458200" cy="487045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Long History with PPID workflows:</a:t>
            </a:r>
          </a:p>
          <a:p>
            <a:pPr lvl="1"/>
            <a:r>
              <a:rPr lang="en-US" altLang="en-US" sz="2000" dirty="0" smtClean="0">
                <a:ea typeface="ＭＳ Ｐゴシック" panose="020B0600070205080204" pitchFamily="34" charset="-128"/>
              </a:rPr>
              <a:t>10 years at Howard co. general Hospital (Mobilab)</a:t>
            </a:r>
          </a:p>
          <a:p>
            <a:pPr lvl="1"/>
            <a:r>
              <a:rPr lang="en-US" altLang="en-US" sz="2000" dirty="0" smtClean="0">
                <a:ea typeface="ＭＳ Ｐゴシック" panose="020B0600070205080204" pitchFamily="34" charset="-128"/>
              </a:rPr>
              <a:t>8 years at Bayview Medical Center (Mobilab)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5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years at Johns Hopkins Hospital (Carefusion)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Forced documented scanning of wristband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specimen Label Printing at the Bedside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Electronic Collection at the Bedside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Well documented Patient Safety Record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F7845-6CD5-4FAA-A1F3-6BFBB8C65456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 smtClean="0">
              <a:solidFill>
                <a:srgbClr val="002C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14" y="5198076"/>
            <a:ext cx="1675886" cy="10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23114&quot;&gt;&lt;/object&gt;&lt;object type=&quot;2&quot; unique_id=&quot;23115&quot;&gt;&lt;object type=&quot;3&quot; unique_id=&quot;23116&quot;&gt;&lt;property id=&quot;20148&quot; value=&quot;5&quot;/&gt;&lt;property id=&quot;20300&quot; value=&quot;Slide 1&quot;/&gt;&lt;property id=&quot;20307&quot; value=&quot;256&quot;/&gt;&lt;/object&gt;&lt;object type=&quot;3&quot; unique_id=&quot;23135&quot;&gt;&lt;property id=&quot;20148&quot; value=&quot;5&quot;/&gt;&lt;property id=&quot;20300&quot; value=&quot;Slide 2&quot;/&gt;&lt;property id=&quot;20307&quot; value=&quot;257&quot;/&gt;&lt;/object&gt;&lt;object type=&quot;3&quot; unique_id=&quot;23136&quot;&gt;&lt;property id=&quot;20148&quot; value=&quot;5&quot;/&gt;&lt;property id=&quot;20300&quot; value=&quot;Slide 3&quot;/&gt;&lt;property id=&quot;20307&quot; value=&quot;258&quot;/&gt;&lt;/object&gt;&lt;object type=&quot;3&quot; unique_id=&quot;23137&quot;&gt;&lt;property id=&quot;20148&quot; value=&quot;5&quot;/&gt;&lt;property id=&quot;20300&quot; value=&quot;Slide 4&quot;/&gt;&lt;property id=&quot;20307&quot; value=&quot;259&quot;/&gt;&lt;/object&gt;&lt;object type=&quot;3&quot; unique_id=&quot;23138&quot;&gt;&lt;property id=&quot;20148&quot; value=&quot;5&quot;/&gt;&lt;property id=&quot;20300&quot; value=&quot;Slide 5&quot;/&gt;&lt;property id=&quot;20307&quot; value=&quot;2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</TotalTime>
  <Words>1872</Words>
  <Application>Microsoft Office PowerPoint</Application>
  <PresentationFormat>On-screen Show (4:3)</PresentationFormat>
  <Paragraphs>325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Lithos Pro Regular</vt:lpstr>
      <vt:lpstr>Times</vt:lpstr>
      <vt:lpstr>Office Theme</vt:lpstr>
      <vt:lpstr>Microsoft Excel 97-2003 Worksheet</vt:lpstr>
      <vt:lpstr>Decathlon of Epic integration: NurSE COLLECTION USING PPID and BEYOND THE Next event!</vt:lpstr>
      <vt:lpstr>Learning Objectives</vt:lpstr>
      <vt:lpstr>Johns Hopkins Health System (JHHS) </vt:lpstr>
      <vt:lpstr>Johns Hopkins Health System 6 Hospitals / 4 Surgery Centers / Community Physicians (30) </vt:lpstr>
      <vt:lpstr>J.H.M. Laboratory Statistics</vt:lpstr>
      <vt:lpstr>J.H.M. - Information Technology State of the union</vt:lpstr>
      <vt:lpstr>Where is the finish line!</vt:lpstr>
      <vt:lpstr>Is it Friday?</vt:lpstr>
      <vt:lpstr>Specimen Collection Standard of Care Positive Patient Identification (PPID)</vt:lpstr>
      <vt:lpstr>Epic Nursing Specimen Collection Workflow before New Development.</vt:lpstr>
      <vt:lpstr>J.H.M. goals:</vt:lpstr>
      <vt:lpstr>Development timeline</vt:lpstr>
      <vt:lpstr>Nursing Workflow basics (12/1): Specimen Label Print Request</vt:lpstr>
      <vt:lpstr>Select the Lab tests and Printer</vt:lpstr>
      <vt:lpstr>The labels have now printed to the selected printer. </vt:lpstr>
      <vt:lpstr>Typical Specimen Label</vt:lpstr>
      <vt:lpstr>Scan the Patients Wristband - ppid</vt:lpstr>
      <vt:lpstr>Key Points of the Workflow</vt:lpstr>
      <vt:lpstr>go live issues</vt:lpstr>
      <vt:lpstr>Challenges at Go-Live event = hurdles</vt:lpstr>
      <vt:lpstr>Working Partnership </vt:lpstr>
      <vt:lpstr> five Key Issues Identified</vt:lpstr>
      <vt:lpstr>Complex Workflow </vt:lpstr>
      <vt:lpstr>Issue 1- Label Print Speed  “many hurdles to jump” </vt:lpstr>
      <vt:lpstr>End to End Label Timing Pre and Post first fix</vt:lpstr>
      <vt:lpstr>MOM Delays in Processing second round of fixes </vt:lpstr>
      <vt:lpstr>Gold Medal timing!!! nursing is happy = lab is happy.</vt:lpstr>
      <vt:lpstr>  Issue #2 Label Reprint out of control</vt:lpstr>
      <vt:lpstr>Label Reprint Fix: 3-7-16 Saving the Planet one label at a Time!</vt:lpstr>
      <vt:lpstr>Issue #3  Epic Race Condition </vt:lpstr>
      <vt:lpstr>Race condition</vt:lpstr>
      <vt:lpstr>Next event toggle (task 9814)</vt:lpstr>
      <vt:lpstr>Toggle</vt:lpstr>
      <vt:lpstr>When does the race end?</vt:lpstr>
      <vt:lpstr>Blood Culture = Two Containers As each barcode label is scanned, the corresponding barcode ID changes from RED to GREEN. </vt:lpstr>
      <vt:lpstr>Multi-container Collections Immunogenetics Crossmatch (5 tubes)</vt:lpstr>
      <vt:lpstr>Outcomes:   patient safety is #one!</vt:lpstr>
      <vt:lpstr>PowerPoint Presentation</vt:lpstr>
      <vt:lpstr>Cancellation of Unlabeled / Mislabeled Specimens</vt:lpstr>
      <vt:lpstr>Outcome Summary</vt:lpstr>
      <vt:lpstr>Epic and SCC soft The saga continues…</vt:lpstr>
      <vt:lpstr>1889 to 2012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Myra Pettis</dc:creator>
  <cp:lastModifiedBy>Myra Pettis</cp:lastModifiedBy>
  <cp:revision>67</cp:revision>
  <dcterms:created xsi:type="dcterms:W3CDTF">2016-01-07T19:47:27Z</dcterms:created>
  <dcterms:modified xsi:type="dcterms:W3CDTF">2016-04-13T18:49:23Z</dcterms:modified>
</cp:coreProperties>
</file>