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71" d="100"/>
          <a:sy n="71" d="100"/>
        </p:scale>
        <p:origin x="58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8588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E2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644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4"/>
          <a:stretch/>
        </p:blipFill>
        <p:spPr>
          <a:xfrm>
            <a:off x="0" y="0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9822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4"/>
          <a:stretch/>
        </p:blipFill>
        <p:spPr>
          <a:xfrm>
            <a:off x="0" y="10759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245200"/>
            <a:ext cx="782215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3886200" cy="4509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1739" y="1667435"/>
            <a:ext cx="3886200" cy="4509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24" y="193001"/>
            <a:ext cx="788184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259" y="161661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59" y="2531909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2324" y="162737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2324" y="2526591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7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81" y="19141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2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9"/>
          <a:stretch/>
        </p:blipFill>
        <p:spPr>
          <a:xfrm>
            <a:off x="6686550" y="6319872"/>
            <a:ext cx="1828800" cy="4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5785" y="3635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887" y="1825625"/>
            <a:ext cx="77838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thos Pro Regular" panose="04020505030E02020A04" pitchFamily="82" charset="0"/>
              </a:defRPr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2"/>
          <a:stretch/>
        </p:blipFill>
        <p:spPr>
          <a:xfrm>
            <a:off x="-4485" y="0"/>
            <a:ext cx="141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Foreign Barcode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 single tube can be used for multiple tests.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785" y="1854200"/>
            <a:ext cx="7783834" cy="4351338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Add up volume logic</a:t>
            </a:r>
          </a:p>
          <a:p>
            <a:pPr lvl="0"/>
            <a:r>
              <a:rPr lang="en-US" dirty="0">
                <a:latin typeface="+mn-lt"/>
              </a:rPr>
              <a:t>Commonly used for Chemistry testing.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74" y="3330362"/>
            <a:ext cx="3242905" cy="19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Multiple Specimens with same tube type and tube type code.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957" y="1982085"/>
            <a:ext cx="2619048" cy="14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57" y="3741736"/>
            <a:ext cx="2456792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Foreign Barcode and Force print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+mn-lt"/>
              </a:rPr>
              <a:t>Force print is when the test ordered requires more than one tube and the tube cannot be collapsed down.</a:t>
            </a:r>
          </a:p>
          <a:p>
            <a:r>
              <a:rPr lang="en-US" dirty="0">
                <a:latin typeface="+mn-lt"/>
              </a:rPr>
              <a:t>The below order would create 5 barcode labels in the Foreign EMR.</a:t>
            </a:r>
          </a:p>
          <a:p>
            <a:r>
              <a:rPr lang="en-US" dirty="0">
                <a:latin typeface="+mn-lt"/>
              </a:rPr>
              <a:t>OBR|1|40004261BL0999601||LAB5058^Glucose Tolerance Test, 6 hr (75g glucola)|R|201511181032|201511181032|||Henderson,Karri LIS||||||3262^BOYANTON JR,BOBBY L^^^^^^PHYID||11000010650^Plasma^Gray T0C~11000010651^Plasma^Gray T1C~11000010652^Plasma^Gray T2C~11000010653^Plasma^Gray T3C~11000010654^Plasma^Gray T4C~11000010655^Plasma^Gray T5C~11000010656^Plasma^Gray T6C|||||||||||||||||Routine||||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8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Multiple specimens with same tube type but different tube type codes.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1920875"/>
            <a:ext cx="253365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2160588"/>
            <a:ext cx="2352675" cy="35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Multiple Specimen with same tube type codes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341" y="2710818"/>
            <a:ext cx="2352381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Multiple Labels with different tube types and different tube type codes.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436" y="2696532"/>
            <a:ext cx="2276190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Force print labels needed for one test cannot be shared.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Settings in Soft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Hosparam needed to be set in soft lab.</a:t>
            </a:r>
          </a:p>
          <a:p>
            <a:r>
              <a:rPr lang="en-US" dirty="0">
                <a:latin typeface="+mn-lt"/>
              </a:rPr>
              <a:t>Lab Params needed to be set in soft lab.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Hosparams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Hosparam set “foreign_barcode”=Y.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24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Lab Params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Several Lab Params had to be set to see the foreign barcode display within the soft lab application.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52" y="2628899"/>
            <a:ext cx="523809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Foreign Barcode (FBC), also known as Instrument Ready Foreign Barcode (IRBC) – a barcoded specimen label produced by a laboratory ordering system </a:t>
            </a:r>
            <a:r>
              <a:rPr lang="en-US" b="1" u="sng" dirty="0">
                <a:latin typeface="+mn-lt"/>
              </a:rPr>
              <a:t>other</a:t>
            </a:r>
            <a:r>
              <a:rPr lang="en-US" dirty="0">
                <a:latin typeface="+mn-lt"/>
              </a:rPr>
              <a:t> than any Soft LIS application that has the capability within Soft to be linked to an order and recognized by the laboratory instruments interfaced to the Soft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SCR Foreign Barcode enhancements were submitted for the ability to see the foreign barcode in the Soft lab, Soft Bank, Soft Mic and the Gene modules.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2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Where can you see the FB in Soft lab?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Order Entry</a:t>
            </a:r>
          </a:p>
          <a:p>
            <a:r>
              <a:rPr lang="en-US" dirty="0">
                <a:latin typeface="+mn-lt"/>
              </a:rPr>
              <a:t>Phlebotomy</a:t>
            </a:r>
          </a:p>
          <a:p>
            <a:r>
              <a:rPr lang="en-US" dirty="0">
                <a:latin typeface="+mn-lt"/>
              </a:rPr>
              <a:t>Pending Order Report</a:t>
            </a:r>
          </a:p>
          <a:p>
            <a:r>
              <a:rPr lang="en-US" dirty="0">
                <a:latin typeface="+mn-lt"/>
              </a:rPr>
              <a:t>Specimen Tracking List</a:t>
            </a:r>
          </a:p>
          <a:p>
            <a:r>
              <a:rPr lang="en-US" dirty="0">
                <a:latin typeface="+mn-lt"/>
              </a:rPr>
              <a:t>Lab Query</a:t>
            </a:r>
          </a:p>
          <a:p>
            <a:r>
              <a:rPr lang="en-US" dirty="0">
                <a:latin typeface="+mn-lt"/>
              </a:rPr>
              <a:t>Call List</a:t>
            </a:r>
          </a:p>
          <a:p>
            <a:r>
              <a:rPr lang="en-US" dirty="0">
                <a:latin typeface="+mn-lt"/>
              </a:rPr>
              <a:t>Instrument Menu</a:t>
            </a:r>
          </a:p>
          <a:p>
            <a:r>
              <a:rPr lang="en-US" dirty="0">
                <a:latin typeface="+mn-lt"/>
              </a:rPr>
              <a:t>Lab Resulting Worklist</a:t>
            </a:r>
          </a:p>
          <a:p>
            <a:r>
              <a:rPr lang="en-US" dirty="0">
                <a:latin typeface="+mn-lt"/>
              </a:rPr>
              <a:t>Task list</a:t>
            </a:r>
          </a:p>
          <a:p>
            <a:r>
              <a:rPr lang="en-US" dirty="0">
                <a:latin typeface="+mn-lt"/>
              </a:rPr>
              <a:t>Micro worklist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8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Lab Order Entry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Scan or type FB number and enter to view order.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72" y="2603011"/>
            <a:ext cx="5219048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13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Lab Order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Found the order from the search.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11" y="2428875"/>
            <a:ext cx="5190476" cy="36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Lab Order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HIS Information with foreign barcode number.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51" y="2401516"/>
            <a:ext cx="4309036" cy="31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4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lab Order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HIS information with foreign barcode numbers.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16" y="2495746"/>
            <a:ext cx="4512236" cy="32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7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Phlebotomy Receiving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Scan or type FB number in the Order Field.</a:t>
            </a:r>
          </a:p>
          <a:p>
            <a:r>
              <a:rPr lang="en-US" dirty="0">
                <a:latin typeface="+mn-lt"/>
              </a:rPr>
              <a:t>Each test with associated FB numbers are received on one line.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431177"/>
            <a:ext cx="7205509" cy="31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Pending Order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Listed are the FB numbers associated to each test.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9" y="2573595"/>
            <a:ext cx="6121391" cy="32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Specimen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FB can be seen each time the specimen is tracked to a location.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44" y="2955851"/>
            <a:ext cx="6742706" cy="37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9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Lab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FB can be seen by clicking on the Specimen tab.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33" y="2314797"/>
            <a:ext cx="5652448" cy="41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Foreign Barcode?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FBC is a process that allows clients to generate a specimen label from a Foreign EMR system. </a:t>
            </a:r>
          </a:p>
          <a:p>
            <a:r>
              <a:rPr lang="en-US" dirty="0">
                <a:latin typeface="+mn-lt"/>
              </a:rPr>
              <a:t>The labels print and are applied in the client office. </a:t>
            </a:r>
          </a:p>
          <a:p>
            <a:r>
              <a:rPr lang="en-US" dirty="0">
                <a:latin typeface="+mn-lt"/>
              </a:rPr>
              <a:t>This label contains a bar code (FBC) that can be read by instrumentation. </a:t>
            </a:r>
          </a:p>
          <a:p>
            <a:r>
              <a:rPr lang="en-US" dirty="0">
                <a:latin typeface="+mn-lt"/>
              </a:rPr>
              <a:t>Specimens arrive instrument-ready at processing and do not need to be relabeled.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Call List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689101"/>
            <a:ext cx="7783513" cy="32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4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Instrument Menu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689101"/>
            <a:ext cx="7783513" cy="38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4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Lab Resulting Worklist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689101"/>
            <a:ext cx="7783513" cy="35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8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Task list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1835788"/>
            <a:ext cx="7191376" cy="19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6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Micro worklist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863945"/>
            <a:ext cx="7783513" cy="42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70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Foreign Barcode in the Gene Modules</a:t>
            </a:r>
          </a:p>
        </p:txBody>
      </p:sp>
      <p:pic>
        <p:nvPicPr>
          <p:cNvPr id="4" name="Snagit_PPTA1E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573360"/>
            <a:ext cx="7783513" cy="28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7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Gene Specimen Receiving Worklist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3200874"/>
            <a:ext cx="7450138" cy="16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0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Gene Result Entry</a:t>
            </a:r>
          </a:p>
        </p:txBody>
      </p:sp>
      <p:pic>
        <p:nvPicPr>
          <p:cNvPr id="4" name="Snagit_PPT317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655129"/>
            <a:ext cx="7783513" cy="26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Bank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578" y="1825625"/>
            <a:ext cx="54179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0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Bank Order Entry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918206"/>
            <a:ext cx="7783513" cy="41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is the Foreign Barcode generated?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35785" y="1797050"/>
            <a:ext cx="7783834" cy="4351338"/>
          </a:xfrm>
        </p:spPr>
        <p:txBody>
          <a:bodyPr/>
          <a:lstStyle/>
          <a:p>
            <a:r>
              <a:rPr lang="en-US" dirty="0">
                <a:latin typeface="+mn-lt"/>
              </a:rPr>
              <a:t>A unique eleven digit foreign barcode for each specimen is generated from the foreign system.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43" y="3168378"/>
            <a:ext cx="3493978" cy="2158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9" y="3533776"/>
            <a:ext cx="1180952" cy="271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97" y="4119010"/>
            <a:ext cx="1238095" cy="25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529" y="4791147"/>
            <a:ext cx="1771429" cy="2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305" y="4219012"/>
            <a:ext cx="1333333" cy="31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900" y="4686427"/>
            <a:ext cx="914286" cy="26666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2681141" y="3669554"/>
            <a:ext cx="557359" cy="13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2807292" y="4219013"/>
            <a:ext cx="383583" cy="2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 flipV="1">
            <a:off x="3073958" y="4819760"/>
            <a:ext cx="116917" cy="7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883378" y="4376153"/>
            <a:ext cx="1665522" cy="1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flipH="1" flipV="1">
            <a:off x="4883378" y="4819760"/>
            <a:ext cx="16655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Reprint Foreign Barcode in Soft Lab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536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Lab Settings and 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SSM param Label Reprint Foreign Barcode set to “Y”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1700" y="2419350"/>
            <a:ext cx="5486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Selected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Order Entry under printer pick Selected Labels.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860159"/>
            <a:ext cx="7176407" cy="39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2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Reprint FB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Reprint FB Label will be defaulted.</a:t>
            </a:r>
          </a:p>
          <a:p>
            <a:r>
              <a:rPr lang="en-US" dirty="0">
                <a:latin typeface="+mn-lt"/>
              </a:rPr>
              <a:t>Tube Types will be defaulted.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65" y="2806441"/>
            <a:ext cx="3409524" cy="3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01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Reprinted Foreign Barcode from Soft Lab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150" y="3025103"/>
            <a:ext cx="3104762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 on Test in Soft with same Tube Type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 on PTT test to an order with same tube type code BOU.</a:t>
            </a:r>
          </a:p>
          <a:p>
            <a:r>
              <a:rPr lang="en-US" dirty="0">
                <a:latin typeface="+mn-lt"/>
              </a:rPr>
              <a:t>PTT and PT will be on the same FB number.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88" y="3213911"/>
            <a:ext cx="5156409" cy="32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3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Reprinted Selected Label with add on Test.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98709">
            <a:off x="1949055" y="1929865"/>
            <a:ext cx="6380952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2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Add on Test with same container but different tube type code.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 on Test with same container but different tube type </a:t>
            </a:r>
            <a:r>
              <a:rPr lang="en-US" dirty="0" smtClean="0">
                <a:latin typeface="+mn-lt"/>
              </a:rPr>
              <a:t>code.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91" y="2753031"/>
            <a:ext cx="4780952" cy="40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0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Workstation Redirection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Workstation redirection uses the soft order number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42382" y="2730908"/>
            <a:ext cx="5266055" cy="35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0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Workstation Redirection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BOU specimen  from RCGA1 workstation was redirected to B1U specimen and TCGA1 workstation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43074" y="3009900"/>
            <a:ext cx="5891103" cy="32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Container name and tube type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 the Foreign EMR the tube type containers had to be stored in a certain way that would allow the specimen to come into Soft. </a:t>
            </a:r>
          </a:p>
          <a:p>
            <a:r>
              <a:rPr lang="en-US" dirty="0">
                <a:latin typeface="+mn-lt"/>
              </a:rPr>
              <a:t>The Foreign EMR had to store the soft tube type code per container name.</a:t>
            </a:r>
          </a:p>
          <a:p>
            <a:r>
              <a:rPr lang="en-US" b="1" dirty="0">
                <a:latin typeface="+mn-lt"/>
              </a:rPr>
              <a:t>SST S7T</a:t>
            </a:r>
          </a:p>
          <a:p>
            <a:r>
              <a:rPr lang="en-US" b="1" dirty="0">
                <a:latin typeface="+mn-lt"/>
              </a:rPr>
              <a:t>Gray T0C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Workstation Redirection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PTT has been redirected to TCGA1.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20" y="2414285"/>
            <a:ext cx="5647619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3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Soft lab Instrument interfaces are set up to receive the Foreign Barcode.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75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Foreign Barcode Instrument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Grouped Instruments by </a:t>
            </a:r>
            <a:r>
              <a:rPr lang="en-US" dirty="0" smtClean="0">
                <a:latin typeface="+mn-lt"/>
              </a:rPr>
              <a:t>instrument </a:t>
            </a:r>
            <a:r>
              <a:rPr lang="en-US" dirty="0">
                <a:latin typeface="+mn-lt"/>
              </a:rPr>
              <a:t>Character, Auto Download and translation table</a:t>
            </a:r>
          </a:p>
          <a:p>
            <a:r>
              <a:rPr lang="en-US" dirty="0">
                <a:latin typeface="+mn-lt"/>
              </a:rPr>
              <a:t>From the grouping tested each type of </a:t>
            </a:r>
            <a:r>
              <a:rPr lang="en-US" dirty="0" smtClean="0">
                <a:latin typeface="+mn-lt"/>
              </a:rPr>
              <a:t>instrument</a:t>
            </a:r>
            <a:r>
              <a:rPr lang="en-US" dirty="0">
                <a:latin typeface="+mn-lt"/>
              </a:rPr>
              <a:t>.</a:t>
            </a:r>
          </a:p>
          <a:p>
            <a:r>
              <a:rPr lang="en-US" dirty="0">
                <a:latin typeface="+mn-lt"/>
              </a:rPr>
              <a:t>Created testing plans for each instrument.</a:t>
            </a:r>
          </a:p>
          <a:p>
            <a:r>
              <a:rPr lang="en-US" dirty="0">
                <a:latin typeface="+mn-lt"/>
              </a:rPr>
              <a:t>Performed validation testing for each instrument.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97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Instrument FB set up Flag 52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363" y="1825624"/>
            <a:ext cx="4046337" cy="46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0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Grouped Instruments by Interface Setup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612" y="1825625"/>
            <a:ext cx="74638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4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Example of a Test Plan for a instrument.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626" y="1825625"/>
            <a:ext cx="66418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02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P612 pre-analytical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Validated that the instrument would sort the specimens using the foreign barcode.</a:t>
            </a:r>
          </a:p>
          <a:p>
            <a:r>
              <a:rPr lang="en-US" dirty="0">
                <a:latin typeface="+mn-lt"/>
              </a:rPr>
              <a:t>Validated that aliquoting from the primary tubes would created the foreign barcode number on the aliquot tube.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3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Reflex testing on automation lines need to use the foreign barcode number instead of the soft order number.</a:t>
            </a:r>
          </a:p>
          <a:p>
            <a:r>
              <a:rPr lang="en-US" dirty="0">
                <a:latin typeface="+mn-lt"/>
              </a:rPr>
              <a:t>Needed the ability to run soft order number barcodes with flag 52 set for foreign barcode.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20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Set up of tube types for Multiple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 the interface table a test that is run at multiple sites has a different tube type extension.</a:t>
            </a:r>
          </a:p>
          <a:p>
            <a:r>
              <a:rPr lang="en-US" dirty="0">
                <a:latin typeface="+mn-lt"/>
              </a:rPr>
              <a:t> The same tube type extension cannot be used at multiple locations because you would lose the ability to track the specimens.</a:t>
            </a:r>
          </a:p>
          <a:p>
            <a:r>
              <a:rPr lang="en-US" dirty="0">
                <a:latin typeface="+mn-lt"/>
              </a:rPr>
              <a:t>The tube type codes needed to be converted in the OEHIS table to be able to run the foreign barcode at all 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65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OE HIS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Translation table</a:t>
            </a:r>
          </a:p>
          <a:p>
            <a:r>
              <a:rPr lang="en-US" dirty="0">
                <a:latin typeface="+mn-lt"/>
              </a:rPr>
              <a:t>FB_ERROR error 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 up volume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Specimen container, specimen type and the tube type code is used in the calculation for add-up volume logic.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All sites can run the Foreign Barcode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Royal Oak Hospital is primary site for running tests.</a:t>
            </a:r>
          </a:p>
          <a:p>
            <a:r>
              <a:rPr lang="en-US" dirty="0">
                <a:latin typeface="+mn-lt"/>
              </a:rPr>
              <a:t>In the Foreign EMR only the RO tube type codes are stored.</a:t>
            </a:r>
          </a:p>
          <a:p>
            <a:r>
              <a:rPr lang="en-US" dirty="0">
                <a:latin typeface="+mn-lt"/>
              </a:rPr>
              <a:t>OE HIS translation table will convert the test/tube type received into Soft, using the ordering depot for routing specimen.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48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OEHIS Translation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547" y="1825625"/>
            <a:ext cx="41719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77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OE HIS Translation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484" y="1967960"/>
            <a:ext cx="6038095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2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Only one tube type code can be converted to another code per depot.</a:t>
            </a:r>
          </a:p>
          <a:p>
            <a:r>
              <a:rPr lang="en-US" dirty="0">
                <a:latin typeface="+mn-lt"/>
              </a:rPr>
              <a:t>Example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	S7T </a:t>
            </a:r>
            <a:r>
              <a:rPr lang="en-US" dirty="0">
                <a:latin typeface="+mn-lt"/>
              </a:rPr>
              <a:t>(RO code) is converted to S8T (TR code)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	S7T </a:t>
            </a:r>
            <a:r>
              <a:rPr lang="en-US" dirty="0">
                <a:latin typeface="+mn-lt"/>
              </a:rPr>
              <a:t>(RO code) is converted to S9T (GP code)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33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Troy code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code S7T changed to be S8T and L3V changed to L4V.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0" y="2753032"/>
            <a:ext cx="7278329" cy="34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891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OEHIS Interfaces Error Translation Table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46" y="2820341"/>
            <a:ext cx="5428571" cy="23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506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Monitoring the FB err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 soft lab report can be set up to monitor the Foreign Barcode errors.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OE_FBERR errors from Soft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627" y="2377484"/>
            <a:ext cx="7123809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67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Tube does not match 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Blip>
                <a:blip r:embed="rId2"/>
              </a:buBlip>
            </a:pPr>
            <a:r>
              <a:rPr lang="en-US" sz="3200" dirty="0">
                <a:latin typeface="+mn-lt"/>
              </a:rPr>
              <a:t>04/03 08:48 OE_FBERR biln=60103732114 ln=BARCODE fn=A mn= test=XCBA his#=A40003807BL0999601 aux#=40003807BL09996 HIS specimen type ZHF does not match test setup Foreign barcode 11000008506 was not assigned to order Foreign specimen# </a:t>
            </a:r>
            <a:r>
              <a:rPr lang="en-US" sz="3200" dirty="0" smtClean="0">
                <a:latin typeface="+mn-lt"/>
              </a:rPr>
              <a:t>40003807BL0999601 </a:t>
            </a:r>
            <a:r>
              <a:rPr lang="en-US" sz="3200" dirty="0">
                <a:latin typeface="+mn-lt"/>
              </a:rPr>
              <a:t>was not assigned to order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61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False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+mn-lt"/>
              </a:rPr>
              <a:t>Some messages do not need to be acted upon.</a:t>
            </a:r>
          </a:p>
          <a:p>
            <a:r>
              <a:rPr lang="en-US" dirty="0">
                <a:latin typeface="+mn-lt"/>
              </a:rPr>
              <a:t>"Order &lt;ORD1&gt; Spec &lt;SPC1&gt; Barcode &lt;BAR1&gt; Type O is not updated because it is already in Genindex"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These errors mean that some new foreign barcode data was placed on an order that already has some foreign barcode data.    These errors can be ignored. </a:t>
            </a:r>
          </a:p>
          <a:p>
            <a:r>
              <a:rPr lang="en-US" dirty="0">
                <a:latin typeface="+mn-lt"/>
              </a:rPr>
              <a:t>HIS specimen type &lt;SPC1&gt; is fake"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This error means that the specimen that HIS is trying to assign a barcode to is 'fake', i.e. labels are not printed for it.  These errors can be ignored. </a:t>
            </a:r>
          </a:p>
          <a:p>
            <a:r>
              <a:rPr lang="en-US" dirty="0">
                <a:latin typeface="+mn-lt"/>
              </a:rPr>
              <a:t>Order &lt;ORD1&gt; Barcode &lt;BAR1&gt; is already in Genindex O#&lt;ORD2&gt;.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Barcode rejected"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This error means that the barcode in the HL7 message (OBR[16]) has already been used for another order.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9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Example of HL7 message coming from Foreign EMR.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 the below order 1 barcode label barcode is created in the Foreign EMR.</a:t>
            </a:r>
          </a:p>
          <a:p>
            <a:r>
              <a:rPr lang="en-US" dirty="0">
                <a:latin typeface="+mn-lt"/>
              </a:rPr>
              <a:t>OBR.18. </a:t>
            </a:r>
          </a:p>
          <a:p>
            <a:r>
              <a:rPr lang="en-US" dirty="0">
                <a:latin typeface="+mn-lt"/>
              </a:rPr>
              <a:t>OBR|3|40004259BL0999603||LAB5211^aPTT|R|201511180715|201511180715|||Henderson,Karri LIS||||||3262^BOYANTON JR,BOBBY L^^^^^^PHYID||11000010609^Plasma^Blue Na Cit BOU|||||||||||||||||Routine||||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False messages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"Specimen tube &lt;SPC1&gt; on order &lt;ORD1&gt; already has foreign specimen id &lt;AUX1&gt;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Foreign specimen id &lt;AUX2&gt; was not assigned"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"Specimen tube &lt;SPC1&gt; on order &lt;ORD1&gt; already has foreign barcode &lt;BAR1&gt;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Foreign barcode &lt;BAR2&gt; was not assigned"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These two errors mean that HIS tries to assign a aux#/barcode to a specimen that already has a aux#/barcode assigned</a:t>
            </a:r>
          </a:p>
          <a:p>
            <a:r>
              <a:rPr lang="en-US" dirty="0">
                <a:latin typeface="+mn-lt"/>
              </a:rPr>
              <a:t>ERROR: Order &lt;ORD1&gt; Spec &lt;SPC1&gt; Barcode &lt;BAR1&gt; Type &lt;T&gt;.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Genindex error".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This message is logged in case of some database error, not related to business logic.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This error is not supposed to occur normally.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787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Staff Education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Understand how foreign barcode utilization impacts operations within Soft LIS applications</a:t>
            </a:r>
          </a:p>
          <a:p>
            <a:r>
              <a:rPr lang="en-US" dirty="0">
                <a:latin typeface="+mn-lt"/>
              </a:rPr>
              <a:t>Be able to recognize when a specimen is labeled with a foreign barcode</a:t>
            </a:r>
          </a:p>
          <a:p>
            <a:r>
              <a:rPr lang="en-US" dirty="0">
                <a:latin typeface="+mn-lt"/>
              </a:rPr>
              <a:t>Recognize where foreign barcode information can be found within the Soft LIS applications</a:t>
            </a:r>
          </a:p>
          <a:p>
            <a:r>
              <a:rPr lang="en-US" dirty="0">
                <a:latin typeface="+mn-lt"/>
              </a:rPr>
              <a:t>Understand workflow differences with foreign barcode labeled specimens</a:t>
            </a:r>
          </a:p>
          <a:p>
            <a:r>
              <a:rPr lang="en-US" dirty="0">
                <a:latin typeface="+mn-lt"/>
              </a:rPr>
              <a:t>Educate staff that they would no longer have the barcode suffix on the order number.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889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We met all our Goals.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+mn-lt"/>
              </a:rPr>
              <a:t>We achieved our goal of reducing the rate of relabeling specimens and reduced turn-around time for specimen processing.</a:t>
            </a:r>
          </a:p>
          <a:p>
            <a:pPr lvl="0"/>
            <a:r>
              <a:rPr lang="en-US" dirty="0">
                <a:latin typeface="+mn-lt"/>
              </a:rPr>
              <a:t>Over 100 hotfixes were needed!</a:t>
            </a:r>
          </a:p>
          <a:p>
            <a:r>
              <a:rPr lang="en-US" dirty="0">
                <a:latin typeface="+mn-lt"/>
              </a:rPr>
              <a:t>The foreign barcode can be read by all the instruments in the laboratory.</a:t>
            </a:r>
          </a:p>
          <a:p>
            <a:r>
              <a:rPr lang="en-US" dirty="0">
                <a:latin typeface="+mn-lt"/>
              </a:rPr>
              <a:t>Supervisors and lead techs that were involved in the instrumentation testing were please with how well the foreign barcode was read on the instruments.</a:t>
            </a:r>
          </a:p>
          <a:p>
            <a:pPr lvl="0"/>
            <a:r>
              <a:rPr lang="en-US" dirty="0">
                <a:latin typeface="+mn-lt"/>
              </a:rPr>
              <a:t>This project was very successful with no noted problems during the go-live.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SCC </a:t>
            </a:r>
            <a:r>
              <a:rPr lang="en-US" b="1" dirty="0">
                <a:latin typeface="+mn-lt"/>
              </a:rPr>
              <a:t>updated specs Foreign Barcode Requirements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+mn-lt"/>
              </a:rPr>
              <a:t>The Foreign EMR sends the data we need in Soft but does not format the way it is needed by Soft.</a:t>
            </a:r>
          </a:p>
          <a:p>
            <a:r>
              <a:rPr lang="en-US" b="1" dirty="0">
                <a:latin typeface="+mn-lt"/>
              </a:rPr>
              <a:t>SCC updated specs Foreign Barcode Requirements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placer system will send the Foreign Specimen ID in OBR[18.1], the Foreign Barcode Number in OBR[18.2], and the foreign tube type in OBR[18.7].  The interface (SoftIE) shall create a custom segment "ZSP" following the OBR segment. SoftIE shall copy the Foreign Specimen ID OBR[18.1] to ZSP[2], copy the Foreign Barcode Number OBR[18.2] to ZSP[3], and copy the Specimen Tube Type OBR[18.7] to ZSP[1].  </a:t>
            </a:r>
          </a:p>
          <a:p>
            <a:r>
              <a:rPr lang="en-US" b="1" dirty="0">
                <a:latin typeface="+mn-lt"/>
              </a:rPr>
              <a:t>Segment name: “ZPS”  will be produced by Soft </a:t>
            </a:r>
          </a:p>
          <a:p>
            <a:r>
              <a:rPr lang="en-US" b="1" dirty="0">
                <a:latin typeface="+mn-lt"/>
              </a:rPr>
              <a:t>ZPS seq# 1:  Specimen Type	  	D/T =”ST”  R/O=	optional field, LN=“10”</a:t>
            </a: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ZPS seq# 2:  Foreign Specimen ID	D/T =”ST”  R/O=	optional field, LN=“31”</a:t>
            </a: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ZPS seq# 3:  Foreign Barcode ID	D/T =”ST”  R/O=	optional field, LN=“31”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HL7 message coming into 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rOBR|3|A40004259BL0999603||</a:t>
            </a:r>
            <a:r>
              <a:rPr lang="en-US" dirty="0" smtClean="0">
                <a:latin typeface="+mn-lt"/>
              </a:rPr>
              <a:t>LAB5211^aPTT|R|201511180715|201511180715</a:t>
            </a:r>
            <a:r>
              <a:rPr lang="en-US" dirty="0">
                <a:latin typeface="+mn-lt"/>
              </a:rPr>
              <a:t>|||COLLA||||||3262^BOYANTON JR,BOBBY </a:t>
            </a:r>
            <a:r>
              <a:rPr lang="en-US" dirty="0" smtClean="0">
                <a:latin typeface="+mn-lt"/>
              </a:rPr>
              <a:t>L^^^^^^</a:t>
            </a:r>
            <a:r>
              <a:rPr lang="en-US" dirty="0">
                <a:latin typeface="+mn-lt"/>
              </a:rPr>
              <a:t>PHYID||40004259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BL0999603^</a:t>
            </a:r>
            <a:r>
              <a:rPr lang="en-US" b="1" dirty="0">
                <a:latin typeface="+mn-lt"/>
              </a:rPr>
              <a:t>11000010609</a:t>
            </a:r>
            <a:r>
              <a:rPr lang="en-US" dirty="0">
                <a:latin typeface="+mn-lt"/>
              </a:rPr>
              <a:t>^^^^^</a:t>
            </a:r>
            <a:r>
              <a:rPr lang="en-US" b="1" dirty="0">
                <a:latin typeface="+mn-lt"/>
              </a:rPr>
              <a:t>BOU</a:t>
            </a:r>
            <a:r>
              <a:rPr lang="en-US" dirty="0">
                <a:latin typeface="+mn-lt"/>
              </a:rPr>
              <a:t>|||||||||^^^^^Routine||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3089&quot;&gt;&lt;/object&gt;&lt;object type=&quot;2&quot; unique_id=&quot;23090&quot;&gt;&lt;object type=&quot;3&quot; unique_id=&quot;23091&quot;&gt;&lt;property id=&quot;20148&quot; value=&quot;5&quot;/&gt;&lt;property id=&quot;20300&quot; value=&quot;Slide 1&quot;/&gt;&lt;property id=&quot;20307&quot; value=&quot;256&quot;/&gt;&lt;/object&gt;&lt;object type=&quot;3&quot; unique_id=&quot;23156&quot;&gt;&lt;property id=&quot;20148&quot; value=&quot;5&quot;/&gt;&lt;property id=&quot;20300&quot; value=&quot;Slide 2&quot;/&gt;&lt;property id=&quot;20307&quot; value=&quot;257&quot;/&gt;&lt;/object&gt;&lt;object type=&quot;3&quot; unique_id=&quot;23157&quot;&gt;&lt;property id=&quot;20148&quot; value=&quot;5&quot;/&gt;&lt;property id=&quot;20300&quot; value=&quot;Slide 3&quot;/&gt;&lt;property id=&quot;20307&quot; value=&quot;258&quot;/&gt;&lt;/object&gt;&lt;object type=&quot;3&quot; unique_id=&quot;23158&quot;&gt;&lt;property id=&quot;20148&quot; value=&quot;5&quot;/&gt;&lt;property id=&quot;20300&quot; value=&quot;Slide 4&quot;/&gt;&lt;property id=&quot;20307&quot; value=&quot;259&quot;/&gt;&lt;/object&gt;&lt;object type=&quot;3&quot; unique_id=&quot;23159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1569</Words>
  <Application>Microsoft Office PowerPoint</Application>
  <PresentationFormat>On-screen Show (4:3)</PresentationFormat>
  <Paragraphs>179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Lithos Pro Regular</vt:lpstr>
      <vt:lpstr>Office Theme</vt:lpstr>
      <vt:lpstr>Foreign Barcode </vt:lpstr>
      <vt:lpstr>Definitions</vt:lpstr>
      <vt:lpstr>What is Foreign Barcode?</vt:lpstr>
      <vt:lpstr>How is the Foreign Barcode generated?</vt:lpstr>
      <vt:lpstr>Container name and tube type code</vt:lpstr>
      <vt:lpstr>Add up volume logic</vt:lpstr>
      <vt:lpstr>Example of HL7 message coming from Foreign EMR. </vt:lpstr>
      <vt:lpstr> SCC updated specs Foreign Barcode Requirements </vt:lpstr>
      <vt:lpstr>HL7 message coming into soft</vt:lpstr>
      <vt:lpstr>A single tube can be used for multiple tests.</vt:lpstr>
      <vt:lpstr>Multiple Specimens with same tube type and tube type code.</vt:lpstr>
      <vt:lpstr>Foreign Barcode and Force print logic</vt:lpstr>
      <vt:lpstr>Multiple specimens with same tube type but different tube type codes.</vt:lpstr>
      <vt:lpstr>Multiple Specimen with same tube type codes</vt:lpstr>
      <vt:lpstr>Multiple Labels with different tube types and different tube type codes.</vt:lpstr>
      <vt:lpstr>Challenges</vt:lpstr>
      <vt:lpstr>Settings in Soft lab</vt:lpstr>
      <vt:lpstr>Hosparams</vt:lpstr>
      <vt:lpstr>Lab Params</vt:lpstr>
      <vt:lpstr>SCRS</vt:lpstr>
      <vt:lpstr>Where can you see the FB in Soft lab?</vt:lpstr>
      <vt:lpstr>Soft Lab Order Entry Search</vt:lpstr>
      <vt:lpstr>Soft Lab Order Entry</vt:lpstr>
      <vt:lpstr>Soft Lab Order Entry</vt:lpstr>
      <vt:lpstr>Soft lab Order Entry</vt:lpstr>
      <vt:lpstr>Phlebotomy Receiving</vt:lpstr>
      <vt:lpstr>Pending Order Report</vt:lpstr>
      <vt:lpstr>Specimen Tracking</vt:lpstr>
      <vt:lpstr>Lab Query</vt:lpstr>
      <vt:lpstr>Call List</vt:lpstr>
      <vt:lpstr>Instrument Menu</vt:lpstr>
      <vt:lpstr>Lab Resulting Worklist</vt:lpstr>
      <vt:lpstr>Task list</vt:lpstr>
      <vt:lpstr>Micro worklist</vt:lpstr>
      <vt:lpstr>Foreign Barcode in the Gene Modules</vt:lpstr>
      <vt:lpstr>Gene Specimen Receiving Worklist</vt:lpstr>
      <vt:lpstr>Gene Result Entry</vt:lpstr>
      <vt:lpstr>Soft Bank</vt:lpstr>
      <vt:lpstr>Soft Bank Order Entry</vt:lpstr>
      <vt:lpstr>Reprint Foreign Barcode in Soft Lab </vt:lpstr>
      <vt:lpstr>Soft Lab Settings and Definitions</vt:lpstr>
      <vt:lpstr>Selected labels</vt:lpstr>
      <vt:lpstr>Reprint FB Label</vt:lpstr>
      <vt:lpstr>Reprinted Foreign Barcode from Soft Lab</vt:lpstr>
      <vt:lpstr>Add on Test in Soft with same Tube Type Code</vt:lpstr>
      <vt:lpstr>Reprinted Selected Label with add on Test.</vt:lpstr>
      <vt:lpstr>Add on Test with same container but different tube type code.</vt:lpstr>
      <vt:lpstr>Workstation Redirection</vt:lpstr>
      <vt:lpstr>Workstation Redirection</vt:lpstr>
      <vt:lpstr>Workstation Redirection</vt:lpstr>
      <vt:lpstr>Instruments</vt:lpstr>
      <vt:lpstr>Foreign Barcode Instrument Validation</vt:lpstr>
      <vt:lpstr>Instrument FB set up Flag 52</vt:lpstr>
      <vt:lpstr>Grouped Instruments by Interface Setup</vt:lpstr>
      <vt:lpstr>Example of a Test Plan for a instrument.</vt:lpstr>
      <vt:lpstr>P612 pre-analytical system</vt:lpstr>
      <vt:lpstr>Challenges</vt:lpstr>
      <vt:lpstr>Set up of tube types for Multiple Locations</vt:lpstr>
      <vt:lpstr>OE HIS changes</vt:lpstr>
      <vt:lpstr>All sites can run the Foreign Barcode</vt:lpstr>
      <vt:lpstr>OEHIS Translation Table</vt:lpstr>
      <vt:lpstr>OE HIS Translation Table</vt:lpstr>
      <vt:lpstr>Challenges</vt:lpstr>
      <vt:lpstr>Troy code changed</vt:lpstr>
      <vt:lpstr>OEHIS Interfaces Error Translation Table</vt:lpstr>
      <vt:lpstr>Monitoring the FB err interface</vt:lpstr>
      <vt:lpstr>OE_FBERR errors from Soft</vt:lpstr>
      <vt:lpstr>Tube does not match Soft</vt:lpstr>
      <vt:lpstr>False messages</vt:lpstr>
      <vt:lpstr>False messages cont.</vt:lpstr>
      <vt:lpstr>Staff Education Objectives</vt:lpstr>
      <vt:lpstr>We met all our Goals.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Myra Pettis</cp:lastModifiedBy>
  <cp:revision>76</cp:revision>
  <dcterms:created xsi:type="dcterms:W3CDTF">2016-01-07T19:32:07Z</dcterms:created>
  <dcterms:modified xsi:type="dcterms:W3CDTF">2016-04-12T22:33:16Z</dcterms:modified>
</cp:coreProperties>
</file>