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7" r:id="rId6"/>
    <p:sldId id="274" r:id="rId7"/>
    <p:sldId id="278" r:id="rId8"/>
    <p:sldId id="273" r:id="rId9"/>
    <p:sldId id="279" r:id="rId10"/>
    <p:sldId id="271" r:id="rId11"/>
    <p:sldId id="272" r:id="rId12"/>
    <p:sldId id="275" r:id="rId13"/>
    <p:sldId id="259" r:id="rId14"/>
    <p:sldId id="261" r:id="rId15"/>
    <p:sldId id="262" r:id="rId16"/>
    <p:sldId id="263" r:id="rId17"/>
    <p:sldId id="267" r:id="rId18"/>
    <p:sldId id="268" r:id="rId19"/>
    <p:sldId id="270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1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/>
  </p:normalViewPr>
  <p:slideViewPr>
    <p:cSldViewPr snapToGrid="0">
      <p:cViewPr varScale="1">
        <p:scale>
          <a:sx n="56" d="100"/>
          <a:sy n="56" d="100"/>
        </p:scale>
        <p:origin x="4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8588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E21E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16441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754"/>
          <a:stretch/>
        </p:blipFill>
        <p:spPr>
          <a:xfrm>
            <a:off x="0" y="0"/>
            <a:ext cx="9144000" cy="177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31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9822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754"/>
          <a:stretch/>
        </p:blipFill>
        <p:spPr>
          <a:xfrm>
            <a:off x="0" y="10759"/>
            <a:ext cx="9144000" cy="177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2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785" y="245200"/>
            <a:ext cx="7822154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5785" y="1667435"/>
            <a:ext cx="3886200" cy="4509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1739" y="1667435"/>
            <a:ext cx="3886200" cy="4509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7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824" y="193001"/>
            <a:ext cx="788184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7259" y="1616615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59" y="2531909"/>
            <a:ext cx="3868340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2324" y="162737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2324" y="2526591"/>
            <a:ext cx="3887391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7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481" y="19141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28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F57FE-4A0A-45ED-A208-44D2233080E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49"/>
          <a:stretch/>
        </p:blipFill>
        <p:spPr>
          <a:xfrm>
            <a:off x="6686550" y="6319872"/>
            <a:ext cx="1828800" cy="4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89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5785" y="36353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887" y="1825625"/>
            <a:ext cx="778383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Lithos Pro Regular" panose="04020505030E02020A04" pitchFamily="82" charset="0"/>
              </a:defRPr>
            </a:lvl1pPr>
          </a:lstStyle>
          <a:p>
            <a:fld id="{9FCF57FE-4A0A-45ED-A208-44D2233080E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2"/>
          <a:stretch/>
        </p:blipFill>
        <p:spPr>
          <a:xfrm>
            <a:off x="-4485" y="0"/>
            <a:ext cx="14137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4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ithos Pro Regular" panose="04020505030E02020A04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thos Pro Regular" panose="04020505030E02020A04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14330"/>
            <a:ext cx="9144000" cy="198782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solidFill>
                  <a:srgbClr val="002060"/>
                </a:solidFill>
                <a:effectLst/>
              </a:rPr>
              <a:t>Benefits of Keeping Best of </a:t>
            </a:r>
            <a:r>
              <a:rPr lang="en-US" sz="3600" dirty="0" smtClean="0">
                <a:solidFill>
                  <a:srgbClr val="002060"/>
                </a:solidFill>
                <a:effectLst/>
              </a:rPr>
              <a:t>Breed</a:t>
            </a:r>
            <a:br>
              <a:rPr lang="en-US" sz="3600" dirty="0" smtClean="0">
                <a:solidFill>
                  <a:srgbClr val="002060"/>
                </a:solidFill>
                <a:effectLst/>
              </a:rPr>
            </a:br>
            <a:r>
              <a:rPr lang="en-US" sz="3200" dirty="0" smtClean="0">
                <a:solidFill>
                  <a:srgbClr val="002060"/>
                </a:solidFill>
                <a:effectLst/>
              </a:rPr>
              <a:t>vs</a:t>
            </a:r>
            <a:r>
              <a:rPr lang="en-US" sz="3600" dirty="0" smtClean="0">
                <a:solidFill>
                  <a:srgbClr val="002060"/>
                </a:solidFill>
                <a:effectLst/>
              </a:rPr>
              <a:t/>
            </a:r>
            <a:br>
              <a:rPr lang="en-US" sz="3600" dirty="0" smtClean="0">
                <a:solidFill>
                  <a:srgbClr val="002060"/>
                </a:solidFill>
                <a:effectLst/>
              </a:rPr>
            </a:br>
            <a:r>
              <a:rPr lang="en-US" sz="3600" dirty="0" smtClean="0">
                <a:solidFill>
                  <a:srgbClr val="002060"/>
                </a:solidFill>
                <a:effectLst/>
              </a:rPr>
              <a:t>Replacement </a:t>
            </a:r>
            <a:r>
              <a:rPr lang="en-US" sz="3600" dirty="0">
                <a:solidFill>
                  <a:srgbClr val="002060"/>
                </a:solidFill>
                <a:effectLst/>
              </a:rPr>
              <a:t>with Single Vendor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45497"/>
            <a:ext cx="9144000" cy="140081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E21E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Fred Church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E21E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Rick Brewer</a:t>
            </a:r>
            <a:endParaRPr lang="en-US" dirty="0">
              <a:solidFill>
                <a:srgbClr val="E21E3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91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98229"/>
            <a:ext cx="7886700" cy="160392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Total Value of Ownership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5326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03167"/>
              </p:ext>
            </p:extLst>
          </p:nvPr>
        </p:nvGraphicFramePr>
        <p:xfrm>
          <a:off x="609118" y="1894123"/>
          <a:ext cx="7865181" cy="4339252"/>
        </p:xfrm>
        <a:graphic>
          <a:graphicData uri="http://schemas.openxmlformats.org/drawingml/2006/table">
            <a:tbl>
              <a:tblPr/>
              <a:tblGrid>
                <a:gridCol w="3009845"/>
                <a:gridCol w="1159099"/>
                <a:gridCol w="1197735"/>
                <a:gridCol w="1300766"/>
                <a:gridCol w="1197736"/>
              </a:tblGrid>
              <a:tr h="13933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TCO categories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Initial costs of 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change</a:t>
                      </a:r>
                    </a:p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New 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Reocurring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Costs 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New</a:t>
                      </a:r>
                    </a:p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LIS  (10 year total)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SCC costs to remain 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Annual Ongoing 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636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Software license &amp; maintenance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SoftBank Maintenance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Hardware (servers, printers and work stations)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 infrastructure costs (networking, security, data backup, etc.)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548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84188"/>
              </p:ext>
            </p:extLst>
          </p:nvPr>
        </p:nvGraphicFramePr>
        <p:xfrm>
          <a:off x="437883" y="1825625"/>
          <a:ext cx="8358387" cy="4961325"/>
        </p:xfrm>
        <a:graphic>
          <a:graphicData uri="http://schemas.openxmlformats.org/drawingml/2006/table">
            <a:tbl>
              <a:tblPr/>
              <a:tblGrid>
                <a:gridCol w="3315339"/>
                <a:gridCol w="1411206"/>
                <a:gridCol w="1328227"/>
                <a:gridCol w="1136242"/>
                <a:gridCol w="1167373"/>
              </a:tblGrid>
              <a:tr h="9667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TCO categories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Initial costs of change to New LIS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Reocurring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Costs New LIS  (10 year total) 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SCC costs to remain LIS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Annual Ongoing costs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825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Third party – Data Innovations - Instrument middleware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Third party - Cache -database management 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Vendor supplied Implementation Cost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5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 Supplied Implementation / Validation Cost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Consulting services for  Implementation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5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Additions to operational personnel in Lab due to reduced efficiency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5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Additions to IT personnel to provide ongoing support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Training and documentation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550" marR="5550" marT="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952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07903"/>
              </p:ext>
            </p:extLst>
          </p:nvPr>
        </p:nvGraphicFramePr>
        <p:xfrm>
          <a:off x="382947" y="1864261"/>
          <a:ext cx="8400444" cy="4845633"/>
        </p:xfrm>
        <a:graphic>
          <a:graphicData uri="http://schemas.openxmlformats.org/drawingml/2006/table">
            <a:tbl>
              <a:tblPr/>
              <a:tblGrid>
                <a:gridCol w="3332020"/>
                <a:gridCol w="1298392"/>
                <a:gridCol w="1454826"/>
                <a:gridCol w="1141960"/>
                <a:gridCol w="1173246"/>
              </a:tblGrid>
              <a:tr h="1364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TCO categories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Initial costs of change to New LIS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Reocurring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Costs New LIS  (10 year total) 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SCC costs to remain LIS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Annual Ongoing costs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51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Backload of Lab/Mic Results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3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SoftPath Data Conversation (SCC Data Extract &amp; Vendor Data Load)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0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Query Maintenance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5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Loss of Outreach Business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1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SoftBank Upgrade and Converstion to Stand Alone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156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565416"/>
              </p:ext>
            </p:extLst>
          </p:nvPr>
        </p:nvGraphicFramePr>
        <p:xfrm>
          <a:off x="373487" y="2021982"/>
          <a:ext cx="8175994" cy="3637331"/>
        </p:xfrm>
        <a:graphic>
          <a:graphicData uri="http://schemas.openxmlformats.org/drawingml/2006/table">
            <a:tbl>
              <a:tblPr/>
              <a:tblGrid>
                <a:gridCol w="3242992"/>
                <a:gridCol w="1263701"/>
                <a:gridCol w="1415954"/>
                <a:gridCol w="1111448"/>
                <a:gridCol w="1141899"/>
              </a:tblGrid>
              <a:tr h="10560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TCO categories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Initial costs of change to New 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Reocurring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Costs New LIS  (10 year total)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SCC costs to remain 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Annual Ongoing 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8167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Upgrade  *Epic Bi-Annual Required Upgrade Total 10 yr 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 Labor 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3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Vendor/Consultants Upgrade 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Hardware Replacement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05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2315559"/>
            <a:ext cx="7772400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hos Pro Regular" panose="04020505030E02020A04" pitchFamily="82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Wrap up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143000" y="3924007"/>
            <a:ext cx="6858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Setup meetings with leadership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Request additional information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590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2743200"/>
            <a:ext cx="7772400" cy="19639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hos Pro Regular" panose="04020505030E02020A04" pitchFamily="8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 smtClean="0">
                <a:solidFill>
                  <a:srgbClr val="002060"/>
                </a:solidFill>
                <a:effectLst/>
              </a:rPr>
              <a:t>Questions </a:t>
            </a:r>
          </a:p>
          <a:p>
            <a:pPr algn="ctr"/>
            <a:r>
              <a:rPr lang="en-US" sz="6600" dirty="0" smtClean="0">
                <a:solidFill>
                  <a:srgbClr val="002060"/>
                </a:solidFill>
                <a:effectLst/>
              </a:rPr>
              <a:t>???</a:t>
            </a:r>
            <a:endParaRPr lang="en-US" sz="6600" dirty="0">
              <a:solidFill>
                <a:srgbClr val="002060"/>
              </a:solidFill>
              <a:effectLst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143000" y="4516441"/>
            <a:ext cx="6858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Lithos Pro Regular" panose="04020505030E02020A04" pitchFamily="8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229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64490"/>
            <a:ext cx="9144000" cy="805218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effectLst/>
              </a:rPr>
              <a:t>Objective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6523" y="3260039"/>
            <a:ext cx="6241774" cy="2663686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 Marketplace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Changes &amp;Challenges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Identify needs of Laboratory personnel </a:t>
            </a:r>
            <a:r>
              <a:rPr lang="en-US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(Gap between LIS &amp; C-Suite)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SCC Assistance  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(to close gap)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8588"/>
            <a:ext cx="7772400" cy="88393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Purchases &amp; acquisitions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138" y="3127514"/>
            <a:ext cx="7116419" cy="2346008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2011 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Sunquest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purchased 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PowerPath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2012 Roper purchases 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Sunquest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then Atlas then Data Innovations 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2014 Cerner purchased Siemens</a:t>
            </a:r>
          </a:p>
          <a:p>
            <a:pPr algn="l"/>
            <a:endParaRPr lang="en-US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4927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8588"/>
            <a:ext cx="7772400" cy="88393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differentiators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574" y="3193774"/>
            <a:ext cx="7765774" cy="3564835"/>
          </a:xfrm>
        </p:spPr>
        <p:txBody>
          <a:bodyPr>
            <a:normAutofit/>
          </a:bodyPr>
          <a:lstStyle/>
          <a:p>
            <a:pPr marL="914400" lvl="1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SCC develops laboratory within to meet all laboratory requirements opposed to acquisitions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6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Integrated Lab &amp; Genetics systems rather than disparate components</a:t>
            </a:r>
          </a:p>
          <a:p>
            <a:endParaRPr lang="en-US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520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8588"/>
            <a:ext cx="7772400" cy="96461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effectLst/>
              </a:rPr>
              <a:t>Changes &amp; Challenges</a:t>
            </a:r>
            <a:endParaRPr lang="en-US" sz="40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862" y="3182455"/>
            <a:ext cx="7513982" cy="279194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Need score card to keep track similar to bank consolidation of 90’s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the clinics and physicians into the Healthcare Organization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Relaxation of the Stark Act (affiliation of Doctors with Hospitals)</a:t>
            </a:r>
          </a:p>
        </p:txBody>
      </p:sp>
    </p:spTree>
    <p:extLst>
      <p:ext uri="{BB962C8B-B14F-4D97-AF65-F5344CB8AC3E}">
        <p14:creationId xmlns:p14="http://schemas.microsoft.com/office/powerpoint/2010/main" val="1066073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8588"/>
            <a:ext cx="7772400" cy="1286584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effectLst/>
              </a:rPr>
              <a:t>SCC Functionality benefits</a:t>
            </a:r>
            <a:endParaRPr lang="en-US" sz="40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582" y="3447495"/>
            <a:ext cx="8044070" cy="279194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Reimbursement cuts starting in 2017 for next 5 years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Managing increased testing volumes at current staff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SCC strength is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Multi-Site 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 allows for ease of growth and expansion to meet industry changes and needs</a:t>
            </a:r>
          </a:p>
          <a:p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36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28800"/>
            <a:ext cx="9144000" cy="93157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Laboratory needs?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374" y="3116190"/>
            <a:ext cx="7659757" cy="2834036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Findings from meetings with C-Suite and Executive Hospital Leadership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Decision making process removed from Laboratory personnel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Decisions not based on financial or functionality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1904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78588"/>
            <a:ext cx="9144000" cy="1110386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Information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en-US" sz="3100" dirty="0" smtClean="0">
                <a:solidFill>
                  <a:srgbClr val="002060"/>
                </a:solidFill>
                <a:effectLst/>
              </a:rPr>
              <a:t>(or Misinformation)</a:t>
            </a:r>
            <a:endParaRPr lang="en-US" sz="31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374" y="3021496"/>
            <a:ext cx="7487478" cy="3538330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“We need a fully integrated system”</a:t>
            </a:r>
          </a:p>
          <a:p>
            <a:pPr lvl="2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Blood Bank interfaces</a:t>
            </a:r>
          </a:p>
          <a:p>
            <a:pPr lvl="2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Party middleware (DI &amp; Myla)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Loss of functionality within EMR system</a:t>
            </a:r>
          </a:p>
          <a:p>
            <a:pPr lvl="2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“You can’t do this without our LIS”</a:t>
            </a:r>
            <a:endParaRPr lang="en-US" sz="26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Total Cost of Replacement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9554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913" y="3220278"/>
            <a:ext cx="6930887" cy="2454381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issues are your hospitals facing to meet your interoperability objectives?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can SCC do to help meet these objectives?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0" y="1778588"/>
            <a:ext cx="9144000" cy="96461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interoperability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9247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23089&quot;&gt;&lt;/object&gt;&lt;object type=&quot;2&quot; unique_id=&quot;23090&quot;&gt;&lt;object type=&quot;3&quot; unique_id=&quot;23091&quot;&gt;&lt;property id=&quot;20148&quot; value=&quot;5&quot;/&gt;&lt;property id=&quot;20300&quot; value=&quot;Slide 1&quot;/&gt;&lt;property id=&quot;20307&quot; value=&quot;256&quot;/&gt;&lt;/object&gt;&lt;object type=&quot;3&quot; unique_id=&quot;23156&quot;&gt;&lt;property id=&quot;20148&quot; value=&quot;5&quot;/&gt;&lt;property id=&quot;20300&quot; value=&quot;Slide 2&quot;/&gt;&lt;property id=&quot;20307&quot; value=&quot;257&quot;/&gt;&lt;/object&gt;&lt;object type=&quot;3&quot; unique_id=&quot;23157&quot;&gt;&lt;property id=&quot;20148&quot; value=&quot;5&quot;/&gt;&lt;property id=&quot;20300&quot; value=&quot;Slide 3&quot;/&gt;&lt;property id=&quot;20307&quot; value=&quot;258&quot;/&gt;&lt;/object&gt;&lt;object type=&quot;3&quot; unique_id=&quot;23158&quot;&gt;&lt;property id=&quot;20148&quot; value=&quot;5&quot;/&gt;&lt;property id=&quot;20300&quot; value=&quot;Slide 4&quot;/&gt;&lt;property id=&quot;20307&quot; value=&quot;259&quot;/&gt;&lt;/object&gt;&lt;object type=&quot;3&quot; unique_id=&quot;23159&quot;&gt;&lt;property id=&quot;20148&quot; value=&quot;5&quot;/&gt;&lt;property id=&quot;20300&quot; value=&quot;Slide 5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B62A4E078E8147B62F55B59F36677B" ma:contentTypeVersion="0" ma:contentTypeDescription="Create a new document." ma:contentTypeScope="" ma:versionID="2976eee22ed14280f73c68d4b37c4a2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19b253489b44d5610f3554f456d714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4E6C5-DC8A-47F6-B419-0A4F46A3D0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2DB139-1A4D-463F-889A-155EB3BC9A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991D4E-3FF7-489C-97C9-E2655610EC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5813</TotalTime>
  <Words>488</Words>
  <Application>Microsoft Office PowerPoint</Application>
  <PresentationFormat>On-screen Show (4:3)</PresentationFormat>
  <Paragraphs>177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Lithos Pro Regular</vt:lpstr>
      <vt:lpstr>Times New Roman</vt:lpstr>
      <vt:lpstr>Wingdings</vt:lpstr>
      <vt:lpstr>Office Theme</vt:lpstr>
      <vt:lpstr>Benefits of Keeping Best of Breed vs Replacement with Single Vendor</vt:lpstr>
      <vt:lpstr>Objective</vt:lpstr>
      <vt:lpstr>Purchases &amp; acquisitions</vt:lpstr>
      <vt:lpstr>differentiators</vt:lpstr>
      <vt:lpstr>Changes &amp; Challenges</vt:lpstr>
      <vt:lpstr>SCC Functionality benefits</vt:lpstr>
      <vt:lpstr>Laboratory needs?</vt:lpstr>
      <vt:lpstr>Information  (or Misinformation)</vt:lpstr>
      <vt:lpstr>interoperability</vt:lpstr>
      <vt:lpstr>Total Value of Ownership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 1</dc:title>
  <dc:creator>Myra Pettis</dc:creator>
  <cp:lastModifiedBy>Myra Pettis</cp:lastModifiedBy>
  <cp:revision>23</cp:revision>
  <dcterms:created xsi:type="dcterms:W3CDTF">2016-01-07T19:32:07Z</dcterms:created>
  <dcterms:modified xsi:type="dcterms:W3CDTF">2016-04-18T14:40:21Z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0x0101006EB62A4E078E8147B62F55B59F36677B</vt:lpwstr>
  </property>
  <property fmtid="{D5CDD505-2E9C-101B-9397-08002B2CF9AE}" pid="3" name="Order">
    <vt:r8>200</vt:r8>
  </property>
</Properties>
</file>