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68" r:id="rId3"/>
    <p:sldId id="267" r:id="rId4"/>
    <p:sldId id="287" r:id="rId5"/>
    <p:sldId id="266" r:id="rId6"/>
    <p:sldId id="258" r:id="rId7"/>
    <p:sldId id="265" r:id="rId8"/>
    <p:sldId id="264" r:id="rId9"/>
    <p:sldId id="263" r:id="rId10"/>
    <p:sldId id="262" r:id="rId11"/>
    <p:sldId id="259" r:id="rId12"/>
    <p:sldId id="260" r:id="rId13"/>
    <p:sldId id="261" r:id="rId14"/>
    <p:sldId id="269" r:id="rId15"/>
    <p:sldId id="278" r:id="rId16"/>
    <p:sldId id="270" r:id="rId17"/>
    <p:sldId id="272" r:id="rId18"/>
    <p:sldId id="273" r:id="rId19"/>
    <p:sldId id="274" r:id="rId20"/>
    <p:sldId id="275" r:id="rId21"/>
    <p:sldId id="276" r:id="rId22"/>
    <p:sldId id="277" r:id="rId23"/>
    <p:sldId id="279"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34580"/>
    <p:restoredTop sz="86410"/>
  </p:normalViewPr>
  <p:slideViewPr>
    <p:cSldViewPr>
      <p:cViewPr varScale="1">
        <p:scale>
          <a:sx n="71" d="100"/>
          <a:sy n="71" d="100"/>
        </p:scale>
        <p:origin x="582"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C11825-BA28-4B35-BB35-D0A82EEDB375}" type="datetimeFigureOut">
              <a:rPr lang="en-US" smtClean="0"/>
              <a:pPr/>
              <a:t>4/12/2016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E874DC-E680-4C3C-828A-2B2A8CDB89F2}" type="slidenum">
              <a:rPr lang="en-US" smtClean="0"/>
              <a:pPr/>
              <a:t>‹#›</a:t>
            </a:fld>
            <a:endParaRPr lang="en-US"/>
          </a:p>
        </p:txBody>
      </p:sp>
    </p:spTree>
    <p:extLst>
      <p:ext uri="{BB962C8B-B14F-4D97-AF65-F5344CB8AC3E}">
        <p14:creationId xmlns:p14="http://schemas.microsoft.com/office/powerpoint/2010/main" val="836413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EE874DC-E680-4C3C-828A-2B2A8CDB89F2}" type="slidenum">
              <a:rPr lang="en-US" smtClean="0"/>
              <a:pPr/>
              <a:t>5</a:t>
            </a:fld>
            <a:endParaRPr lang="en-US"/>
          </a:p>
        </p:txBody>
      </p:sp>
    </p:spTree>
    <p:extLst>
      <p:ext uri="{BB962C8B-B14F-4D97-AF65-F5344CB8AC3E}">
        <p14:creationId xmlns:p14="http://schemas.microsoft.com/office/powerpoint/2010/main" val="1356695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EE874DC-E680-4C3C-828A-2B2A8CDB89F2}" type="slidenum">
              <a:rPr lang="en-US" smtClean="0"/>
              <a:pPr/>
              <a:t>10</a:t>
            </a:fld>
            <a:endParaRPr lang="en-US"/>
          </a:p>
        </p:txBody>
      </p:sp>
    </p:spTree>
    <p:extLst>
      <p:ext uri="{BB962C8B-B14F-4D97-AF65-F5344CB8AC3E}">
        <p14:creationId xmlns:p14="http://schemas.microsoft.com/office/powerpoint/2010/main" val="3611667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7FEB0C-8550-4145-B3E5-8A444554E9B5}" type="datetime1">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4C01AD-3B1B-4A93-819C-D4AEE0293A4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F3907C-7F00-40A4-8AFD-78238619F075}" type="datetime1">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4C01AD-3B1B-4A93-819C-D4AEE0293A4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3A0F0B-BD31-41F2-A71D-84A2ED52255C}" type="datetime1">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4C01AD-3B1B-4A93-819C-D4AEE0293A4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F50E8D-C045-4433-A5E8-95ACE4C8E8FD}" type="datetime1">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4C01AD-3B1B-4A93-819C-D4AEE0293A4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220972-E00E-4707-8A05-A47300FB9964}" type="datetime1">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4C01AD-3B1B-4A93-819C-D4AEE0293A4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75AF7E0-B9DB-474F-B34F-68BA27D88BDA}" type="datetime1">
              <a:rPr lang="en-US" smtClean="0"/>
              <a:pPr/>
              <a:t>4/12/2016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4C01AD-3B1B-4A93-819C-D4AEE0293A4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A74B21-F48B-4E2F-8C26-A0FDDB33588D}" type="datetime1">
              <a:rPr lang="en-US" smtClean="0"/>
              <a:pPr/>
              <a:t>4/12/2016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4C01AD-3B1B-4A93-819C-D4AEE0293A4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15F139-533D-4AFF-825D-9AF35E4D54CE}" type="datetime1">
              <a:rPr lang="en-US" smtClean="0"/>
              <a:pPr/>
              <a:t>4/12/2016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4C01AD-3B1B-4A93-819C-D4AEE0293A4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A6F1FD-F226-483F-A9BC-5221D90BF869}" type="datetime1">
              <a:rPr lang="en-US" smtClean="0"/>
              <a:pPr/>
              <a:t>4/12/2016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4C01AD-3B1B-4A93-819C-D4AEE0293A4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BE088B-A23C-42FA-996C-D20D2E698625}" type="datetime1">
              <a:rPr lang="en-US" smtClean="0"/>
              <a:pPr/>
              <a:t>4/12/2016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4C01AD-3B1B-4A93-819C-D4AEE0293A4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003990-5D17-41EF-9B5B-6EAFA5315E2A}" type="datetime1">
              <a:rPr lang="en-US" smtClean="0"/>
              <a:pPr/>
              <a:t>4/12/2016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4C01AD-3B1B-4A93-819C-D4AEE0293A4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1C780B-A0D4-417B-AA8A-0CED2DC22DD3}" type="datetime1">
              <a:rPr lang="en-US" smtClean="0"/>
              <a:pPr/>
              <a:t>4/12/2016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4C01AD-3B1B-4A93-819C-D4AEE0293A4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printers1.JPG"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800600"/>
          </a:xfrm>
        </p:spPr>
        <p:txBody>
          <a:bodyPr>
            <a:normAutofit/>
          </a:bodyPr>
          <a:lstStyle/>
          <a:p>
            <a:pPr lvl="0" algn="l"/>
            <a:r>
              <a:rPr lang="en-US" sz="1800" b="1" dirty="0" smtClean="0">
                <a:solidFill>
                  <a:schemeClr val="tx1"/>
                </a:solidFill>
                <a:latin typeface="Arial" pitchFamily="34" charset="0"/>
                <a:cs typeface="Arial" pitchFamily="34" charset="0"/>
              </a:rPr>
              <a:t>Background:</a:t>
            </a:r>
            <a:endParaRPr lang="en-US" sz="1800" dirty="0">
              <a:solidFill>
                <a:schemeClr val="tx1"/>
              </a:solidFill>
              <a:latin typeface="Arial" pitchFamily="34" charset="0"/>
              <a:cs typeface="Arial" pitchFamily="34" charset="0"/>
            </a:endParaRPr>
          </a:p>
          <a:p>
            <a:pPr lvl="0" algn="l"/>
            <a:r>
              <a:rPr lang="en-US" sz="1800" dirty="0" smtClean="0">
                <a:solidFill>
                  <a:schemeClr val="tx1"/>
                </a:solidFill>
                <a:latin typeface="Arial" pitchFamily="34" charset="0"/>
                <a:cs typeface="Arial" pitchFamily="34" charset="0"/>
              </a:rPr>
              <a:t>SCC utilizes AIX printing subsystem to handle majority of the application printing needs. Exceptions are: </a:t>
            </a:r>
          </a:p>
          <a:p>
            <a:pPr lvl="1" algn="l">
              <a:buFont typeface="Arial" pitchFamily="34" charset="0"/>
              <a:buChar char="•"/>
            </a:pPr>
            <a:r>
              <a:rPr lang="en-US" sz="1800" dirty="0">
                <a:solidFill>
                  <a:schemeClr val="tx1"/>
                </a:solidFill>
                <a:latin typeface="Arial" pitchFamily="34" charset="0"/>
                <a:cs typeface="Arial" pitchFamily="34" charset="0"/>
              </a:rPr>
              <a:t> </a:t>
            </a:r>
            <a:r>
              <a:rPr lang="en-US" sz="1800" dirty="0" smtClean="0">
                <a:solidFill>
                  <a:schemeClr val="tx1"/>
                </a:solidFill>
                <a:latin typeface="Arial" pitchFamily="34" charset="0"/>
                <a:cs typeface="Arial" pitchFamily="34" charset="0"/>
              </a:rPr>
              <a:t>Pathology printing through Pathology Print servers; </a:t>
            </a:r>
          </a:p>
          <a:p>
            <a:pPr lvl="1" algn="l">
              <a:buFont typeface="Arial" pitchFamily="34" charset="0"/>
              <a:buChar char="•"/>
            </a:pPr>
            <a:r>
              <a:rPr lang="en-US" sz="1800" dirty="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PathDX</a:t>
            </a:r>
            <a:r>
              <a:rPr lang="en-US" sz="1800" dirty="0" smtClean="0">
                <a:solidFill>
                  <a:schemeClr val="tx1"/>
                </a:solidFill>
                <a:latin typeface="Arial" pitchFamily="34" charset="0"/>
                <a:cs typeface="Arial" pitchFamily="34" charset="0"/>
              </a:rPr>
              <a:t> and Genetic module label printing are through RDS formatters; </a:t>
            </a:r>
          </a:p>
          <a:p>
            <a:pPr lvl="1" algn="l">
              <a:buFont typeface="Arial" pitchFamily="34" charset="0"/>
              <a:buChar char="•"/>
            </a:pPr>
            <a:r>
              <a:rPr lang="en-US" sz="1800" dirty="0">
                <a:solidFill>
                  <a:schemeClr val="tx1"/>
                </a:solidFill>
                <a:latin typeface="Arial" pitchFamily="34" charset="0"/>
                <a:cs typeface="Arial" pitchFamily="34" charset="0"/>
              </a:rPr>
              <a:t> </a:t>
            </a:r>
            <a:r>
              <a:rPr lang="en-US" sz="1800" dirty="0" smtClean="0">
                <a:solidFill>
                  <a:schemeClr val="tx1"/>
                </a:solidFill>
                <a:latin typeface="Arial" pitchFamily="34" charset="0"/>
                <a:cs typeface="Arial" pitchFamily="34" charset="0"/>
              </a:rPr>
              <a:t>A few sites with large printer population, utilize CUPS printing subsystem.</a:t>
            </a:r>
          </a:p>
          <a:p>
            <a:pPr lvl="1" algn="l"/>
            <a:endParaRPr lang="en-US" sz="1800" dirty="0">
              <a:solidFill>
                <a:schemeClr val="tx1"/>
              </a:solidFill>
              <a:latin typeface="Arial" pitchFamily="34" charset="0"/>
              <a:cs typeface="Arial" pitchFamily="34" charset="0"/>
            </a:endParaRPr>
          </a:p>
          <a:p>
            <a:pPr algn="l"/>
            <a:r>
              <a:rPr lang="en-US" sz="1800" dirty="0" smtClean="0">
                <a:solidFill>
                  <a:schemeClr val="tx1"/>
                </a:solidFill>
                <a:latin typeface="Arial" pitchFamily="34" charset="0"/>
                <a:cs typeface="Arial" pitchFamily="34" charset="0"/>
              </a:rPr>
              <a:t>Print queue must be setup in Application servers/LPARs, it is not necessary to setup print queues (and </a:t>
            </a:r>
            <a:r>
              <a:rPr lang="en-US" sz="1800" dirty="0" err="1" smtClean="0">
                <a:solidFill>
                  <a:schemeClr val="tx1"/>
                </a:solidFill>
                <a:latin typeface="Arial" pitchFamily="34" charset="0"/>
                <a:cs typeface="Arial" pitchFamily="34" charset="0"/>
              </a:rPr>
              <a:t>printerc</a:t>
            </a:r>
            <a:r>
              <a:rPr lang="en-US" sz="1800" dirty="0" smtClean="0">
                <a:solidFill>
                  <a:schemeClr val="tx1"/>
                </a:solidFill>
                <a:latin typeface="Arial" pitchFamily="34" charset="0"/>
                <a:cs typeface="Arial" pitchFamily="34" charset="0"/>
              </a:rPr>
              <a:t> file) in dedicated Oracle LPARs, since we do not print directly from Oracle LPARs.</a:t>
            </a:r>
          </a:p>
          <a:p>
            <a:pPr algn="l"/>
            <a:endParaRPr lang="en-US" sz="1800" dirty="0" smtClean="0">
              <a:solidFill>
                <a:schemeClr val="tx1"/>
              </a:solidFill>
              <a:latin typeface="Arial" pitchFamily="34" charset="0"/>
              <a:cs typeface="Arial" pitchFamily="34" charset="0"/>
            </a:endParaRPr>
          </a:p>
          <a:p>
            <a:pPr algn="l"/>
            <a:r>
              <a:rPr lang="en-US" sz="1800" dirty="0" err="1" smtClean="0">
                <a:solidFill>
                  <a:schemeClr val="tx1"/>
                </a:solidFill>
                <a:latin typeface="Arial" pitchFamily="34" charset="0"/>
                <a:cs typeface="Arial" pitchFamily="34" charset="0"/>
              </a:rPr>
              <a:t>Printerc</a:t>
            </a:r>
            <a:r>
              <a:rPr lang="en-US" sz="1800" dirty="0" smtClean="0">
                <a:solidFill>
                  <a:schemeClr val="tx1"/>
                </a:solidFill>
                <a:latin typeface="Arial" pitchFamily="34" charset="0"/>
                <a:cs typeface="Arial" pitchFamily="34" charset="0"/>
              </a:rPr>
              <a:t> file ties together the print queues and our application, like a cross reference table.  </a:t>
            </a:r>
            <a:endParaRPr lang="en-US" sz="1800" dirty="0">
              <a:solidFill>
                <a:schemeClr val="tx1"/>
              </a:solidFill>
              <a:latin typeface="Arial" pitchFamily="34" charset="0"/>
              <a:cs typeface="Arial" pitchFamily="34" charset="0"/>
            </a:endParaRPr>
          </a:p>
          <a:p>
            <a:pPr algn="l"/>
            <a:endParaRPr lang="en-US" sz="1800" dirty="0" smtClean="0">
              <a:solidFill>
                <a:schemeClr val="tx1"/>
              </a:solidFill>
              <a:latin typeface="Arial" pitchFamily="34" charset="0"/>
              <a:cs typeface="Arial" pitchFamily="34" charset="0"/>
            </a:endParaRPr>
          </a:p>
          <a:p>
            <a:pPr lvl="1" algn="l">
              <a:buFont typeface="Arial" pitchFamily="34" charset="0"/>
              <a:buChar char="•"/>
            </a:pPr>
            <a:endParaRPr lang="en-US" sz="1800" dirty="0" smtClean="0">
              <a:solidFill>
                <a:schemeClr val="tx1"/>
              </a:solidFill>
              <a:latin typeface="Arial" pitchFamily="34" charset="0"/>
              <a:cs typeface="Arial" pitchFamily="34" charset="0"/>
            </a:endParaRPr>
          </a:p>
          <a:p>
            <a:pPr lvl="0" algn="l"/>
            <a:endParaRPr lang="en-US" sz="1800" dirty="0" smtClean="0">
              <a:solidFill>
                <a:schemeClr val="tx1"/>
              </a:solidFill>
              <a:latin typeface="Arial" pitchFamily="34" charset="0"/>
              <a:cs typeface="Arial" pitchFamily="34" charset="0"/>
            </a:endParaRPr>
          </a:p>
          <a:p>
            <a:pPr lvl="0" algn="l"/>
            <a:endParaRPr lang="en-US" sz="1800" dirty="0" smtClean="0">
              <a:solidFill>
                <a:schemeClr val="tx1"/>
              </a:solidFill>
              <a:latin typeface="Arial" pitchFamily="34" charset="0"/>
              <a:cs typeface="Arial" pitchFamily="34" charset="0"/>
            </a:endParaRP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algn="l"/>
            <a:r>
              <a:rPr lang="en-US" sz="1600" dirty="0" smtClean="0">
                <a:solidFill>
                  <a:schemeClr val="tx1"/>
                </a:solidFill>
                <a:latin typeface="Consolas" pitchFamily="49" charset="0"/>
              </a:rPr>
              <a:t>Limitation with security numbers:</a:t>
            </a:r>
          </a:p>
          <a:p>
            <a:pPr algn="l"/>
            <a:r>
              <a:rPr lang="en-US" sz="1600" dirty="0"/>
              <a:t>Up to 4044 printers can be assigned in the security number.</a:t>
            </a:r>
          </a:p>
          <a:p>
            <a:pPr algn="l"/>
            <a:r>
              <a:rPr lang="en-US" sz="1600" dirty="0"/>
              <a:t>Reserved numbers are:</a:t>
            </a:r>
          </a:p>
          <a:p>
            <a:pPr algn="l"/>
            <a:r>
              <a:rPr lang="en-US" sz="1600" dirty="0"/>
              <a:t>	</a:t>
            </a:r>
          </a:p>
          <a:p>
            <a:pPr algn="l"/>
            <a:r>
              <a:rPr lang="en-US" sz="1600" b="1" dirty="0"/>
              <a:t>17 – Dummy</a:t>
            </a:r>
            <a:endParaRPr lang="en-US" sz="1600" dirty="0"/>
          </a:p>
          <a:p>
            <a:pPr algn="l"/>
            <a:r>
              <a:rPr lang="en-US" sz="1600" b="1" dirty="0"/>
              <a:t>30  -View file</a:t>
            </a:r>
            <a:endParaRPr lang="en-US" sz="1600" dirty="0"/>
          </a:p>
          <a:p>
            <a:pPr algn="l"/>
            <a:r>
              <a:rPr lang="en-US" sz="1600" b="1" dirty="0"/>
              <a:t>31  -Save file</a:t>
            </a:r>
            <a:endParaRPr lang="en-US" sz="1600" dirty="0"/>
          </a:p>
          <a:p>
            <a:pPr algn="l"/>
            <a:r>
              <a:rPr lang="en-US" sz="1600" b="1" dirty="0"/>
              <a:t>245 – 260, 700 – </a:t>
            </a:r>
            <a:r>
              <a:rPr lang="en-US" sz="1600" b="1" dirty="0" smtClean="0"/>
              <a:t>702</a:t>
            </a:r>
            <a:endParaRPr lang="en-US" sz="1600" dirty="0"/>
          </a:p>
          <a:p>
            <a:pPr algn="l"/>
            <a:r>
              <a:rPr lang="en-US" sz="1600" b="1" dirty="0">
                <a:solidFill>
                  <a:schemeClr val="tx1"/>
                </a:solidFill>
              </a:rPr>
              <a:t>*** PLEASE NOTE – 4044 is the </a:t>
            </a:r>
            <a:r>
              <a:rPr lang="en-US" sz="1600" b="1" dirty="0" smtClean="0">
                <a:solidFill>
                  <a:schemeClr val="tx1"/>
                </a:solidFill>
              </a:rPr>
              <a:t>highest # </a:t>
            </a:r>
            <a:r>
              <a:rPr lang="en-US" sz="1600" b="1" dirty="0">
                <a:solidFill>
                  <a:schemeClr val="tx1"/>
                </a:solidFill>
              </a:rPr>
              <a:t>as security for printers ***</a:t>
            </a:r>
            <a:endParaRPr lang="en-US" sz="1600" dirty="0">
              <a:solidFill>
                <a:schemeClr val="tx1"/>
              </a:solidFill>
            </a:endParaRPr>
          </a:p>
          <a:p>
            <a:pPr algn="l"/>
            <a:endParaRPr lang="en-US" sz="1600" dirty="0" smtClean="0">
              <a:latin typeface="Consolas" pitchFamily="49" charset="0"/>
            </a:endParaRPr>
          </a:p>
          <a:p>
            <a:pPr algn="l"/>
            <a:endParaRPr lang="en-US" sz="1600" dirty="0">
              <a:latin typeface="Consolas" pitchFamily="49" charset="0"/>
            </a:endParaRPr>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algn="l"/>
            <a:r>
              <a:rPr lang="en-US" sz="1800" dirty="0" smtClean="0"/>
              <a:t>Using the Printer Info Template spreadsheet to maintain your printer setup process.</a:t>
            </a:r>
          </a:p>
          <a:p>
            <a:pPr algn="l"/>
            <a:r>
              <a:rPr lang="en-US" sz="1800" dirty="0" smtClean="0"/>
              <a:t>You still have to fill in the information, here’s a short list of first tab. </a:t>
            </a:r>
          </a:p>
          <a:p>
            <a:pPr algn="l"/>
            <a:r>
              <a:rPr lang="en-US" sz="1800" dirty="0" smtClean="0"/>
              <a:t>Since the DNS Name field is populated, the AIX command to setup the queue will rely on this column.   If this column is empty, then it will utilize the Queue Name column entries to build the commands. </a:t>
            </a:r>
            <a:endParaRPr lang="en-US" sz="1800" dirty="0"/>
          </a:p>
          <a:p>
            <a:pPr algn="l"/>
            <a:endParaRPr lang="en-US" sz="1800"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pic>
        <p:nvPicPr>
          <p:cNvPr id="1027" name="Picture 3">
            <a:hlinkClick r:id="rId3" action="ppaction://hlinkfile"/>
          </p:cNvPr>
          <p:cNvPicPr>
            <a:picLocks noChangeAspect="1" noChangeArrowheads="1"/>
          </p:cNvPicPr>
          <p:nvPr/>
        </p:nvPicPr>
        <p:blipFill>
          <a:blip r:embed="rId4" cstate="print"/>
          <a:srcRect/>
          <a:stretch>
            <a:fillRect/>
          </a:stretch>
        </p:blipFill>
        <p:spPr bwMode="auto">
          <a:xfrm>
            <a:off x="1600200" y="4038600"/>
            <a:ext cx="7162800" cy="1167169"/>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algn="l"/>
            <a:r>
              <a:rPr lang="en-US" sz="1800" dirty="0" smtClean="0">
                <a:solidFill>
                  <a:schemeClr val="tx1"/>
                </a:solidFill>
              </a:rPr>
              <a:t>When I have entered all the information, click on Generate AIX Commands button, the following will display:</a:t>
            </a:r>
          </a:p>
          <a:p>
            <a:pPr algn="l"/>
            <a:endParaRPr lang="en-US" sz="1800"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pic>
        <p:nvPicPr>
          <p:cNvPr id="2050" name="Picture 2"/>
          <p:cNvPicPr>
            <a:picLocks noChangeAspect="1" noChangeArrowheads="1"/>
          </p:cNvPicPr>
          <p:nvPr/>
        </p:nvPicPr>
        <p:blipFill>
          <a:blip r:embed="rId3" cstate="print"/>
          <a:srcRect/>
          <a:stretch>
            <a:fillRect/>
          </a:stretch>
        </p:blipFill>
        <p:spPr bwMode="auto">
          <a:xfrm>
            <a:off x="2743200" y="2590800"/>
            <a:ext cx="5257800" cy="36989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algn="l"/>
            <a:r>
              <a:rPr lang="en-US" sz="1800" dirty="0" smtClean="0">
                <a:solidFill>
                  <a:schemeClr val="tx1"/>
                </a:solidFill>
              </a:rPr>
              <a:t>Click on </a:t>
            </a:r>
            <a:r>
              <a:rPr lang="en-US" sz="1800" dirty="0" err="1" smtClean="0">
                <a:solidFill>
                  <a:schemeClr val="tx1"/>
                </a:solidFill>
              </a:rPr>
              <a:t>jetdirect</a:t>
            </a:r>
            <a:r>
              <a:rPr lang="en-US" sz="1800" dirty="0" smtClean="0">
                <a:solidFill>
                  <a:schemeClr val="tx1"/>
                </a:solidFill>
              </a:rPr>
              <a:t> button, it will display all of the commands system uses to create these queues, in the HP </a:t>
            </a:r>
            <a:r>
              <a:rPr lang="en-US" sz="1800" dirty="0" err="1" smtClean="0">
                <a:solidFill>
                  <a:schemeClr val="tx1"/>
                </a:solidFill>
              </a:rPr>
              <a:t>Jetdirect</a:t>
            </a:r>
            <a:r>
              <a:rPr lang="en-US" sz="1800" dirty="0" smtClean="0">
                <a:solidFill>
                  <a:schemeClr val="tx1"/>
                </a:solidFill>
              </a:rPr>
              <a:t> format.</a:t>
            </a:r>
          </a:p>
          <a:p>
            <a:pPr algn="l"/>
            <a:r>
              <a:rPr lang="en-US" sz="1800" dirty="0" smtClean="0">
                <a:solidFill>
                  <a:schemeClr val="tx1"/>
                </a:solidFill>
              </a:rPr>
              <a:t>You see the –h `ZPRT000029`, which shows the system is using DNS name to build the commands. </a:t>
            </a:r>
          </a:p>
          <a:p>
            <a:pPr algn="l"/>
            <a:endParaRPr lang="en-US" sz="1800" dirty="0">
              <a:solidFill>
                <a:schemeClr val="tx1"/>
              </a:solidFill>
            </a:endParaRPr>
          </a:p>
          <a:p>
            <a:pPr algn="l"/>
            <a:endParaRPr lang="en-US" sz="1800" dirty="0" smtClean="0">
              <a:solidFill>
                <a:schemeClr val="tx1"/>
              </a:solidFill>
            </a:endParaRPr>
          </a:p>
          <a:p>
            <a:pPr algn="l"/>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usr</a:t>
            </a:r>
            <a:r>
              <a:rPr lang="en-US" sz="1000" dirty="0" smtClean="0">
                <a:solidFill>
                  <a:schemeClr val="tx1"/>
                </a:solidFill>
                <a:latin typeface="Consolas" pitchFamily="49" charset="0"/>
              </a:rPr>
              <a:t>/lib/</a:t>
            </a:r>
            <a:r>
              <a:rPr lang="en-US" sz="1000" dirty="0" err="1" smtClean="0">
                <a:solidFill>
                  <a:schemeClr val="tx1"/>
                </a:solidFill>
                <a:latin typeface="Consolas" pitchFamily="49" charset="0"/>
              </a:rPr>
              <a:t>lpd</a:t>
            </a:r>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pio</a:t>
            </a:r>
            <a:r>
              <a:rPr lang="en-US" sz="1000" dirty="0" smtClean="0">
                <a:solidFill>
                  <a:schemeClr val="tx1"/>
                </a:solidFill>
                <a:latin typeface="Consolas" pitchFamily="49" charset="0"/>
              </a:rPr>
              <a:t>/etc/</a:t>
            </a:r>
            <a:r>
              <a:rPr lang="en-US" sz="1000" dirty="0" err="1" smtClean="0">
                <a:solidFill>
                  <a:schemeClr val="tx1"/>
                </a:solidFill>
                <a:latin typeface="Consolas" pitchFamily="49" charset="0"/>
              </a:rPr>
              <a:t>piomkjetd</a:t>
            </a:r>
            <a:r>
              <a:rPr lang="en-US" sz="1000" dirty="0" smtClean="0">
                <a:solidFill>
                  <a:schemeClr val="tx1"/>
                </a:solidFill>
                <a:latin typeface="Consolas" pitchFamily="49" charset="0"/>
              </a:rPr>
              <a:t> </a:t>
            </a:r>
            <a:r>
              <a:rPr lang="en-US" sz="1000" dirty="0" err="1" smtClean="0">
                <a:solidFill>
                  <a:schemeClr val="tx1"/>
                </a:solidFill>
                <a:latin typeface="Consolas" pitchFamily="49" charset="0"/>
              </a:rPr>
              <a:t>mkpq_jetdirect</a:t>
            </a:r>
            <a:r>
              <a:rPr lang="en-US" sz="1000" dirty="0" smtClean="0">
                <a:solidFill>
                  <a:schemeClr val="tx1"/>
                </a:solidFill>
                <a:latin typeface="Consolas" pitchFamily="49" charset="0"/>
              </a:rPr>
              <a:t> -p '</a:t>
            </a:r>
            <a:r>
              <a:rPr lang="en-US" sz="1000" dirty="0" err="1" smtClean="0">
                <a:solidFill>
                  <a:schemeClr val="tx1"/>
                </a:solidFill>
                <a:latin typeface="Consolas" pitchFamily="49" charset="0"/>
              </a:rPr>
              <a:t>scc_label</a:t>
            </a:r>
            <a:r>
              <a:rPr lang="en-US" sz="1000" dirty="0" smtClean="0">
                <a:solidFill>
                  <a:schemeClr val="tx1"/>
                </a:solidFill>
                <a:latin typeface="Consolas" pitchFamily="49" charset="0"/>
              </a:rPr>
              <a:t>' -D '</a:t>
            </a:r>
            <a:r>
              <a:rPr lang="en-US" sz="1000" dirty="0" err="1" smtClean="0">
                <a:solidFill>
                  <a:schemeClr val="tx1"/>
                </a:solidFill>
                <a:latin typeface="Consolas" pitchFamily="49" charset="0"/>
              </a:rPr>
              <a:t>asc</a:t>
            </a:r>
            <a:r>
              <a:rPr lang="en-US" sz="1000" dirty="0" smtClean="0">
                <a:solidFill>
                  <a:schemeClr val="tx1"/>
                </a:solidFill>
                <a:latin typeface="Consolas" pitchFamily="49" charset="0"/>
              </a:rPr>
              <a:t>' -q ‘W40' -h '</a:t>
            </a:r>
            <a:r>
              <a:rPr lang="en-US" sz="1000" dirty="0" smtClean="0">
                <a:solidFill>
                  <a:srgbClr val="FF0000"/>
                </a:solidFill>
                <a:latin typeface="Consolas" pitchFamily="49" charset="0"/>
              </a:rPr>
              <a:t>ZPRT000029</a:t>
            </a:r>
            <a:r>
              <a:rPr lang="en-US" sz="1000" dirty="0" smtClean="0">
                <a:solidFill>
                  <a:schemeClr val="tx1"/>
                </a:solidFill>
                <a:latin typeface="Consolas" pitchFamily="49" charset="0"/>
              </a:rPr>
              <a:t>' -x '9100'</a:t>
            </a:r>
          </a:p>
          <a:p>
            <a:pPr algn="l"/>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usr</a:t>
            </a:r>
            <a:r>
              <a:rPr lang="en-US" sz="1000" dirty="0" smtClean="0">
                <a:solidFill>
                  <a:schemeClr val="tx1"/>
                </a:solidFill>
                <a:latin typeface="Consolas" pitchFamily="49" charset="0"/>
              </a:rPr>
              <a:t>/lib/</a:t>
            </a:r>
            <a:r>
              <a:rPr lang="en-US" sz="1000" dirty="0" err="1" smtClean="0">
                <a:solidFill>
                  <a:schemeClr val="tx1"/>
                </a:solidFill>
                <a:latin typeface="Consolas" pitchFamily="49" charset="0"/>
              </a:rPr>
              <a:t>lpd</a:t>
            </a:r>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pio</a:t>
            </a:r>
            <a:r>
              <a:rPr lang="en-US" sz="1000" dirty="0" smtClean="0">
                <a:solidFill>
                  <a:schemeClr val="tx1"/>
                </a:solidFill>
                <a:latin typeface="Consolas" pitchFamily="49" charset="0"/>
              </a:rPr>
              <a:t>/etc/</a:t>
            </a:r>
            <a:r>
              <a:rPr lang="en-US" sz="1000" dirty="0" err="1" smtClean="0">
                <a:solidFill>
                  <a:schemeClr val="tx1"/>
                </a:solidFill>
                <a:latin typeface="Consolas" pitchFamily="49" charset="0"/>
              </a:rPr>
              <a:t>piomkjetd</a:t>
            </a:r>
            <a:r>
              <a:rPr lang="en-US" sz="1000" dirty="0" smtClean="0">
                <a:solidFill>
                  <a:schemeClr val="tx1"/>
                </a:solidFill>
                <a:latin typeface="Consolas" pitchFamily="49" charset="0"/>
              </a:rPr>
              <a:t> </a:t>
            </a:r>
            <a:r>
              <a:rPr lang="en-US" sz="1000" dirty="0" err="1" smtClean="0">
                <a:solidFill>
                  <a:schemeClr val="tx1"/>
                </a:solidFill>
                <a:latin typeface="Consolas" pitchFamily="49" charset="0"/>
              </a:rPr>
              <a:t>mkpq_jetdirect</a:t>
            </a:r>
            <a:r>
              <a:rPr lang="en-US" sz="1000" dirty="0" smtClean="0">
                <a:solidFill>
                  <a:schemeClr val="tx1"/>
                </a:solidFill>
                <a:latin typeface="Consolas" pitchFamily="49" charset="0"/>
              </a:rPr>
              <a:t> -p '</a:t>
            </a:r>
            <a:r>
              <a:rPr lang="en-US" sz="1000" dirty="0" err="1" smtClean="0">
                <a:solidFill>
                  <a:schemeClr val="tx1"/>
                </a:solidFill>
                <a:latin typeface="Consolas" pitchFamily="49" charset="0"/>
              </a:rPr>
              <a:t>scc_label</a:t>
            </a:r>
            <a:r>
              <a:rPr lang="en-US" sz="1000" dirty="0" smtClean="0">
                <a:solidFill>
                  <a:schemeClr val="tx1"/>
                </a:solidFill>
                <a:latin typeface="Consolas" pitchFamily="49" charset="0"/>
              </a:rPr>
              <a:t>' -D '</a:t>
            </a:r>
            <a:r>
              <a:rPr lang="en-US" sz="1000" dirty="0" err="1" smtClean="0">
                <a:solidFill>
                  <a:schemeClr val="tx1"/>
                </a:solidFill>
                <a:latin typeface="Consolas" pitchFamily="49" charset="0"/>
              </a:rPr>
              <a:t>asc</a:t>
            </a:r>
            <a:r>
              <a:rPr lang="en-US" sz="1000" dirty="0" smtClean="0">
                <a:solidFill>
                  <a:schemeClr val="tx1"/>
                </a:solidFill>
                <a:latin typeface="Consolas" pitchFamily="49" charset="0"/>
              </a:rPr>
              <a:t>' -q ‘W41' -h '</a:t>
            </a:r>
            <a:r>
              <a:rPr lang="en-US" sz="1000" dirty="0" smtClean="0">
                <a:solidFill>
                  <a:srgbClr val="FF0000"/>
                </a:solidFill>
                <a:latin typeface="Consolas" pitchFamily="49" charset="0"/>
              </a:rPr>
              <a:t>ZPRT000030</a:t>
            </a:r>
            <a:r>
              <a:rPr lang="en-US" sz="1000" dirty="0" smtClean="0">
                <a:solidFill>
                  <a:schemeClr val="tx1"/>
                </a:solidFill>
                <a:latin typeface="Consolas" pitchFamily="49" charset="0"/>
              </a:rPr>
              <a:t>' -x '9100'</a:t>
            </a:r>
          </a:p>
          <a:p>
            <a:pPr algn="l"/>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usr</a:t>
            </a:r>
            <a:r>
              <a:rPr lang="en-US" sz="1000" dirty="0" smtClean="0">
                <a:solidFill>
                  <a:schemeClr val="tx1"/>
                </a:solidFill>
                <a:latin typeface="Consolas" pitchFamily="49" charset="0"/>
              </a:rPr>
              <a:t>/lib/</a:t>
            </a:r>
            <a:r>
              <a:rPr lang="en-US" sz="1000" dirty="0" err="1" smtClean="0">
                <a:solidFill>
                  <a:schemeClr val="tx1"/>
                </a:solidFill>
                <a:latin typeface="Consolas" pitchFamily="49" charset="0"/>
              </a:rPr>
              <a:t>lpd</a:t>
            </a:r>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pio</a:t>
            </a:r>
            <a:r>
              <a:rPr lang="en-US" sz="1000" dirty="0" smtClean="0">
                <a:solidFill>
                  <a:schemeClr val="tx1"/>
                </a:solidFill>
                <a:latin typeface="Consolas" pitchFamily="49" charset="0"/>
              </a:rPr>
              <a:t>/etc/</a:t>
            </a:r>
            <a:r>
              <a:rPr lang="en-US" sz="1000" dirty="0" err="1" smtClean="0">
                <a:solidFill>
                  <a:schemeClr val="tx1"/>
                </a:solidFill>
                <a:latin typeface="Consolas" pitchFamily="49" charset="0"/>
              </a:rPr>
              <a:t>piomkjetd</a:t>
            </a:r>
            <a:r>
              <a:rPr lang="en-US" sz="1000" dirty="0" smtClean="0">
                <a:solidFill>
                  <a:schemeClr val="tx1"/>
                </a:solidFill>
                <a:latin typeface="Consolas" pitchFamily="49" charset="0"/>
              </a:rPr>
              <a:t> </a:t>
            </a:r>
            <a:r>
              <a:rPr lang="en-US" sz="1000" dirty="0" err="1" smtClean="0">
                <a:solidFill>
                  <a:schemeClr val="tx1"/>
                </a:solidFill>
                <a:latin typeface="Consolas" pitchFamily="49" charset="0"/>
              </a:rPr>
              <a:t>mkpq_jetdirect</a:t>
            </a:r>
            <a:r>
              <a:rPr lang="en-US" sz="1000" dirty="0" smtClean="0">
                <a:solidFill>
                  <a:schemeClr val="tx1"/>
                </a:solidFill>
                <a:latin typeface="Consolas" pitchFamily="49" charset="0"/>
              </a:rPr>
              <a:t> -p '</a:t>
            </a:r>
            <a:r>
              <a:rPr lang="en-US" sz="1000" dirty="0" err="1" smtClean="0">
                <a:solidFill>
                  <a:schemeClr val="tx1"/>
                </a:solidFill>
                <a:latin typeface="Consolas" pitchFamily="49" charset="0"/>
              </a:rPr>
              <a:t>SCC_hp</a:t>
            </a:r>
            <a:r>
              <a:rPr lang="en-US" sz="1000" dirty="0" smtClean="0">
                <a:solidFill>
                  <a:schemeClr val="tx1"/>
                </a:solidFill>
                <a:latin typeface="Consolas" pitchFamily="49" charset="0"/>
              </a:rPr>
              <a:t>' -D '</a:t>
            </a:r>
            <a:r>
              <a:rPr lang="en-US" sz="1000" dirty="0" err="1" smtClean="0">
                <a:solidFill>
                  <a:schemeClr val="tx1"/>
                </a:solidFill>
                <a:latin typeface="Consolas" pitchFamily="49" charset="0"/>
              </a:rPr>
              <a:t>pcl</a:t>
            </a:r>
            <a:r>
              <a:rPr lang="en-US" sz="1000" dirty="0" smtClean="0">
                <a:solidFill>
                  <a:schemeClr val="tx1"/>
                </a:solidFill>
                <a:latin typeface="Consolas" pitchFamily="49" charset="0"/>
              </a:rPr>
              <a:t>' -q ‘W42' -h '</a:t>
            </a:r>
            <a:r>
              <a:rPr lang="en-US" sz="1000" dirty="0" smtClean="0">
                <a:solidFill>
                  <a:srgbClr val="FF0000"/>
                </a:solidFill>
                <a:latin typeface="Consolas" pitchFamily="49" charset="0"/>
              </a:rPr>
              <a:t>PRT000222</a:t>
            </a:r>
            <a:r>
              <a:rPr lang="en-US" sz="1000" dirty="0" smtClean="0">
                <a:solidFill>
                  <a:schemeClr val="tx1"/>
                </a:solidFill>
                <a:latin typeface="Consolas" pitchFamily="49" charset="0"/>
              </a:rPr>
              <a:t>' -x '9100'</a:t>
            </a:r>
          </a:p>
          <a:p>
            <a:pPr algn="l"/>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usr</a:t>
            </a:r>
            <a:r>
              <a:rPr lang="en-US" sz="1000" dirty="0" smtClean="0">
                <a:solidFill>
                  <a:schemeClr val="tx1"/>
                </a:solidFill>
                <a:latin typeface="Consolas" pitchFamily="49" charset="0"/>
              </a:rPr>
              <a:t>/lib/</a:t>
            </a:r>
            <a:r>
              <a:rPr lang="en-US" sz="1000" dirty="0" err="1" smtClean="0">
                <a:solidFill>
                  <a:schemeClr val="tx1"/>
                </a:solidFill>
                <a:latin typeface="Consolas" pitchFamily="49" charset="0"/>
              </a:rPr>
              <a:t>lpd</a:t>
            </a:r>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pio</a:t>
            </a:r>
            <a:r>
              <a:rPr lang="en-US" sz="1000" dirty="0" smtClean="0">
                <a:solidFill>
                  <a:schemeClr val="tx1"/>
                </a:solidFill>
                <a:latin typeface="Consolas" pitchFamily="49" charset="0"/>
              </a:rPr>
              <a:t>/etc/</a:t>
            </a:r>
            <a:r>
              <a:rPr lang="en-US" sz="1000" dirty="0" err="1" smtClean="0">
                <a:solidFill>
                  <a:schemeClr val="tx1"/>
                </a:solidFill>
                <a:latin typeface="Consolas" pitchFamily="49" charset="0"/>
              </a:rPr>
              <a:t>piomkjetd</a:t>
            </a:r>
            <a:r>
              <a:rPr lang="en-US" sz="1000" dirty="0" smtClean="0">
                <a:solidFill>
                  <a:schemeClr val="tx1"/>
                </a:solidFill>
                <a:latin typeface="Consolas" pitchFamily="49" charset="0"/>
              </a:rPr>
              <a:t> </a:t>
            </a:r>
            <a:r>
              <a:rPr lang="en-US" sz="1000" dirty="0" err="1" smtClean="0">
                <a:solidFill>
                  <a:schemeClr val="tx1"/>
                </a:solidFill>
                <a:latin typeface="Consolas" pitchFamily="49" charset="0"/>
              </a:rPr>
              <a:t>mkpq_jetdirect</a:t>
            </a:r>
            <a:r>
              <a:rPr lang="en-US" sz="1000" dirty="0" smtClean="0">
                <a:solidFill>
                  <a:schemeClr val="tx1"/>
                </a:solidFill>
                <a:latin typeface="Consolas" pitchFamily="49" charset="0"/>
              </a:rPr>
              <a:t> -p '</a:t>
            </a:r>
            <a:r>
              <a:rPr lang="en-US" sz="1000" dirty="0" err="1" smtClean="0">
                <a:solidFill>
                  <a:schemeClr val="tx1"/>
                </a:solidFill>
                <a:latin typeface="Consolas" pitchFamily="49" charset="0"/>
              </a:rPr>
              <a:t>SCC_hp</a:t>
            </a:r>
            <a:r>
              <a:rPr lang="en-US" sz="1000" dirty="0" smtClean="0">
                <a:solidFill>
                  <a:schemeClr val="tx1"/>
                </a:solidFill>
                <a:latin typeface="Consolas" pitchFamily="49" charset="0"/>
              </a:rPr>
              <a:t>' -D '</a:t>
            </a:r>
            <a:r>
              <a:rPr lang="en-US" sz="1000" dirty="0" err="1" smtClean="0">
                <a:solidFill>
                  <a:schemeClr val="tx1"/>
                </a:solidFill>
                <a:latin typeface="Consolas" pitchFamily="49" charset="0"/>
              </a:rPr>
              <a:t>pcl</a:t>
            </a:r>
            <a:r>
              <a:rPr lang="en-US" sz="1000" dirty="0" smtClean="0">
                <a:solidFill>
                  <a:schemeClr val="tx1"/>
                </a:solidFill>
                <a:latin typeface="Consolas" pitchFamily="49" charset="0"/>
              </a:rPr>
              <a:t>' -q ‘W43' -h '</a:t>
            </a:r>
            <a:r>
              <a:rPr lang="en-US" sz="1000" dirty="0" smtClean="0">
                <a:solidFill>
                  <a:srgbClr val="FF0000"/>
                </a:solidFill>
                <a:latin typeface="Consolas" pitchFamily="49" charset="0"/>
              </a:rPr>
              <a:t>PRT000115</a:t>
            </a:r>
            <a:r>
              <a:rPr lang="en-US" sz="1000" dirty="0" smtClean="0">
                <a:solidFill>
                  <a:schemeClr val="tx1"/>
                </a:solidFill>
                <a:latin typeface="Consolas" pitchFamily="49" charset="0"/>
              </a:rPr>
              <a:t>' -x '9100'</a:t>
            </a:r>
          </a:p>
          <a:p>
            <a:pPr algn="l"/>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usr</a:t>
            </a:r>
            <a:r>
              <a:rPr lang="en-US" sz="1000" dirty="0" smtClean="0">
                <a:solidFill>
                  <a:schemeClr val="tx1"/>
                </a:solidFill>
                <a:latin typeface="Consolas" pitchFamily="49" charset="0"/>
              </a:rPr>
              <a:t>/lib/</a:t>
            </a:r>
            <a:r>
              <a:rPr lang="en-US" sz="1000" dirty="0" err="1" smtClean="0">
                <a:solidFill>
                  <a:schemeClr val="tx1"/>
                </a:solidFill>
                <a:latin typeface="Consolas" pitchFamily="49" charset="0"/>
              </a:rPr>
              <a:t>lpd</a:t>
            </a:r>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pio</a:t>
            </a:r>
            <a:r>
              <a:rPr lang="en-US" sz="1000" dirty="0" smtClean="0">
                <a:solidFill>
                  <a:schemeClr val="tx1"/>
                </a:solidFill>
                <a:latin typeface="Consolas" pitchFamily="49" charset="0"/>
              </a:rPr>
              <a:t>/etc/</a:t>
            </a:r>
            <a:r>
              <a:rPr lang="en-US" sz="1000" dirty="0" err="1" smtClean="0">
                <a:solidFill>
                  <a:schemeClr val="tx1"/>
                </a:solidFill>
                <a:latin typeface="Consolas" pitchFamily="49" charset="0"/>
              </a:rPr>
              <a:t>piomkjetd</a:t>
            </a:r>
            <a:r>
              <a:rPr lang="en-US" sz="1000" dirty="0" smtClean="0">
                <a:solidFill>
                  <a:schemeClr val="tx1"/>
                </a:solidFill>
                <a:latin typeface="Consolas" pitchFamily="49" charset="0"/>
              </a:rPr>
              <a:t> </a:t>
            </a:r>
            <a:r>
              <a:rPr lang="en-US" sz="1000" dirty="0" err="1" smtClean="0">
                <a:solidFill>
                  <a:schemeClr val="tx1"/>
                </a:solidFill>
                <a:latin typeface="Consolas" pitchFamily="49" charset="0"/>
              </a:rPr>
              <a:t>mkpq_jetdirect</a:t>
            </a:r>
            <a:r>
              <a:rPr lang="en-US" sz="1000" dirty="0" smtClean="0">
                <a:solidFill>
                  <a:schemeClr val="tx1"/>
                </a:solidFill>
                <a:latin typeface="Consolas" pitchFamily="49" charset="0"/>
              </a:rPr>
              <a:t> -p '</a:t>
            </a:r>
            <a:r>
              <a:rPr lang="en-US" sz="1000" dirty="0" err="1" smtClean="0">
                <a:solidFill>
                  <a:schemeClr val="tx1"/>
                </a:solidFill>
                <a:latin typeface="Consolas" pitchFamily="49" charset="0"/>
              </a:rPr>
              <a:t>scc_label</a:t>
            </a:r>
            <a:r>
              <a:rPr lang="en-US" sz="1000" dirty="0" smtClean="0">
                <a:solidFill>
                  <a:schemeClr val="tx1"/>
                </a:solidFill>
                <a:latin typeface="Consolas" pitchFamily="49" charset="0"/>
              </a:rPr>
              <a:t>' -D '</a:t>
            </a:r>
            <a:r>
              <a:rPr lang="en-US" sz="1000" dirty="0" err="1" smtClean="0">
                <a:solidFill>
                  <a:schemeClr val="tx1"/>
                </a:solidFill>
                <a:latin typeface="Consolas" pitchFamily="49" charset="0"/>
              </a:rPr>
              <a:t>asc</a:t>
            </a:r>
            <a:r>
              <a:rPr lang="en-US" sz="1000" dirty="0" smtClean="0">
                <a:solidFill>
                  <a:schemeClr val="tx1"/>
                </a:solidFill>
                <a:latin typeface="Consolas" pitchFamily="49" charset="0"/>
              </a:rPr>
              <a:t>' -q ‘W44' -h '</a:t>
            </a:r>
            <a:r>
              <a:rPr lang="en-US" sz="1000" dirty="0" smtClean="0">
                <a:solidFill>
                  <a:srgbClr val="FF0000"/>
                </a:solidFill>
                <a:latin typeface="Consolas" pitchFamily="49" charset="0"/>
              </a:rPr>
              <a:t>ZPRT000020</a:t>
            </a:r>
            <a:r>
              <a:rPr lang="en-US" sz="1000" dirty="0" smtClean="0">
                <a:solidFill>
                  <a:schemeClr val="tx1"/>
                </a:solidFill>
                <a:latin typeface="Consolas" pitchFamily="49" charset="0"/>
              </a:rPr>
              <a:t>' -x '9100'</a:t>
            </a:r>
            <a:endParaRPr lang="en-US" sz="1000" dirty="0">
              <a:solidFill>
                <a:schemeClr val="tx1"/>
              </a:solidFill>
              <a:latin typeface="Consolas" pitchFamily="49" charset="0"/>
            </a:endParaRP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algn="l"/>
            <a:r>
              <a:rPr lang="en-US" sz="1800" dirty="0" smtClean="0">
                <a:solidFill>
                  <a:schemeClr val="tx1"/>
                </a:solidFill>
              </a:rPr>
              <a:t>Click on </a:t>
            </a:r>
            <a:r>
              <a:rPr lang="en-US" sz="1800" dirty="0" err="1" smtClean="0">
                <a:solidFill>
                  <a:schemeClr val="tx1"/>
                </a:solidFill>
              </a:rPr>
              <a:t>jetdirect</a:t>
            </a:r>
            <a:r>
              <a:rPr lang="en-US" sz="1800" dirty="0" smtClean="0">
                <a:solidFill>
                  <a:schemeClr val="tx1"/>
                </a:solidFill>
              </a:rPr>
              <a:t> button, it will display all of the commands system uses to create these queues, in the HP </a:t>
            </a:r>
            <a:r>
              <a:rPr lang="en-US" sz="1800" dirty="0" err="1" smtClean="0">
                <a:solidFill>
                  <a:schemeClr val="tx1"/>
                </a:solidFill>
              </a:rPr>
              <a:t>Jetdirect</a:t>
            </a:r>
            <a:r>
              <a:rPr lang="en-US" sz="1800" dirty="0" smtClean="0">
                <a:solidFill>
                  <a:schemeClr val="tx1"/>
                </a:solidFill>
              </a:rPr>
              <a:t> format.</a:t>
            </a:r>
          </a:p>
          <a:p>
            <a:pPr algn="l"/>
            <a:r>
              <a:rPr lang="en-US" sz="1800" dirty="0" smtClean="0">
                <a:solidFill>
                  <a:schemeClr val="tx1"/>
                </a:solidFill>
              </a:rPr>
              <a:t>I emptied out the DNS name column here, and you can see that –h (host) is the queue name:</a:t>
            </a:r>
          </a:p>
          <a:p>
            <a:pPr algn="l"/>
            <a:endParaRPr lang="en-US" sz="1800" dirty="0">
              <a:solidFill>
                <a:schemeClr val="tx1"/>
              </a:solidFill>
            </a:endParaRPr>
          </a:p>
          <a:p>
            <a:pPr algn="l"/>
            <a:r>
              <a:rPr lang="en-US" sz="900" dirty="0" smtClean="0">
                <a:solidFill>
                  <a:schemeClr val="tx1"/>
                </a:solidFill>
                <a:latin typeface="Consolas" pitchFamily="49" charset="0"/>
              </a:rPr>
              <a:t>/</a:t>
            </a:r>
            <a:r>
              <a:rPr lang="en-US" sz="900" dirty="0" err="1" smtClean="0">
                <a:solidFill>
                  <a:schemeClr val="tx1"/>
                </a:solidFill>
                <a:latin typeface="Consolas" pitchFamily="49" charset="0"/>
              </a:rPr>
              <a:t>usr</a:t>
            </a:r>
            <a:r>
              <a:rPr lang="en-US" sz="900" dirty="0" smtClean="0">
                <a:solidFill>
                  <a:schemeClr val="tx1"/>
                </a:solidFill>
                <a:latin typeface="Consolas" pitchFamily="49" charset="0"/>
              </a:rPr>
              <a:t>/lib/</a:t>
            </a:r>
            <a:r>
              <a:rPr lang="en-US" sz="900" dirty="0" err="1" smtClean="0">
                <a:solidFill>
                  <a:schemeClr val="tx1"/>
                </a:solidFill>
                <a:latin typeface="Consolas" pitchFamily="49" charset="0"/>
              </a:rPr>
              <a:t>lpd</a:t>
            </a:r>
            <a:r>
              <a:rPr lang="en-US" sz="900" dirty="0" smtClean="0">
                <a:solidFill>
                  <a:schemeClr val="tx1"/>
                </a:solidFill>
                <a:latin typeface="Consolas" pitchFamily="49" charset="0"/>
              </a:rPr>
              <a:t>/</a:t>
            </a:r>
            <a:r>
              <a:rPr lang="en-US" sz="900" dirty="0" err="1" smtClean="0">
                <a:solidFill>
                  <a:schemeClr val="tx1"/>
                </a:solidFill>
                <a:latin typeface="Consolas" pitchFamily="49" charset="0"/>
              </a:rPr>
              <a:t>pio</a:t>
            </a:r>
            <a:r>
              <a:rPr lang="en-US" sz="900" dirty="0" smtClean="0">
                <a:solidFill>
                  <a:schemeClr val="tx1"/>
                </a:solidFill>
                <a:latin typeface="Consolas" pitchFamily="49" charset="0"/>
              </a:rPr>
              <a:t>/etc/</a:t>
            </a:r>
            <a:r>
              <a:rPr lang="en-US" sz="900" dirty="0" err="1" smtClean="0">
                <a:solidFill>
                  <a:schemeClr val="tx1"/>
                </a:solidFill>
                <a:latin typeface="Consolas" pitchFamily="49" charset="0"/>
              </a:rPr>
              <a:t>piomkjetd</a:t>
            </a:r>
            <a:r>
              <a:rPr lang="en-US" sz="900" dirty="0" smtClean="0">
                <a:solidFill>
                  <a:schemeClr val="tx1"/>
                </a:solidFill>
                <a:latin typeface="Consolas" pitchFamily="49" charset="0"/>
              </a:rPr>
              <a:t> </a:t>
            </a:r>
            <a:r>
              <a:rPr lang="en-US" sz="900" dirty="0" err="1" smtClean="0">
                <a:solidFill>
                  <a:schemeClr val="tx1"/>
                </a:solidFill>
                <a:latin typeface="Consolas" pitchFamily="49" charset="0"/>
              </a:rPr>
              <a:t>mkpq_jetdirect</a:t>
            </a:r>
            <a:r>
              <a:rPr lang="en-US" sz="900" dirty="0" smtClean="0">
                <a:solidFill>
                  <a:schemeClr val="tx1"/>
                </a:solidFill>
                <a:latin typeface="Consolas" pitchFamily="49" charset="0"/>
              </a:rPr>
              <a:t> -p '</a:t>
            </a:r>
            <a:r>
              <a:rPr lang="en-US" sz="900" dirty="0" err="1" smtClean="0">
                <a:solidFill>
                  <a:schemeClr val="tx1"/>
                </a:solidFill>
                <a:latin typeface="Consolas" pitchFamily="49" charset="0"/>
              </a:rPr>
              <a:t>scc_label</a:t>
            </a:r>
            <a:r>
              <a:rPr lang="en-US" sz="900" dirty="0" smtClean="0">
                <a:solidFill>
                  <a:schemeClr val="tx1"/>
                </a:solidFill>
                <a:latin typeface="Consolas" pitchFamily="49" charset="0"/>
              </a:rPr>
              <a:t>' -D '</a:t>
            </a:r>
            <a:r>
              <a:rPr lang="en-US" sz="900" dirty="0" err="1" smtClean="0">
                <a:solidFill>
                  <a:schemeClr val="tx1"/>
                </a:solidFill>
                <a:latin typeface="Consolas" pitchFamily="49" charset="0"/>
              </a:rPr>
              <a:t>asc</a:t>
            </a:r>
            <a:r>
              <a:rPr lang="en-US" sz="900" dirty="0" smtClean="0">
                <a:solidFill>
                  <a:schemeClr val="tx1"/>
                </a:solidFill>
                <a:latin typeface="Consolas" pitchFamily="49" charset="0"/>
              </a:rPr>
              <a:t>' -q ‘W40' -h ‘</a:t>
            </a:r>
            <a:r>
              <a:rPr lang="en-US" sz="900" dirty="0" smtClean="0">
                <a:solidFill>
                  <a:srgbClr val="FF0000"/>
                </a:solidFill>
                <a:latin typeface="Consolas" pitchFamily="49" charset="0"/>
              </a:rPr>
              <a:t>W40</a:t>
            </a:r>
            <a:r>
              <a:rPr lang="en-US" sz="900" dirty="0" smtClean="0">
                <a:solidFill>
                  <a:schemeClr val="tx1"/>
                </a:solidFill>
                <a:latin typeface="Consolas" pitchFamily="49" charset="0"/>
              </a:rPr>
              <a:t>' -x '9100'</a:t>
            </a:r>
          </a:p>
          <a:p>
            <a:pPr algn="l"/>
            <a:r>
              <a:rPr lang="en-US" sz="900" dirty="0" smtClean="0">
                <a:solidFill>
                  <a:schemeClr val="tx1"/>
                </a:solidFill>
                <a:latin typeface="Consolas" pitchFamily="49" charset="0"/>
              </a:rPr>
              <a:t>/</a:t>
            </a:r>
            <a:r>
              <a:rPr lang="en-US" sz="900" dirty="0" err="1" smtClean="0">
                <a:solidFill>
                  <a:schemeClr val="tx1"/>
                </a:solidFill>
                <a:latin typeface="Consolas" pitchFamily="49" charset="0"/>
              </a:rPr>
              <a:t>usr</a:t>
            </a:r>
            <a:r>
              <a:rPr lang="en-US" sz="900" dirty="0" smtClean="0">
                <a:solidFill>
                  <a:schemeClr val="tx1"/>
                </a:solidFill>
                <a:latin typeface="Consolas" pitchFamily="49" charset="0"/>
              </a:rPr>
              <a:t>/lib/</a:t>
            </a:r>
            <a:r>
              <a:rPr lang="en-US" sz="900" dirty="0" err="1" smtClean="0">
                <a:solidFill>
                  <a:schemeClr val="tx1"/>
                </a:solidFill>
                <a:latin typeface="Consolas" pitchFamily="49" charset="0"/>
              </a:rPr>
              <a:t>lpd</a:t>
            </a:r>
            <a:r>
              <a:rPr lang="en-US" sz="900" dirty="0" smtClean="0">
                <a:solidFill>
                  <a:schemeClr val="tx1"/>
                </a:solidFill>
                <a:latin typeface="Consolas" pitchFamily="49" charset="0"/>
              </a:rPr>
              <a:t>/</a:t>
            </a:r>
            <a:r>
              <a:rPr lang="en-US" sz="900" dirty="0" err="1" smtClean="0">
                <a:solidFill>
                  <a:schemeClr val="tx1"/>
                </a:solidFill>
                <a:latin typeface="Consolas" pitchFamily="49" charset="0"/>
              </a:rPr>
              <a:t>pio</a:t>
            </a:r>
            <a:r>
              <a:rPr lang="en-US" sz="900" dirty="0" smtClean="0">
                <a:solidFill>
                  <a:schemeClr val="tx1"/>
                </a:solidFill>
                <a:latin typeface="Consolas" pitchFamily="49" charset="0"/>
              </a:rPr>
              <a:t>/etc/</a:t>
            </a:r>
            <a:r>
              <a:rPr lang="en-US" sz="900" dirty="0" err="1" smtClean="0">
                <a:solidFill>
                  <a:schemeClr val="tx1"/>
                </a:solidFill>
                <a:latin typeface="Consolas" pitchFamily="49" charset="0"/>
              </a:rPr>
              <a:t>piomkjetd</a:t>
            </a:r>
            <a:r>
              <a:rPr lang="en-US" sz="900" dirty="0" smtClean="0">
                <a:solidFill>
                  <a:schemeClr val="tx1"/>
                </a:solidFill>
                <a:latin typeface="Consolas" pitchFamily="49" charset="0"/>
              </a:rPr>
              <a:t> </a:t>
            </a:r>
            <a:r>
              <a:rPr lang="en-US" sz="900" dirty="0" err="1" smtClean="0">
                <a:solidFill>
                  <a:schemeClr val="tx1"/>
                </a:solidFill>
                <a:latin typeface="Consolas" pitchFamily="49" charset="0"/>
              </a:rPr>
              <a:t>mkpq_jetdirect</a:t>
            </a:r>
            <a:r>
              <a:rPr lang="en-US" sz="900" dirty="0" smtClean="0">
                <a:solidFill>
                  <a:schemeClr val="tx1"/>
                </a:solidFill>
                <a:latin typeface="Consolas" pitchFamily="49" charset="0"/>
              </a:rPr>
              <a:t> -p '</a:t>
            </a:r>
            <a:r>
              <a:rPr lang="en-US" sz="900" dirty="0" err="1" smtClean="0">
                <a:solidFill>
                  <a:schemeClr val="tx1"/>
                </a:solidFill>
                <a:latin typeface="Consolas" pitchFamily="49" charset="0"/>
              </a:rPr>
              <a:t>scc_label</a:t>
            </a:r>
            <a:r>
              <a:rPr lang="en-US" sz="900" dirty="0" smtClean="0">
                <a:solidFill>
                  <a:schemeClr val="tx1"/>
                </a:solidFill>
                <a:latin typeface="Consolas" pitchFamily="49" charset="0"/>
              </a:rPr>
              <a:t>' -D '</a:t>
            </a:r>
            <a:r>
              <a:rPr lang="en-US" sz="900" dirty="0" err="1" smtClean="0">
                <a:solidFill>
                  <a:schemeClr val="tx1"/>
                </a:solidFill>
                <a:latin typeface="Consolas" pitchFamily="49" charset="0"/>
              </a:rPr>
              <a:t>asc</a:t>
            </a:r>
            <a:r>
              <a:rPr lang="en-US" sz="900" dirty="0" smtClean="0">
                <a:solidFill>
                  <a:schemeClr val="tx1"/>
                </a:solidFill>
                <a:latin typeface="Consolas" pitchFamily="49" charset="0"/>
              </a:rPr>
              <a:t>' -q ‘W41' -h ‘</a:t>
            </a:r>
            <a:r>
              <a:rPr lang="en-US" sz="900" dirty="0" smtClean="0">
                <a:solidFill>
                  <a:srgbClr val="FF0000"/>
                </a:solidFill>
                <a:latin typeface="Consolas" pitchFamily="49" charset="0"/>
              </a:rPr>
              <a:t>W41</a:t>
            </a:r>
            <a:r>
              <a:rPr lang="en-US" sz="900" dirty="0" smtClean="0">
                <a:solidFill>
                  <a:schemeClr val="tx1"/>
                </a:solidFill>
                <a:latin typeface="Consolas" pitchFamily="49" charset="0"/>
              </a:rPr>
              <a:t>' -x '9100'</a:t>
            </a:r>
          </a:p>
          <a:p>
            <a:pPr algn="l"/>
            <a:r>
              <a:rPr lang="en-US" sz="900" dirty="0" smtClean="0">
                <a:solidFill>
                  <a:schemeClr val="tx1"/>
                </a:solidFill>
                <a:latin typeface="Consolas" pitchFamily="49" charset="0"/>
              </a:rPr>
              <a:t>/</a:t>
            </a:r>
            <a:r>
              <a:rPr lang="en-US" sz="900" dirty="0" err="1" smtClean="0">
                <a:solidFill>
                  <a:schemeClr val="tx1"/>
                </a:solidFill>
                <a:latin typeface="Consolas" pitchFamily="49" charset="0"/>
              </a:rPr>
              <a:t>usr</a:t>
            </a:r>
            <a:r>
              <a:rPr lang="en-US" sz="900" dirty="0" smtClean="0">
                <a:solidFill>
                  <a:schemeClr val="tx1"/>
                </a:solidFill>
                <a:latin typeface="Consolas" pitchFamily="49" charset="0"/>
              </a:rPr>
              <a:t>/lib/</a:t>
            </a:r>
            <a:r>
              <a:rPr lang="en-US" sz="900" dirty="0" err="1" smtClean="0">
                <a:solidFill>
                  <a:schemeClr val="tx1"/>
                </a:solidFill>
                <a:latin typeface="Consolas" pitchFamily="49" charset="0"/>
              </a:rPr>
              <a:t>lpd</a:t>
            </a:r>
            <a:r>
              <a:rPr lang="en-US" sz="900" dirty="0" smtClean="0">
                <a:solidFill>
                  <a:schemeClr val="tx1"/>
                </a:solidFill>
                <a:latin typeface="Consolas" pitchFamily="49" charset="0"/>
              </a:rPr>
              <a:t>/</a:t>
            </a:r>
            <a:r>
              <a:rPr lang="en-US" sz="900" dirty="0" err="1" smtClean="0">
                <a:solidFill>
                  <a:schemeClr val="tx1"/>
                </a:solidFill>
                <a:latin typeface="Consolas" pitchFamily="49" charset="0"/>
              </a:rPr>
              <a:t>pio</a:t>
            </a:r>
            <a:r>
              <a:rPr lang="en-US" sz="900" dirty="0" smtClean="0">
                <a:solidFill>
                  <a:schemeClr val="tx1"/>
                </a:solidFill>
                <a:latin typeface="Consolas" pitchFamily="49" charset="0"/>
              </a:rPr>
              <a:t>/etc/</a:t>
            </a:r>
            <a:r>
              <a:rPr lang="en-US" sz="900" dirty="0" err="1" smtClean="0">
                <a:solidFill>
                  <a:schemeClr val="tx1"/>
                </a:solidFill>
                <a:latin typeface="Consolas" pitchFamily="49" charset="0"/>
              </a:rPr>
              <a:t>piomkjetd</a:t>
            </a:r>
            <a:r>
              <a:rPr lang="en-US" sz="900" dirty="0" smtClean="0">
                <a:solidFill>
                  <a:schemeClr val="tx1"/>
                </a:solidFill>
                <a:latin typeface="Consolas" pitchFamily="49" charset="0"/>
              </a:rPr>
              <a:t> </a:t>
            </a:r>
            <a:r>
              <a:rPr lang="en-US" sz="900" dirty="0" err="1" smtClean="0">
                <a:solidFill>
                  <a:schemeClr val="tx1"/>
                </a:solidFill>
                <a:latin typeface="Consolas" pitchFamily="49" charset="0"/>
              </a:rPr>
              <a:t>mkpq_jetdirect</a:t>
            </a:r>
            <a:r>
              <a:rPr lang="en-US" sz="900" dirty="0" smtClean="0">
                <a:solidFill>
                  <a:schemeClr val="tx1"/>
                </a:solidFill>
                <a:latin typeface="Consolas" pitchFamily="49" charset="0"/>
              </a:rPr>
              <a:t> -p '</a:t>
            </a:r>
            <a:r>
              <a:rPr lang="en-US" sz="900" dirty="0" err="1" smtClean="0">
                <a:solidFill>
                  <a:schemeClr val="tx1"/>
                </a:solidFill>
                <a:latin typeface="Consolas" pitchFamily="49" charset="0"/>
              </a:rPr>
              <a:t>SCC_hp</a:t>
            </a:r>
            <a:r>
              <a:rPr lang="en-US" sz="900" dirty="0" smtClean="0">
                <a:solidFill>
                  <a:schemeClr val="tx1"/>
                </a:solidFill>
                <a:latin typeface="Consolas" pitchFamily="49" charset="0"/>
              </a:rPr>
              <a:t>' -D '</a:t>
            </a:r>
            <a:r>
              <a:rPr lang="en-US" sz="900" dirty="0" err="1" smtClean="0">
                <a:solidFill>
                  <a:schemeClr val="tx1"/>
                </a:solidFill>
                <a:latin typeface="Consolas" pitchFamily="49" charset="0"/>
              </a:rPr>
              <a:t>pcl</a:t>
            </a:r>
            <a:r>
              <a:rPr lang="en-US" sz="900" dirty="0" smtClean="0">
                <a:solidFill>
                  <a:schemeClr val="tx1"/>
                </a:solidFill>
                <a:latin typeface="Consolas" pitchFamily="49" charset="0"/>
              </a:rPr>
              <a:t>' -q ‘W42' -h ‘</a:t>
            </a:r>
            <a:r>
              <a:rPr lang="en-US" sz="900" dirty="0" smtClean="0">
                <a:solidFill>
                  <a:srgbClr val="FF0000"/>
                </a:solidFill>
                <a:latin typeface="Consolas" pitchFamily="49" charset="0"/>
              </a:rPr>
              <a:t>W42</a:t>
            </a:r>
            <a:r>
              <a:rPr lang="en-US" sz="900" dirty="0" smtClean="0">
                <a:solidFill>
                  <a:schemeClr val="tx1"/>
                </a:solidFill>
                <a:latin typeface="Consolas" pitchFamily="49" charset="0"/>
              </a:rPr>
              <a:t>' -x '9100'</a:t>
            </a:r>
          </a:p>
          <a:p>
            <a:pPr algn="l"/>
            <a:r>
              <a:rPr lang="en-US" sz="900" dirty="0" smtClean="0">
                <a:solidFill>
                  <a:schemeClr val="tx1"/>
                </a:solidFill>
                <a:latin typeface="Consolas" pitchFamily="49" charset="0"/>
              </a:rPr>
              <a:t>/</a:t>
            </a:r>
            <a:r>
              <a:rPr lang="en-US" sz="900" dirty="0" err="1" smtClean="0">
                <a:solidFill>
                  <a:schemeClr val="tx1"/>
                </a:solidFill>
                <a:latin typeface="Consolas" pitchFamily="49" charset="0"/>
              </a:rPr>
              <a:t>usr</a:t>
            </a:r>
            <a:r>
              <a:rPr lang="en-US" sz="900" dirty="0" smtClean="0">
                <a:solidFill>
                  <a:schemeClr val="tx1"/>
                </a:solidFill>
                <a:latin typeface="Consolas" pitchFamily="49" charset="0"/>
              </a:rPr>
              <a:t>/lib/</a:t>
            </a:r>
            <a:r>
              <a:rPr lang="en-US" sz="900" dirty="0" err="1" smtClean="0">
                <a:solidFill>
                  <a:schemeClr val="tx1"/>
                </a:solidFill>
                <a:latin typeface="Consolas" pitchFamily="49" charset="0"/>
              </a:rPr>
              <a:t>lpd</a:t>
            </a:r>
            <a:r>
              <a:rPr lang="en-US" sz="900" dirty="0" smtClean="0">
                <a:solidFill>
                  <a:schemeClr val="tx1"/>
                </a:solidFill>
                <a:latin typeface="Consolas" pitchFamily="49" charset="0"/>
              </a:rPr>
              <a:t>/</a:t>
            </a:r>
            <a:r>
              <a:rPr lang="en-US" sz="900" dirty="0" err="1" smtClean="0">
                <a:solidFill>
                  <a:schemeClr val="tx1"/>
                </a:solidFill>
                <a:latin typeface="Consolas" pitchFamily="49" charset="0"/>
              </a:rPr>
              <a:t>pio</a:t>
            </a:r>
            <a:r>
              <a:rPr lang="en-US" sz="900" dirty="0" smtClean="0">
                <a:solidFill>
                  <a:schemeClr val="tx1"/>
                </a:solidFill>
                <a:latin typeface="Consolas" pitchFamily="49" charset="0"/>
              </a:rPr>
              <a:t>/etc/</a:t>
            </a:r>
            <a:r>
              <a:rPr lang="en-US" sz="900" dirty="0" err="1" smtClean="0">
                <a:solidFill>
                  <a:schemeClr val="tx1"/>
                </a:solidFill>
                <a:latin typeface="Consolas" pitchFamily="49" charset="0"/>
              </a:rPr>
              <a:t>piomkjetd</a:t>
            </a:r>
            <a:r>
              <a:rPr lang="en-US" sz="900" dirty="0" smtClean="0">
                <a:solidFill>
                  <a:schemeClr val="tx1"/>
                </a:solidFill>
                <a:latin typeface="Consolas" pitchFamily="49" charset="0"/>
              </a:rPr>
              <a:t> </a:t>
            </a:r>
            <a:r>
              <a:rPr lang="en-US" sz="900" dirty="0" err="1" smtClean="0">
                <a:solidFill>
                  <a:schemeClr val="tx1"/>
                </a:solidFill>
                <a:latin typeface="Consolas" pitchFamily="49" charset="0"/>
              </a:rPr>
              <a:t>mkpq_jetdirect</a:t>
            </a:r>
            <a:r>
              <a:rPr lang="en-US" sz="900" dirty="0" smtClean="0">
                <a:solidFill>
                  <a:schemeClr val="tx1"/>
                </a:solidFill>
                <a:latin typeface="Consolas" pitchFamily="49" charset="0"/>
              </a:rPr>
              <a:t> -p '</a:t>
            </a:r>
            <a:r>
              <a:rPr lang="en-US" sz="900" dirty="0" err="1" smtClean="0">
                <a:solidFill>
                  <a:schemeClr val="tx1"/>
                </a:solidFill>
                <a:latin typeface="Consolas" pitchFamily="49" charset="0"/>
              </a:rPr>
              <a:t>SCC_hp</a:t>
            </a:r>
            <a:r>
              <a:rPr lang="en-US" sz="900" dirty="0" smtClean="0">
                <a:solidFill>
                  <a:schemeClr val="tx1"/>
                </a:solidFill>
                <a:latin typeface="Consolas" pitchFamily="49" charset="0"/>
              </a:rPr>
              <a:t>' -D '</a:t>
            </a:r>
            <a:r>
              <a:rPr lang="en-US" sz="900" dirty="0" err="1" smtClean="0">
                <a:solidFill>
                  <a:schemeClr val="tx1"/>
                </a:solidFill>
                <a:latin typeface="Consolas" pitchFamily="49" charset="0"/>
              </a:rPr>
              <a:t>pcl</a:t>
            </a:r>
            <a:r>
              <a:rPr lang="en-US" sz="900" dirty="0" smtClean="0">
                <a:solidFill>
                  <a:schemeClr val="tx1"/>
                </a:solidFill>
                <a:latin typeface="Consolas" pitchFamily="49" charset="0"/>
              </a:rPr>
              <a:t>' -q ‘W43' -h ‘</a:t>
            </a:r>
            <a:r>
              <a:rPr lang="en-US" sz="900" dirty="0" smtClean="0">
                <a:solidFill>
                  <a:srgbClr val="FF0000"/>
                </a:solidFill>
                <a:latin typeface="Consolas" pitchFamily="49" charset="0"/>
              </a:rPr>
              <a:t>W43</a:t>
            </a:r>
            <a:r>
              <a:rPr lang="en-US" sz="900" dirty="0" smtClean="0">
                <a:solidFill>
                  <a:schemeClr val="tx1"/>
                </a:solidFill>
                <a:latin typeface="Consolas" pitchFamily="49" charset="0"/>
              </a:rPr>
              <a:t>' -x '9100'</a:t>
            </a:r>
          </a:p>
          <a:p>
            <a:pPr algn="l"/>
            <a:r>
              <a:rPr lang="en-US" sz="900" dirty="0" smtClean="0">
                <a:solidFill>
                  <a:schemeClr val="tx1"/>
                </a:solidFill>
                <a:latin typeface="Consolas" pitchFamily="49" charset="0"/>
              </a:rPr>
              <a:t>/</a:t>
            </a:r>
            <a:r>
              <a:rPr lang="en-US" sz="900" dirty="0" err="1" smtClean="0">
                <a:solidFill>
                  <a:schemeClr val="tx1"/>
                </a:solidFill>
                <a:latin typeface="Consolas" pitchFamily="49" charset="0"/>
              </a:rPr>
              <a:t>usr</a:t>
            </a:r>
            <a:r>
              <a:rPr lang="en-US" sz="900" dirty="0" smtClean="0">
                <a:solidFill>
                  <a:schemeClr val="tx1"/>
                </a:solidFill>
                <a:latin typeface="Consolas" pitchFamily="49" charset="0"/>
              </a:rPr>
              <a:t>/lib/</a:t>
            </a:r>
            <a:r>
              <a:rPr lang="en-US" sz="900" dirty="0" err="1" smtClean="0">
                <a:solidFill>
                  <a:schemeClr val="tx1"/>
                </a:solidFill>
                <a:latin typeface="Consolas" pitchFamily="49" charset="0"/>
              </a:rPr>
              <a:t>lpd</a:t>
            </a:r>
            <a:r>
              <a:rPr lang="en-US" sz="900" dirty="0" smtClean="0">
                <a:solidFill>
                  <a:schemeClr val="tx1"/>
                </a:solidFill>
                <a:latin typeface="Consolas" pitchFamily="49" charset="0"/>
              </a:rPr>
              <a:t>/</a:t>
            </a:r>
            <a:r>
              <a:rPr lang="en-US" sz="900" dirty="0" err="1" smtClean="0">
                <a:solidFill>
                  <a:schemeClr val="tx1"/>
                </a:solidFill>
                <a:latin typeface="Consolas" pitchFamily="49" charset="0"/>
              </a:rPr>
              <a:t>pio</a:t>
            </a:r>
            <a:r>
              <a:rPr lang="en-US" sz="900" dirty="0" smtClean="0">
                <a:solidFill>
                  <a:schemeClr val="tx1"/>
                </a:solidFill>
                <a:latin typeface="Consolas" pitchFamily="49" charset="0"/>
              </a:rPr>
              <a:t>/etc/</a:t>
            </a:r>
            <a:r>
              <a:rPr lang="en-US" sz="900" dirty="0" err="1" smtClean="0">
                <a:solidFill>
                  <a:schemeClr val="tx1"/>
                </a:solidFill>
                <a:latin typeface="Consolas" pitchFamily="49" charset="0"/>
              </a:rPr>
              <a:t>piomkjetd</a:t>
            </a:r>
            <a:r>
              <a:rPr lang="en-US" sz="900" dirty="0" smtClean="0">
                <a:solidFill>
                  <a:schemeClr val="tx1"/>
                </a:solidFill>
                <a:latin typeface="Consolas" pitchFamily="49" charset="0"/>
              </a:rPr>
              <a:t> </a:t>
            </a:r>
            <a:r>
              <a:rPr lang="en-US" sz="900" dirty="0" err="1" smtClean="0">
                <a:solidFill>
                  <a:schemeClr val="tx1"/>
                </a:solidFill>
                <a:latin typeface="Consolas" pitchFamily="49" charset="0"/>
              </a:rPr>
              <a:t>mkpq_jetdirect</a:t>
            </a:r>
            <a:r>
              <a:rPr lang="en-US" sz="900" dirty="0" smtClean="0">
                <a:solidFill>
                  <a:schemeClr val="tx1"/>
                </a:solidFill>
                <a:latin typeface="Consolas" pitchFamily="49" charset="0"/>
              </a:rPr>
              <a:t> -p '</a:t>
            </a:r>
            <a:r>
              <a:rPr lang="en-US" sz="900" dirty="0" err="1" smtClean="0">
                <a:solidFill>
                  <a:schemeClr val="tx1"/>
                </a:solidFill>
                <a:latin typeface="Consolas" pitchFamily="49" charset="0"/>
              </a:rPr>
              <a:t>scc_label</a:t>
            </a:r>
            <a:r>
              <a:rPr lang="en-US" sz="900" dirty="0" smtClean="0">
                <a:solidFill>
                  <a:schemeClr val="tx1"/>
                </a:solidFill>
                <a:latin typeface="Consolas" pitchFamily="49" charset="0"/>
              </a:rPr>
              <a:t>' -D '</a:t>
            </a:r>
            <a:r>
              <a:rPr lang="en-US" sz="900" dirty="0" err="1" smtClean="0">
                <a:solidFill>
                  <a:schemeClr val="tx1"/>
                </a:solidFill>
                <a:latin typeface="Consolas" pitchFamily="49" charset="0"/>
              </a:rPr>
              <a:t>asc</a:t>
            </a:r>
            <a:r>
              <a:rPr lang="en-US" sz="900" dirty="0" smtClean="0">
                <a:solidFill>
                  <a:schemeClr val="tx1"/>
                </a:solidFill>
                <a:latin typeface="Consolas" pitchFamily="49" charset="0"/>
              </a:rPr>
              <a:t>' -q ‘W44' -h ‘</a:t>
            </a:r>
            <a:r>
              <a:rPr lang="en-US" sz="900" dirty="0" smtClean="0">
                <a:solidFill>
                  <a:srgbClr val="FF0000"/>
                </a:solidFill>
                <a:latin typeface="Consolas" pitchFamily="49" charset="0"/>
              </a:rPr>
              <a:t>W44</a:t>
            </a:r>
            <a:r>
              <a:rPr lang="en-US" sz="900" dirty="0" smtClean="0">
                <a:solidFill>
                  <a:schemeClr val="tx1"/>
                </a:solidFill>
                <a:latin typeface="Consolas" pitchFamily="49" charset="0"/>
              </a:rPr>
              <a:t>' -x '9100'</a:t>
            </a:r>
          </a:p>
          <a:p>
            <a:pPr algn="l"/>
            <a:r>
              <a:rPr lang="en-US" sz="1800" dirty="0" smtClean="0">
                <a:solidFill>
                  <a:schemeClr val="tx1"/>
                </a:solidFill>
              </a:rPr>
              <a:t> </a:t>
            </a:r>
          </a:p>
          <a:p>
            <a:pPr algn="l"/>
            <a:endParaRPr lang="en-US" sz="1800" dirty="0"/>
          </a:p>
          <a:p>
            <a:pPr algn="l"/>
            <a:endParaRPr lang="en-US" sz="1800"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algn="l"/>
            <a:r>
              <a:rPr lang="en-US" sz="1800" dirty="0" smtClean="0">
                <a:solidFill>
                  <a:schemeClr val="tx1"/>
                </a:solidFill>
              </a:rPr>
              <a:t>Click on the hosts button, you can see the entries you can add to /etc/hosts file.</a:t>
            </a:r>
          </a:p>
          <a:p>
            <a:pPr algn="l"/>
            <a:r>
              <a:rPr lang="en-US" sz="1800" dirty="0" smtClean="0">
                <a:solidFill>
                  <a:schemeClr val="tx1"/>
                </a:solidFill>
              </a:rPr>
              <a:t>This is only needed if your printers do not have a DNS name.  </a:t>
            </a:r>
          </a:p>
          <a:p>
            <a:pPr algn="l"/>
            <a:endParaRPr lang="en-US" sz="1800" dirty="0">
              <a:solidFill>
                <a:schemeClr val="tx1"/>
              </a:solidFill>
            </a:endParaRPr>
          </a:p>
          <a:p>
            <a:pPr algn="l"/>
            <a:r>
              <a:rPr lang="pl-PL" sz="1000" dirty="0" smtClean="0">
                <a:solidFill>
                  <a:schemeClr val="tx1"/>
                </a:solidFill>
                <a:latin typeface="Consolas" pitchFamily="49" charset="0"/>
              </a:rPr>
              <a:t>10.92.36.177       </a:t>
            </a:r>
            <a:r>
              <a:rPr lang="en-US" sz="1000" dirty="0" smtClean="0">
                <a:solidFill>
                  <a:schemeClr val="tx1"/>
                </a:solidFill>
                <a:latin typeface="Consolas" pitchFamily="49" charset="0"/>
              </a:rPr>
              <a:t>W</a:t>
            </a:r>
            <a:r>
              <a:rPr lang="pl-PL" sz="1000" dirty="0" smtClean="0">
                <a:solidFill>
                  <a:schemeClr val="tx1"/>
                </a:solidFill>
                <a:latin typeface="Consolas" pitchFamily="49" charset="0"/>
              </a:rPr>
              <a:t>40    #S4M </a:t>
            </a:r>
          </a:p>
          <a:p>
            <a:pPr algn="l"/>
            <a:r>
              <a:rPr lang="pl-PL" sz="1000" dirty="0" smtClean="0">
                <a:solidFill>
                  <a:schemeClr val="tx1"/>
                </a:solidFill>
                <a:latin typeface="Consolas" pitchFamily="49" charset="0"/>
              </a:rPr>
              <a:t>10.92.14.242       </a:t>
            </a:r>
            <a:r>
              <a:rPr lang="en-US" sz="1000" dirty="0" smtClean="0">
                <a:solidFill>
                  <a:schemeClr val="tx1"/>
                </a:solidFill>
                <a:latin typeface="Consolas" pitchFamily="49" charset="0"/>
              </a:rPr>
              <a:t>W</a:t>
            </a:r>
            <a:r>
              <a:rPr lang="pl-PL" sz="1000" dirty="0" smtClean="0">
                <a:solidFill>
                  <a:schemeClr val="tx1"/>
                </a:solidFill>
                <a:latin typeface="Consolas" pitchFamily="49" charset="0"/>
              </a:rPr>
              <a:t>41    #S4M </a:t>
            </a:r>
          </a:p>
          <a:p>
            <a:pPr algn="l"/>
            <a:r>
              <a:rPr lang="pl-PL" sz="1000" dirty="0" smtClean="0">
                <a:solidFill>
                  <a:schemeClr val="tx1"/>
                </a:solidFill>
                <a:latin typeface="Consolas" pitchFamily="49" charset="0"/>
              </a:rPr>
              <a:t>10.92.14.161       </a:t>
            </a:r>
            <a:r>
              <a:rPr lang="en-US" sz="1000" dirty="0" smtClean="0">
                <a:solidFill>
                  <a:schemeClr val="tx1"/>
                </a:solidFill>
                <a:latin typeface="Consolas" pitchFamily="49" charset="0"/>
              </a:rPr>
              <a:t>W</a:t>
            </a:r>
            <a:r>
              <a:rPr lang="pl-PL" sz="1000" dirty="0" smtClean="0">
                <a:solidFill>
                  <a:schemeClr val="tx1"/>
                </a:solidFill>
                <a:latin typeface="Consolas" pitchFamily="49" charset="0"/>
              </a:rPr>
              <a:t>42    #Default </a:t>
            </a:r>
          </a:p>
          <a:p>
            <a:pPr algn="l"/>
            <a:r>
              <a:rPr lang="pl-PL" sz="1000" dirty="0" smtClean="0">
                <a:solidFill>
                  <a:schemeClr val="tx1"/>
                </a:solidFill>
                <a:latin typeface="Consolas" pitchFamily="49" charset="0"/>
              </a:rPr>
              <a:t>10.92.24.169       </a:t>
            </a:r>
            <a:r>
              <a:rPr lang="en-US" sz="1000" dirty="0" smtClean="0">
                <a:solidFill>
                  <a:schemeClr val="tx1"/>
                </a:solidFill>
                <a:latin typeface="Consolas" pitchFamily="49" charset="0"/>
              </a:rPr>
              <a:t>W</a:t>
            </a:r>
            <a:r>
              <a:rPr lang="pl-PL" sz="1000" dirty="0" smtClean="0">
                <a:solidFill>
                  <a:schemeClr val="tx1"/>
                </a:solidFill>
                <a:latin typeface="Consolas" pitchFamily="49" charset="0"/>
              </a:rPr>
              <a:t>43    #Default </a:t>
            </a:r>
          </a:p>
          <a:p>
            <a:pPr algn="l"/>
            <a:r>
              <a:rPr lang="pl-PL" sz="1000" dirty="0" smtClean="0">
                <a:solidFill>
                  <a:schemeClr val="tx1"/>
                </a:solidFill>
                <a:latin typeface="Consolas" pitchFamily="49" charset="0"/>
              </a:rPr>
              <a:t>10.92.32.232       </a:t>
            </a:r>
            <a:r>
              <a:rPr lang="en-US" sz="1000" dirty="0" smtClean="0">
                <a:solidFill>
                  <a:schemeClr val="tx1"/>
                </a:solidFill>
                <a:latin typeface="Consolas" pitchFamily="49" charset="0"/>
              </a:rPr>
              <a:t>W</a:t>
            </a:r>
            <a:r>
              <a:rPr lang="pl-PL" sz="1000" dirty="0" smtClean="0">
                <a:solidFill>
                  <a:schemeClr val="tx1"/>
                </a:solidFill>
                <a:latin typeface="Consolas" pitchFamily="49" charset="0"/>
              </a:rPr>
              <a:t>44    #S4M </a:t>
            </a:r>
            <a:endParaRPr lang="en-US" sz="1000" dirty="0" smtClean="0">
              <a:solidFill>
                <a:schemeClr val="tx1"/>
              </a:solidFill>
              <a:latin typeface="Consolas" pitchFamily="49" charset="0"/>
            </a:endParaRPr>
          </a:p>
          <a:p>
            <a:pPr algn="l"/>
            <a:endParaRPr lang="en-US" sz="1000" dirty="0">
              <a:solidFill>
                <a:schemeClr val="tx1"/>
              </a:solidFill>
              <a:latin typeface="Consolas" pitchFamily="49" charset="0"/>
            </a:endParaRPr>
          </a:p>
          <a:p>
            <a:pPr algn="l"/>
            <a:endParaRPr lang="en-US" sz="1000" dirty="0" smtClean="0">
              <a:solidFill>
                <a:schemeClr val="tx1"/>
              </a:solidFill>
              <a:latin typeface="Consolas" pitchFamily="49" charset="0"/>
            </a:endParaRPr>
          </a:p>
          <a:p>
            <a:pPr algn="l"/>
            <a:endParaRPr lang="en-US" sz="1800" dirty="0"/>
          </a:p>
          <a:p>
            <a:pPr algn="l"/>
            <a:r>
              <a:rPr lang="en-US" sz="1800" dirty="0" smtClean="0"/>
              <a:t>When building the /etc/hosts file, we just map the IP address to the queue name you provided. </a:t>
            </a:r>
            <a:endParaRPr lang="en-US" sz="1800"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algn="l"/>
            <a:r>
              <a:rPr lang="en-US" sz="1800" dirty="0" smtClean="0">
                <a:solidFill>
                  <a:schemeClr val="tx1"/>
                </a:solidFill>
              </a:rPr>
              <a:t>Click on the </a:t>
            </a:r>
            <a:r>
              <a:rPr lang="en-US" sz="1800" dirty="0" err="1" smtClean="0">
                <a:solidFill>
                  <a:schemeClr val="tx1"/>
                </a:solidFill>
              </a:rPr>
              <a:t>printerc</a:t>
            </a:r>
            <a:r>
              <a:rPr lang="en-US" sz="1800" dirty="0" smtClean="0">
                <a:solidFill>
                  <a:schemeClr val="tx1"/>
                </a:solidFill>
              </a:rPr>
              <a:t> button, it will create the correct entries for </a:t>
            </a:r>
            <a:r>
              <a:rPr lang="en-US" sz="1800" dirty="0" err="1" smtClean="0">
                <a:solidFill>
                  <a:schemeClr val="tx1"/>
                </a:solidFill>
              </a:rPr>
              <a:t>printerc</a:t>
            </a:r>
            <a:r>
              <a:rPr lang="en-US" sz="1800" dirty="0" smtClean="0">
                <a:solidFill>
                  <a:schemeClr val="tx1"/>
                </a:solidFill>
              </a:rPr>
              <a:t> file, that you can append to the </a:t>
            </a:r>
            <a:r>
              <a:rPr lang="en-US" sz="1800" dirty="0" err="1" smtClean="0">
                <a:solidFill>
                  <a:schemeClr val="tx1"/>
                </a:solidFill>
              </a:rPr>
              <a:t>printerc</a:t>
            </a:r>
            <a:r>
              <a:rPr lang="en-US" sz="1800" dirty="0" smtClean="0">
                <a:solidFill>
                  <a:schemeClr val="tx1"/>
                </a:solidFill>
              </a:rPr>
              <a:t> file.</a:t>
            </a:r>
          </a:p>
          <a:p>
            <a:pPr algn="l"/>
            <a:endParaRPr lang="en-US" sz="1800" dirty="0">
              <a:solidFill>
                <a:schemeClr val="tx1"/>
              </a:solidFill>
            </a:endParaRPr>
          </a:p>
          <a:p>
            <a:pPr algn="l"/>
            <a:r>
              <a:rPr lang="en-US" sz="1100" dirty="0" smtClean="0">
                <a:solidFill>
                  <a:schemeClr val="tx1"/>
                </a:solidFill>
                <a:latin typeface="Consolas" pitchFamily="49" charset="0"/>
              </a:rPr>
              <a:t>W40_ZPRT000029               !LZ1:540:lp -c -dW40   &gt; /dev/null 2&gt;&amp;1</a:t>
            </a:r>
          </a:p>
          <a:p>
            <a:pPr algn="l"/>
            <a:r>
              <a:rPr lang="en-US" sz="1100" dirty="0" smtClean="0">
                <a:solidFill>
                  <a:schemeClr val="tx1"/>
                </a:solidFill>
                <a:latin typeface="Consolas" pitchFamily="49" charset="0"/>
              </a:rPr>
              <a:t>W41_ZPRT000030               !LZ1:541:lp -c -dW41   &gt; /dev/null 2&gt;&amp;1</a:t>
            </a:r>
          </a:p>
          <a:p>
            <a:pPr algn="l"/>
            <a:r>
              <a:rPr lang="en-US" sz="1100" dirty="0" smtClean="0">
                <a:solidFill>
                  <a:schemeClr val="tx1"/>
                </a:solidFill>
                <a:latin typeface="Consolas" pitchFamily="49" charset="0"/>
              </a:rPr>
              <a:t>W42_PRT000222                !P  :542:lp -m -dW42   &gt; /dev/null 2&gt;&amp;1</a:t>
            </a:r>
          </a:p>
          <a:p>
            <a:pPr algn="l"/>
            <a:r>
              <a:rPr lang="en-US" sz="1100" dirty="0" smtClean="0">
                <a:solidFill>
                  <a:schemeClr val="tx1"/>
                </a:solidFill>
                <a:latin typeface="Consolas" pitchFamily="49" charset="0"/>
              </a:rPr>
              <a:t>W43_PRT000115                !P  :543:lp -m -dW43   &gt; /dev/null 2&gt;&amp;1</a:t>
            </a:r>
          </a:p>
          <a:p>
            <a:pPr algn="l"/>
            <a:r>
              <a:rPr lang="en-US" sz="1100" dirty="0" smtClean="0">
                <a:solidFill>
                  <a:schemeClr val="tx1"/>
                </a:solidFill>
                <a:latin typeface="Consolas" pitchFamily="49" charset="0"/>
              </a:rPr>
              <a:t>W44_ZPRT000020               !LZ1:544:lp -c -dW44   &gt; /dev/null 2&gt;&amp;1</a:t>
            </a:r>
          </a:p>
          <a:p>
            <a:pPr algn="l"/>
            <a:endParaRPr lang="en-US" sz="1100" dirty="0" smtClean="0">
              <a:solidFill>
                <a:schemeClr val="tx1"/>
              </a:solidFill>
              <a:latin typeface="Consolas" pitchFamily="49" charset="0"/>
            </a:endParaRPr>
          </a:p>
          <a:p>
            <a:pPr algn="l"/>
            <a:endParaRPr lang="en-US" sz="1100" dirty="0" smtClean="0">
              <a:solidFill>
                <a:schemeClr val="tx1"/>
              </a:solidFill>
              <a:latin typeface="Consolas" pitchFamily="49" charset="0"/>
            </a:endParaRPr>
          </a:p>
          <a:p>
            <a:pPr algn="l"/>
            <a:r>
              <a:rPr lang="en-US" sz="1100" dirty="0" smtClean="0">
                <a:solidFill>
                  <a:schemeClr val="tx1"/>
                </a:solidFill>
                <a:latin typeface="Consolas" pitchFamily="49" charset="0"/>
              </a:rPr>
              <a:t>Comments at the end of each line:</a:t>
            </a:r>
          </a:p>
          <a:p>
            <a:pPr algn="l"/>
            <a:r>
              <a:rPr lang="en-US" sz="1100" dirty="0" smtClean="0">
                <a:solidFill>
                  <a:schemeClr val="tx1"/>
                </a:solidFill>
                <a:latin typeface="Consolas" pitchFamily="49" charset="0"/>
              </a:rPr>
              <a:t>LAB_LabServices_CR1_RY73        !P  :0196:P:lp    -</a:t>
            </a:r>
            <a:r>
              <a:rPr lang="en-US" sz="1100" dirty="0" err="1" smtClean="0">
                <a:solidFill>
                  <a:schemeClr val="tx1"/>
                </a:solidFill>
                <a:latin typeface="Consolas" pitchFamily="49" charset="0"/>
              </a:rPr>
              <a:t>dLAB</a:t>
            </a:r>
            <a:r>
              <a:rPr lang="en-US" sz="1100" dirty="0" smtClean="0">
                <a:solidFill>
                  <a:schemeClr val="tx1"/>
                </a:solidFill>
                <a:latin typeface="Consolas" pitchFamily="49" charset="0"/>
              </a:rPr>
              <a:t> &gt;/dev/null 2&gt;&amp;1</a:t>
            </a:r>
            <a:r>
              <a:rPr lang="en-US" sz="1100" dirty="0" smtClean="0">
                <a:solidFill>
                  <a:srgbClr val="FF0000"/>
                </a:solidFill>
                <a:latin typeface="Consolas" pitchFamily="49" charset="0"/>
              </a:rPr>
              <a:t>:733-3615</a:t>
            </a:r>
            <a:r>
              <a:rPr lang="en-US" sz="1100" dirty="0" smtClean="0">
                <a:solidFill>
                  <a:schemeClr val="tx1"/>
                </a:solidFill>
                <a:latin typeface="Consolas" pitchFamily="49" charset="0"/>
              </a:rPr>
              <a:t> LA3_LabServices_CR2_RVF5        !P  :0393:P:lp    -dLA3 &gt;/dev/null 2&gt;&amp;1</a:t>
            </a:r>
            <a:r>
              <a:rPr lang="en-US" sz="1100" dirty="0" smtClean="0">
                <a:solidFill>
                  <a:srgbClr val="FF0000"/>
                </a:solidFill>
                <a:latin typeface="Consolas" pitchFamily="49" charset="0"/>
              </a:rPr>
              <a:t>:733-3615</a:t>
            </a:r>
          </a:p>
          <a:p>
            <a:pPr algn="l"/>
            <a:r>
              <a:rPr lang="en-US" sz="1100" dirty="0" smtClean="0">
                <a:solidFill>
                  <a:schemeClr val="tx1"/>
                </a:solidFill>
                <a:latin typeface="Consolas" pitchFamily="49" charset="0"/>
              </a:rPr>
              <a:t>RXF_LabServices_CR_RXF8         !P  :0451:P:lp    -</a:t>
            </a:r>
            <a:r>
              <a:rPr lang="en-US" sz="1100" dirty="0" err="1" smtClean="0">
                <a:solidFill>
                  <a:schemeClr val="tx1"/>
                </a:solidFill>
                <a:latin typeface="Consolas" pitchFamily="49" charset="0"/>
              </a:rPr>
              <a:t>dRXF</a:t>
            </a:r>
            <a:r>
              <a:rPr lang="en-US" sz="1100" dirty="0" smtClean="0">
                <a:solidFill>
                  <a:schemeClr val="tx1"/>
                </a:solidFill>
                <a:latin typeface="Consolas" pitchFamily="49" charset="0"/>
              </a:rPr>
              <a:t> &gt;/dev/null 2&gt;&amp;1</a:t>
            </a:r>
            <a:r>
              <a:rPr lang="en-US" sz="1100" dirty="0" smtClean="0">
                <a:solidFill>
                  <a:srgbClr val="FF0000"/>
                </a:solidFill>
                <a:latin typeface="Consolas" pitchFamily="49" charset="0"/>
              </a:rPr>
              <a:t>:733-3615</a:t>
            </a:r>
          </a:p>
          <a:p>
            <a:pPr algn="l"/>
            <a:endParaRPr lang="en-US" sz="1100" dirty="0" smtClean="0">
              <a:solidFill>
                <a:srgbClr val="FF0000"/>
              </a:solidFill>
              <a:latin typeface="Consolas" pitchFamily="49" charset="0"/>
            </a:endParaRPr>
          </a:p>
          <a:p>
            <a:pPr algn="l"/>
            <a:r>
              <a:rPr lang="en-US" sz="1100" dirty="0" smtClean="0">
                <a:solidFill>
                  <a:schemeClr val="tx1"/>
                </a:solidFill>
                <a:latin typeface="Consolas" pitchFamily="49" charset="0"/>
              </a:rPr>
              <a:t>A lesser known feature, is the ability to add a comment at the end of each line.  Above is the format.  Add :######## to the end of each line.   This is useful to place contact information for each printer. </a:t>
            </a:r>
          </a:p>
          <a:p>
            <a:pPr algn="l"/>
            <a:r>
              <a:rPr lang="en-US" sz="1100" dirty="0" smtClean="0">
                <a:solidFill>
                  <a:schemeClr val="tx1"/>
                </a:solidFill>
                <a:latin typeface="Consolas" pitchFamily="49" charset="0"/>
              </a:rPr>
              <a:t>We are looking at adding this as a feature to </a:t>
            </a:r>
            <a:r>
              <a:rPr lang="en-US" sz="1100" smtClean="0">
                <a:solidFill>
                  <a:schemeClr val="tx1"/>
                </a:solidFill>
                <a:latin typeface="Consolas" pitchFamily="49" charset="0"/>
              </a:rPr>
              <a:t>the spreadsheet.</a:t>
            </a:r>
            <a:endParaRPr lang="en-US" sz="1100" dirty="0" smtClean="0">
              <a:solidFill>
                <a:schemeClr val="tx1"/>
              </a:solidFill>
              <a:latin typeface="Consolas" pitchFamily="49" charset="0"/>
            </a:endParaRPr>
          </a:p>
          <a:p>
            <a:pPr algn="l"/>
            <a:endParaRPr lang="en-US" sz="1100" dirty="0" smtClean="0">
              <a:solidFill>
                <a:schemeClr val="tx1"/>
              </a:solidFill>
              <a:latin typeface="Consolas" pitchFamily="49" charset="0"/>
            </a:endParaRPr>
          </a:p>
          <a:p>
            <a:pPr algn="l"/>
            <a:endParaRPr lang="en-US" sz="1100" dirty="0">
              <a:solidFill>
                <a:schemeClr val="tx1"/>
              </a:solidFill>
              <a:latin typeface="Consolas" pitchFamily="49" charset="0"/>
            </a:endParaRPr>
          </a:p>
          <a:p>
            <a:pPr algn="l"/>
            <a:endParaRPr lang="en-US" sz="1100" dirty="0" smtClean="0">
              <a:solidFill>
                <a:schemeClr val="tx1"/>
              </a:solidFill>
              <a:latin typeface="Consolas" pitchFamily="49" charset="0"/>
            </a:endParaRPr>
          </a:p>
          <a:p>
            <a:pPr algn="l"/>
            <a:endParaRPr lang="en-US" sz="1800" dirty="0"/>
          </a:p>
          <a:p>
            <a:pPr algn="l"/>
            <a:endParaRPr lang="en-US" sz="1800" dirty="0" smtClean="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algn="l"/>
            <a:r>
              <a:rPr lang="en-US" sz="1800" dirty="0" smtClean="0">
                <a:solidFill>
                  <a:schemeClr val="tx1"/>
                </a:solidFill>
              </a:rPr>
              <a:t>Here’s a listing of available printer type that you can enter in Column D of Printer Data Tab. </a:t>
            </a:r>
          </a:p>
          <a:p>
            <a:pPr algn="l"/>
            <a:endParaRPr lang="en-US" sz="1800"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pic>
        <p:nvPicPr>
          <p:cNvPr id="6146" name="Picture 2"/>
          <p:cNvPicPr>
            <a:picLocks noChangeAspect="1" noChangeArrowheads="1"/>
          </p:cNvPicPr>
          <p:nvPr/>
        </p:nvPicPr>
        <p:blipFill>
          <a:blip r:embed="rId3" cstate="print"/>
          <a:srcRect/>
          <a:stretch>
            <a:fillRect/>
          </a:stretch>
        </p:blipFill>
        <p:spPr bwMode="auto">
          <a:xfrm>
            <a:off x="1905000" y="3200400"/>
            <a:ext cx="5943600" cy="3109084"/>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lnSpcReduction="10000"/>
          </a:bodyPr>
          <a:lstStyle/>
          <a:p>
            <a:pPr algn="l"/>
            <a:r>
              <a:rPr lang="en-US" sz="1800" dirty="0" smtClean="0">
                <a:solidFill>
                  <a:schemeClr val="tx1"/>
                </a:solidFill>
              </a:rPr>
              <a:t>Once the spreadsheet has been fully populated, let’s try to execute this on the system now.  Remember, print queues must be added to Application and </a:t>
            </a:r>
            <a:r>
              <a:rPr lang="en-US" sz="1800" dirty="0" err="1" smtClean="0">
                <a:solidFill>
                  <a:schemeClr val="tx1"/>
                </a:solidFill>
              </a:rPr>
              <a:t>Weblogic</a:t>
            </a:r>
            <a:r>
              <a:rPr lang="en-US" sz="1800" dirty="0" smtClean="0">
                <a:solidFill>
                  <a:schemeClr val="tx1"/>
                </a:solidFill>
              </a:rPr>
              <a:t> LPARs, there’s no need to add printers to the Oracle LPAR.</a:t>
            </a:r>
          </a:p>
          <a:p>
            <a:pPr algn="l"/>
            <a:endParaRPr lang="en-US" sz="1800" dirty="0">
              <a:solidFill>
                <a:schemeClr val="tx1"/>
              </a:solidFill>
            </a:endParaRPr>
          </a:p>
          <a:p>
            <a:pPr algn="l"/>
            <a:r>
              <a:rPr lang="en-US" sz="1800" dirty="0" smtClean="0">
                <a:solidFill>
                  <a:schemeClr val="tx1"/>
                </a:solidFill>
              </a:rPr>
              <a:t>First thing first, if the printer IP are not resolvable through your DNS server, then you must update the /etc/hosts file first. </a:t>
            </a:r>
          </a:p>
          <a:p>
            <a:pPr algn="l"/>
            <a:r>
              <a:rPr lang="en-US" sz="1800" dirty="0" smtClean="0">
                <a:solidFill>
                  <a:srgbClr val="FF0000"/>
                </a:solidFill>
              </a:rPr>
              <a:t>**  Backup the /etc/hosts file first, before you edit the file.</a:t>
            </a:r>
          </a:p>
          <a:p>
            <a:pPr algn="l"/>
            <a:endParaRPr lang="en-US" sz="1800" dirty="0">
              <a:solidFill>
                <a:schemeClr val="tx1"/>
              </a:solidFill>
            </a:endParaRPr>
          </a:p>
          <a:p>
            <a:pPr algn="l"/>
            <a:r>
              <a:rPr lang="en-US" sz="1800" dirty="0" smtClean="0">
                <a:solidFill>
                  <a:schemeClr val="tx1"/>
                </a:solidFill>
              </a:rPr>
              <a:t>I copied the entries found under “hosts” button, and I will append this information to the /etc/hosts file on Application/</a:t>
            </a:r>
            <a:r>
              <a:rPr lang="en-US" sz="1800" dirty="0" err="1" smtClean="0">
                <a:solidFill>
                  <a:schemeClr val="tx1"/>
                </a:solidFill>
              </a:rPr>
              <a:t>Weblogic</a:t>
            </a:r>
            <a:r>
              <a:rPr lang="en-US" sz="1800" dirty="0" smtClean="0">
                <a:solidFill>
                  <a:schemeClr val="tx1"/>
                </a:solidFill>
              </a:rPr>
              <a:t> LPARs:</a:t>
            </a:r>
          </a:p>
          <a:p>
            <a:pPr algn="l"/>
            <a:r>
              <a:rPr lang="pl-PL" sz="1400" dirty="0" smtClean="0">
                <a:solidFill>
                  <a:schemeClr val="tx1"/>
                </a:solidFill>
                <a:latin typeface="Consolas" pitchFamily="49" charset="0"/>
              </a:rPr>
              <a:t>10.92.36.177       </a:t>
            </a:r>
            <a:r>
              <a:rPr lang="en-US" sz="1400" dirty="0" smtClean="0">
                <a:solidFill>
                  <a:schemeClr val="tx1"/>
                </a:solidFill>
                <a:latin typeface="Consolas" pitchFamily="49" charset="0"/>
              </a:rPr>
              <a:t>W</a:t>
            </a:r>
            <a:r>
              <a:rPr lang="pl-PL" sz="1400" dirty="0" smtClean="0">
                <a:solidFill>
                  <a:schemeClr val="tx1"/>
                </a:solidFill>
                <a:latin typeface="Consolas" pitchFamily="49" charset="0"/>
              </a:rPr>
              <a:t>40    #S4M </a:t>
            </a:r>
          </a:p>
          <a:p>
            <a:pPr algn="l"/>
            <a:r>
              <a:rPr lang="pl-PL" sz="1400" dirty="0" smtClean="0">
                <a:solidFill>
                  <a:schemeClr val="tx1"/>
                </a:solidFill>
                <a:latin typeface="Consolas" pitchFamily="49" charset="0"/>
              </a:rPr>
              <a:t>10.92.14.242       </a:t>
            </a:r>
            <a:r>
              <a:rPr lang="en-US" sz="1400" dirty="0" smtClean="0">
                <a:solidFill>
                  <a:schemeClr val="tx1"/>
                </a:solidFill>
                <a:latin typeface="Consolas" pitchFamily="49" charset="0"/>
              </a:rPr>
              <a:t>W</a:t>
            </a:r>
            <a:r>
              <a:rPr lang="pl-PL" sz="1400" dirty="0" smtClean="0">
                <a:solidFill>
                  <a:schemeClr val="tx1"/>
                </a:solidFill>
                <a:latin typeface="Consolas" pitchFamily="49" charset="0"/>
              </a:rPr>
              <a:t>41    #S4M </a:t>
            </a:r>
          </a:p>
          <a:p>
            <a:pPr algn="l"/>
            <a:r>
              <a:rPr lang="pl-PL" sz="1400" dirty="0" smtClean="0">
                <a:solidFill>
                  <a:schemeClr val="tx1"/>
                </a:solidFill>
                <a:latin typeface="Consolas" pitchFamily="49" charset="0"/>
              </a:rPr>
              <a:t>10.92.14.161       </a:t>
            </a:r>
            <a:r>
              <a:rPr lang="en-US" sz="1400" dirty="0" smtClean="0">
                <a:solidFill>
                  <a:schemeClr val="tx1"/>
                </a:solidFill>
                <a:latin typeface="Consolas" pitchFamily="49" charset="0"/>
              </a:rPr>
              <a:t>W</a:t>
            </a:r>
            <a:r>
              <a:rPr lang="pl-PL" sz="1400" dirty="0" smtClean="0">
                <a:solidFill>
                  <a:schemeClr val="tx1"/>
                </a:solidFill>
                <a:latin typeface="Consolas" pitchFamily="49" charset="0"/>
              </a:rPr>
              <a:t>42    #Default </a:t>
            </a:r>
          </a:p>
          <a:p>
            <a:pPr algn="l"/>
            <a:r>
              <a:rPr lang="pl-PL" sz="1400" dirty="0" smtClean="0">
                <a:solidFill>
                  <a:schemeClr val="tx1"/>
                </a:solidFill>
                <a:latin typeface="Consolas" pitchFamily="49" charset="0"/>
              </a:rPr>
              <a:t>10.92.24.169       </a:t>
            </a:r>
            <a:r>
              <a:rPr lang="en-US" sz="1400" dirty="0" smtClean="0">
                <a:solidFill>
                  <a:schemeClr val="tx1"/>
                </a:solidFill>
                <a:latin typeface="Consolas" pitchFamily="49" charset="0"/>
              </a:rPr>
              <a:t>W</a:t>
            </a:r>
            <a:r>
              <a:rPr lang="pl-PL" sz="1400" dirty="0" smtClean="0">
                <a:solidFill>
                  <a:schemeClr val="tx1"/>
                </a:solidFill>
                <a:latin typeface="Consolas" pitchFamily="49" charset="0"/>
              </a:rPr>
              <a:t>43    #Default </a:t>
            </a:r>
          </a:p>
          <a:p>
            <a:pPr algn="l"/>
            <a:r>
              <a:rPr lang="pl-PL" sz="1400" dirty="0" smtClean="0">
                <a:solidFill>
                  <a:schemeClr val="tx1"/>
                </a:solidFill>
                <a:latin typeface="Consolas" pitchFamily="49" charset="0"/>
              </a:rPr>
              <a:t>10.92.32.232       </a:t>
            </a:r>
            <a:r>
              <a:rPr lang="en-US" sz="1400" dirty="0" smtClean="0">
                <a:solidFill>
                  <a:schemeClr val="tx1"/>
                </a:solidFill>
                <a:latin typeface="Consolas" pitchFamily="49" charset="0"/>
              </a:rPr>
              <a:t>W</a:t>
            </a:r>
            <a:r>
              <a:rPr lang="pl-PL" sz="1400" dirty="0" smtClean="0">
                <a:solidFill>
                  <a:schemeClr val="tx1"/>
                </a:solidFill>
                <a:latin typeface="Consolas" pitchFamily="49" charset="0"/>
              </a:rPr>
              <a:t>44    #S4M </a:t>
            </a:r>
            <a:endParaRPr lang="en-US" sz="1400" dirty="0" smtClean="0">
              <a:solidFill>
                <a:schemeClr val="tx1"/>
              </a:solidFill>
              <a:latin typeface="Consolas" pitchFamily="49" charset="0"/>
            </a:endParaRPr>
          </a:p>
          <a:p>
            <a:pPr algn="l"/>
            <a:endParaRPr lang="en-US" sz="1400" dirty="0">
              <a:solidFill>
                <a:schemeClr val="tx1"/>
              </a:solidFill>
              <a:latin typeface="Consolas" pitchFamily="49" charset="0"/>
            </a:endParaRPr>
          </a:p>
          <a:p>
            <a:pPr algn="l"/>
            <a:r>
              <a:rPr lang="en-US" sz="1400" dirty="0" smtClean="0">
                <a:solidFill>
                  <a:schemeClr val="tx1"/>
                </a:solidFill>
                <a:latin typeface="Consolas" pitchFamily="49" charset="0"/>
              </a:rPr>
              <a:t>The command to create print queues will fail, if the host name entry is invalid. </a:t>
            </a:r>
          </a:p>
          <a:p>
            <a:pPr algn="l"/>
            <a:endParaRPr lang="en-US" sz="1800" dirty="0">
              <a:solidFill>
                <a:schemeClr val="tx1"/>
              </a:solidFill>
            </a:endParaRP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algn="l"/>
            <a:r>
              <a:rPr lang="en-US" sz="1800" dirty="0" smtClean="0">
                <a:solidFill>
                  <a:schemeClr val="tx1"/>
                </a:solidFill>
              </a:rPr>
              <a:t>Execute the script to create the print queues:</a:t>
            </a:r>
          </a:p>
          <a:p>
            <a:pPr algn="l"/>
            <a:r>
              <a:rPr lang="en-US" sz="1800" dirty="0" smtClean="0">
                <a:solidFill>
                  <a:schemeClr val="tx1"/>
                </a:solidFill>
              </a:rPr>
              <a:t>Login to system, be sure you have privileges to add print queues (if you can edit /etc/hosts file, then you can add print queues):</a:t>
            </a:r>
          </a:p>
          <a:p>
            <a:pPr algn="l"/>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usr</a:t>
            </a:r>
            <a:r>
              <a:rPr lang="en-US" sz="1000" dirty="0" smtClean="0">
                <a:solidFill>
                  <a:schemeClr val="tx1"/>
                </a:solidFill>
                <a:latin typeface="Consolas" pitchFamily="49" charset="0"/>
              </a:rPr>
              <a:t>/lib/</a:t>
            </a:r>
            <a:r>
              <a:rPr lang="en-US" sz="1000" dirty="0" err="1" smtClean="0">
                <a:solidFill>
                  <a:schemeClr val="tx1"/>
                </a:solidFill>
                <a:latin typeface="Consolas" pitchFamily="49" charset="0"/>
              </a:rPr>
              <a:t>lpd</a:t>
            </a:r>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pio</a:t>
            </a:r>
            <a:r>
              <a:rPr lang="en-US" sz="1000" dirty="0" smtClean="0">
                <a:solidFill>
                  <a:schemeClr val="tx1"/>
                </a:solidFill>
                <a:latin typeface="Consolas" pitchFamily="49" charset="0"/>
              </a:rPr>
              <a:t>/etc/</a:t>
            </a:r>
            <a:r>
              <a:rPr lang="en-US" sz="1000" dirty="0" err="1" smtClean="0">
                <a:solidFill>
                  <a:schemeClr val="tx1"/>
                </a:solidFill>
                <a:latin typeface="Consolas" pitchFamily="49" charset="0"/>
              </a:rPr>
              <a:t>piomkjetd</a:t>
            </a:r>
            <a:r>
              <a:rPr lang="en-US" sz="1000" dirty="0" smtClean="0">
                <a:solidFill>
                  <a:schemeClr val="tx1"/>
                </a:solidFill>
                <a:latin typeface="Consolas" pitchFamily="49" charset="0"/>
              </a:rPr>
              <a:t> </a:t>
            </a:r>
            <a:r>
              <a:rPr lang="en-US" sz="1000" dirty="0" err="1" smtClean="0">
                <a:solidFill>
                  <a:schemeClr val="tx1"/>
                </a:solidFill>
                <a:latin typeface="Consolas" pitchFamily="49" charset="0"/>
              </a:rPr>
              <a:t>mkpq_jetdirect</a:t>
            </a:r>
            <a:r>
              <a:rPr lang="en-US" sz="1000" dirty="0" smtClean="0">
                <a:solidFill>
                  <a:schemeClr val="tx1"/>
                </a:solidFill>
                <a:latin typeface="Consolas" pitchFamily="49" charset="0"/>
              </a:rPr>
              <a:t> -p '</a:t>
            </a:r>
            <a:r>
              <a:rPr lang="en-US" sz="1000" dirty="0" err="1" smtClean="0">
                <a:solidFill>
                  <a:schemeClr val="tx1"/>
                </a:solidFill>
                <a:latin typeface="Consolas" pitchFamily="49" charset="0"/>
              </a:rPr>
              <a:t>scc_label</a:t>
            </a:r>
            <a:r>
              <a:rPr lang="en-US" sz="1000" dirty="0" smtClean="0">
                <a:solidFill>
                  <a:schemeClr val="tx1"/>
                </a:solidFill>
                <a:latin typeface="Consolas" pitchFamily="49" charset="0"/>
              </a:rPr>
              <a:t>' -D '</a:t>
            </a:r>
            <a:r>
              <a:rPr lang="en-US" sz="1000" dirty="0" err="1" smtClean="0">
                <a:solidFill>
                  <a:schemeClr val="tx1"/>
                </a:solidFill>
                <a:latin typeface="Consolas" pitchFamily="49" charset="0"/>
              </a:rPr>
              <a:t>asc</a:t>
            </a:r>
            <a:r>
              <a:rPr lang="en-US" sz="1000" dirty="0" smtClean="0">
                <a:solidFill>
                  <a:schemeClr val="tx1"/>
                </a:solidFill>
                <a:latin typeface="Consolas" pitchFamily="49" charset="0"/>
              </a:rPr>
              <a:t>' -q ‘W40' -h 'ZPRT000029' -x '9100'</a:t>
            </a:r>
          </a:p>
          <a:p>
            <a:pPr algn="l"/>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usr</a:t>
            </a:r>
            <a:r>
              <a:rPr lang="en-US" sz="1000" dirty="0" smtClean="0">
                <a:solidFill>
                  <a:schemeClr val="tx1"/>
                </a:solidFill>
                <a:latin typeface="Consolas" pitchFamily="49" charset="0"/>
              </a:rPr>
              <a:t>/lib/</a:t>
            </a:r>
            <a:r>
              <a:rPr lang="en-US" sz="1000" dirty="0" err="1" smtClean="0">
                <a:solidFill>
                  <a:schemeClr val="tx1"/>
                </a:solidFill>
                <a:latin typeface="Consolas" pitchFamily="49" charset="0"/>
              </a:rPr>
              <a:t>lpd</a:t>
            </a:r>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pio</a:t>
            </a:r>
            <a:r>
              <a:rPr lang="en-US" sz="1000" dirty="0" smtClean="0">
                <a:solidFill>
                  <a:schemeClr val="tx1"/>
                </a:solidFill>
                <a:latin typeface="Consolas" pitchFamily="49" charset="0"/>
              </a:rPr>
              <a:t>/etc/</a:t>
            </a:r>
            <a:r>
              <a:rPr lang="en-US" sz="1000" dirty="0" err="1" smtClean="0">
                <a:solidFill>
                  <a:schemeClr val="tx1"/>
                </a:solidFill>
                <a:latin typeface="Consolas" pitchFamily="49" charset="0"/>
              </a:rPr>
              <a:t>piomkjetd</a:t>
            </a:r>
            <a:r>
              <a:rPr lang="en-US" sz="1000" dirty="0" smtClean="0">
                <a:solidFill>
                  <a:schemeClr val="tx1"/>
                </a:solidFill>
                <a:latin typeface="Consolas" pitchFamily="49" charset="0"/>
              </a:rPr>
              <a:t> </a:t>
            </a:r>
            <a:r>
              <a:rPr lang="en-US" sz="1000" dirty="0" err="1" smtClean="0">
                <a:solidFill>
                  <a:schemeClr val="tx1"/>
                </a:solidFill>
                <a:latin typeface="Consolas" pitchFamily="49" charset="0"/>
              </a:rPr>
              <a:t>mkpq_jetdirect</a:t>
            </a:r>
            <a:r>
              <a:rPr lang="en-US" sz="1000" dirty="0" smtClean="0">
                <a:solidFill>
                  <a:schemeClr val="tx1"/>
                </a:solidFill>
                <a:latin typeface="Consolas" pitchFamily="49" charset="0"/>
              </a:rPr>
              <a:t> -p '</a:t>
            </a:r>
            <a:r>
              <a:rPr lang="en-US" sz="1000" dirty="0" err="1" smtClean="0">
                <a:solidFill>
                  <a:schemeClr val="tx1"/>
                </a:solidFill>
                <a:latin typeface="Consolas" pitchFamily="49" charset="0"/>
              </a:rPr>
              <a:t>scc_label</a:t>
            </a:r>
            <a:r>
              <a:rPr lang="en-US" sz="1000" dirty="0" smtClean="0">
                <a:solidFill>
                  <a:schemeClr val="tx1"/>
                </a:solidFill>
                <a:latin typeface="Consolas" pitchFamily="49" charset="0"/>
              </a:rPr>
              <a:t>' -D '</a:t>
            </a:r>
            <a:r>
              <a:rPr lang="en-US" sz="1000" dirty="0" err="1" smtClean="0">
                <a:solidFill>
                  <a:schemeClr val="tx1"/>
                </a:solidFill>
                <a:latin typeface="Consolas" pitchFamily="49" charset="0"/>
              </a:rPr>
              <a:t>asc</a:t>
            </a:r>
            <a:r>
              <a:rPr lang="en-US" sz="1000" dirty="0" smtClean="0">
                <a:solidFill>
                  <a:schemeClr val="tx1"/>
                </a:solidFill>
                <a:latin typeface="Consolas" pitchFamily="49" charset="0"/>
              </a:rPr>
              <a:t>' -q ‘W41' -h 'ZPRT000030' -x '9100'</a:t>
            </a:r>
          </a:p>
          <a:p>
            <a:pPr algn="l"/>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usr</a:t>
            </a:r>
            <a:r>
              <a:rPr lang="en-US" sz="1000" dirty="0" smtClean="0">
                <a:solidFill>
                  <a:schemeClr val="tx1"/>
                </a:solidFill>
                <a:latin typeface="Consolas" pitchFamily="49" charset="0"/>
              </a:rPr>
              <a:t>/lib/</a:t>
            </a:r>
            <a:r>
              <a:rPr lang="en-US" sz="1000" dirty="0" err="1" smtClean="0">
                <a:solidFill>
                  <a:schemeClr val="tx1"/>
                </a:solidFill>
                <a:latin typeface="Consolas" pitchFamily="49" charset="0"/>
              </a:rPr>
              <a:t>lpd</a:t>
            </a:r>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pio</a:t>
            </a:r>
            <a:r>
              <a:rPr lang="en-US" sz="1000" dirty="0" smtClean="0">
                <a:solidFill>
                  <a:schemeClr val="tx1"/>
                </a:solidFill>
                <a:latin typeface="Consolas" pitchFamily="49" charset="0"/>
              </a:rPr>
              <a:t>/etc/</a:t>
            </a:r>
            <a:r>
              <a:rPr lang="en-US" sz="1000" dirty="0" err="1" smtClean="0">
                <a:solidFill>
                  <a:schemeClr val="tx1"/>
                </a:solidFill>
                <a:latin typeface="Consolas" pitchFamily="49" charset="0"/>
              </a:rPr>
              <a:t>piomkjetd</a:t>
            </a:r>
            <a:r>
              <a:rPr lang="en-US" sz="1000" dirty="0" smtClean="0">
                <a:solidFill>
                  <a:schemeClr val="tx1"/>
                </a:solidFill>
                <a:latin typeface="Consolas" pitchFamily="49" charset="0"/>
              </a:rPr>
              <a:t> </a:t>
            </a:r>
            <a:r>
              <a:rPr lang="en-US" sz="1000" dirty="0" err="1" smtClean="0">
                <a:solidFill>
                  <a:schemeClr val="tx1"/>
                </a:solidFill>
                <a:latin typeface="Consolas" pitchFamily="49" charset="0"/>
              </a:rPr>
              <a:t>mkpq_jetdirect</a:t>
            </a:r>
            <a:r>
              <a:rPr lang="en-US" sz="1000" dirty="0" smtClean="0">
                <a:solidFill>
                  <a:schemeClr val="tx1"/>
                </a:solidFill>
                <a:latin typeface="Consolas" pitchFamily="49" charset="0"/>
              </a:rPr>
              <a:t> -p '</a:t>
            </a:r>
            <a:r>
              <a:rPr lang="en-US" sz="1000" dirty="0" err="1" smtClean="0">
                <a:solidFill>
                  <a:schemeClr val="tx1"/>
                </a:solidFill>
                <a:latin typeface="Consolas" pitchFamily="49" charset="0"/>
              </a:rPr>
              <a:t>SCC_hp</a:t>
            </a:r>
            <a:r>
              <a:rPr lang="en-US" sz="1000" dirty="0" smtClean="0">
                <a:solidFill>
                  <a:schemeClr val="tx1"/>
                </a:solidFill>
                <a:latin typeface="Consolas" pitchFamily="49" charset="0"/>
              </a:rPr>
              <a:t>' -D '</a:t>
            </a:r>
            <a:r>
              <a:rPr lang="en-US" sz="1000" dirty="0" err="1" smtClean="0">
                <a:solidFill>
                  <a:schemeClr val="tx1"/>
                </a:solidFill>
                <a:latin typeface="Consolas" pitchFamily="49" charset="0"/>
              </a:rPr>
              <a:t>pcl</a:t>
            </a:r>
            <a:r>
              <a:rPr lang="en-US" sz="1000" dirty="0" smtClean="0">
                <a:solidFill>
                  <a:schemeClr val="tx1"/>
                </a:solidFill>
                <a:latin typeface="Consolas" pitchFamily="49" charset="0"/>
              </a:rPr>
              <a:t>' -q ‘W42' -h 'PRT000222' -x '9100'</a:t>
            </a:r>
          </a:p>
          <a:p>
            <a:pPr algn="l"/>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usr</a:t>
            </a:r>
            <a:r>
              <a:rPr lang="en-US" sz="1000" dirty="0" smtClean="0">
                <a:solidFill>
                  <a:schemeClr val="tx1"/>
                </a:solidFill>
                <a:latin typeface="Consolas" pitchFamily="49" charset="0"/>
              </a:rPr>
              <a:t>/lib/</a:t>
            </a:r>
            <a:r>
              <a:rPr lang="en-US" sz="1000" dirty="0" err="1" smtClean="0">
                <a:solidFill>
                  <a:schemeClr val="tx1"/>
                </a:solidFill>
                <a:latin typeface="Consolas" pitchFamily="49" charset="0"/>
              </a:rPr>
              <a:t>lpd</a:t>
            </a:r>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pio</a:t>
            </a:r>
            <a:r>
              <a:rPr lang="en-US" sz="1000" dirty="0" smtClean="0">
                <a:solidFill>
                  <a:schemeClr val="tx1"/>
                </a:solidFill>
                <a:latin typeface="Consolas" pitchFamily="49" charset="0"/>
              </a:rPr>
              <a:t>/etc/</a:t>
            </a:r>
            <a:r>
              <a:rPr lang="en-US" sz="1000" dirty="0" err="1" smtClean="0">
                <a:solidFill>
                  <a:schemeClr val="tx1"/>
                </a:solidFill>
                <a:latin typeface="Consolas" pitchFamily="49" charset="0"/>
              </a:rPr>
              <a:t>piomkjetd</a:t>
            </a:r>
            <a:r>
              <a:rPr lang="en-US" sz="1000" dirty="0" smtClean="0">
                <a:solidFill>
                  <a:schemeClr val="tx1"/>
                </a:solidFill>
                <a:latin typeface="Consolas" pitchFamily="49" charset="0"/>
              </a:rPr>
              <a:t> </a:t>
            </a:r>
            <a:r>
              <a:rPr lang="en-US" sz="1000" dirty="0" err="1" smtClean="0">
                <a:solidFill>
                  <a:schemeClr val="tx1"/>
                </a:solidFill>
                <a:latin typeface="Consolas" pitchFamily="49" charset="0"/>
              </a:rPr>
              <a:t>mkpq_jetdirect</a:t>
            </a:r>
            <a:r>
              <a:rPr lang="en-US" sz="1000" dirty="0" smtClean="0">
                <a:solidFill>
                  <a:schemeClr val="tx1"/>
                </a:solidFill>
                <a:latin typeface="Consolas" pitchFamily="49" charset="0"/>
              </a:rPr>
              <a:t> -p '</a:t>
            </a:r>
            <a:r>
              <a:rPr lang="en-US" sz="1000" dirty="0" err="1" smtClean="0">
                <a:solidFill>
                  <a:schemeClr val="tx1"/>
                </a:solidFill>
                <a:latin typeface="Consolas" pitchFamily="49" charset="0"/>
              </a:rPr>
              <a:t>SCC_hp</a:t>
            </a:r>
            <a:r>
              <a:rPr lang="en-US" sz="1000" dirty="0" smtClean="0">
                <a:solidFill>
                  <a:schemeClr val="tx1"/>
                </a:solidFill>
                <a:latin typeface="Consolas" pitchFamily="49" charset="0"/>
              </a:rPr>
              <a:t>' -D '</a:t>
            </a:r>
            <a:r>
              <a:rPr lang="en-US" sz="1000" dirty="0" err="1" smtClean="0">
                <a:solidFill>
                  <a:schemeClr val="tx1"/>
                </a:solidFill>
                <a:latin typeface="Consolas" pitchFamily="49" charset="0"/>
              </a:rPr>
              <a:t>pcl</a:t>
            </a:r>
            <a:r>
              <a:rPr lang="en-US" sz="1000" dirty="0" smtClean="0">
                <a:solidFill>
                  <a:schemeClr val="tx1"/>
                </a:solidFill>
                <a:latin typeface="Consolas" pitchFamily="49" charset="0"/>
              </a:rPr>
              <a:t>' -q ‘W43' -h 'PRT000115' -x '9100'</a:t>
            </a:r>
          </a:p>
          <a:p>
            <a:pPr algn="l"/>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usr</a:t>
            </a:r>
            <a:r>
              <a:rPr lang="en-US" sz="1000" dirty="0" smtClean="0">
                <a:solidFill>
                  <a:schemeClr val="tx1"/>
                </a:solidFill>
                <a:latin typeface="Consolas" pitchFamily="49" charset="0"/>
              </a:rPr>
              <a:t>/lib/</a:t>
            </a:r>
            <a:r>
              <a:rPr lang="en-US" sz="1000" dirty="0" err="1" smtClean="0">
                <a:solidFill>
                  <a:schemeClr val="tx1"/>
                </a:solidFill>
                <a:latin typeface="Consolas" pitchFamily="49" charset="0"/>
              </a:rPr>
              <a:t>lpd</a:t>
            </a:r>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pio</a:t>
            </a:r>
            <a:r>
              <a:rPr lang="en-US" sz="1000" dirty="0" smtClean="0">
                <a:solidFill>
                  <a:schemeClr val="tx1"/>
                </a:solidFill>
                <a:latin typeface="Consolas" pitchFamily="49" charset="0"/>
              </a:rPr>
              <a:t>/etc/</a:t>
            </a:r>
            <a:r>
              <a:rPr lang="en-US" sz="1000" dirty="0" err="1" smtClean="0">
                <a:solidFill>
                  <a:schemeClr val="tx1"/>
                </a:solidFill>
                <a:latin typeface="Consolas" pitchFamily="49" charset="0"/>
              </a:rPr>
              <a:t>piomkjetd</a:t>
            </a:r>
            <a:r>
              <a:rPr lang="en-US" sz="1000" dirty="0" smtClean="0">
                <a:solidFill>
                  <a:schemeClr val="tx1"/>
                </a:solidFill>
                <a:latin typeface="Consolas" pitchFamily="49" charset="0"/>
              </a:rPr>
              <a:t> </a:t>
            </a:r>
            <a:r>
              <a:rPr lang="en-US" sz="1000" dirty="0" err="1" smtClean="0">
                <a:solidFill>
                  <a:schemeClr val="tx1"/>
                </a:solidFill>
                <a:latin typeface="Consolas" pitchFamily="49" charset="0"/>
              </a:rPr>
              <a:t>mkpq_jetdirect</a:t>
            </a:r>
            <a:r>
              <a:rPr lang="en-US" sz="1000" dirty="0" smtClean="0">
                <a:solidFill>
                  <a:schemeClr val="tx1"/>
                </a:solidFill>
                <a:latin typeface="Consolas" pitchFamily="49" charset="0"/>
              </a:rPr>
              <a:t> -p '</a:t>
            </a:r>
            <a:r>
              <a:rPr lang="en-US" sz="1000" dirty="0" err="1" smtClean="0">
                <a:solidFill>
                  <a:schemeClr val="tx1"/>
                </a:solidFill>
                <a:latin typeface="Consolas" pitchFamily="49" charset="0"/>
              </a:rPr>
              <a:t>scc_label</a:t>
            </a:r>
            <a:r>
              <a:rPr lang="en-US" sz="1000" dirty="0" smtClean="0">
                <a:solidFill>
                  <a:schemeClr val="tx1"/>
                </a:solidFill>
                <a:latin typeface="Consolas" pitchFamily="49" charset="0"/>
              </a:rPr>
              <a:t>' -D '</a:t>
            </a:r>
            <a:r>
              <a:rPr lang="en-US" sz="1000" dirty="0" err="1" smtClean="0">
                <a:solidFill>
                  <a:schemeClr val="tx1"/>
                </a:solidFill>
                <a:latin typeface="Consolas" pitchFamily="49" charset="0"/>
              </a:rPr>
              <a:t>asc</a:t>
            </a:r>
            <a:r>
              <a:rPr lang="en-US" sz="1000" dirty="0" smtClean="0">
                <a:solidFill>
                  <a:schemeClr val="tx1"/>
                </a:solidFill>
                <a:latin typeface="Consolas" pitchFamily="49" charset="0"/>
              </a:rPr>
              <a:t>' -q ‘W44' -h 'ZPRT000020' -x '9100'</a:t>
            </a:r>
          </a:p>
          <a:p>
            <a:pPr algn="l"/>
            <a:endParaRPr lang="en-US" sz="1800" dirty="0" smtClean="0"/>
          </a:p>
          <a:p>
            <a:pPr algn="l"/>
            <a:endParaRPr lang="en-US" sz="1800" dirty="0"/>
          </a:p>
          <a:p>
            <a:pPr algn="l"/>
            <a:endParaRPr lang="en-US" sz="1800" dirty="0" smtClean="0"/>
          </a:p>
          <a:p>
            <a:pPr algn="l"/>
            <a:r>
              <a:rPr lang="en-US" sz="1800" dirty="0" smtClean="0"/>
              <a:t>If hostname is not valid, you will receive an error like the following:</a:t>
            </a:r>
            <a:endParaRPr lang="en-US" sz="1800" dirty="0"/>
          </a:p>
          <a:p>
            <a:pPr algn="l"/>
            <a:r>
              <a:rPr lang="en-US" sz="800" dirty="0" smtClean="0">
                <a:solidFill>
                  <a:schemeClr val="tx1"/>
                </a:solidFill>
                <a:latin typeface="Consolas" pitchFamily="49" charset="0"/>
              </a:rPr>
              <a:t>scc1:/user/</a:t>
            </a:r>
            <a:r>
              <a:rPr lang="en-US" sz="800" dirty="0" err="1" smtClean="0">
                <a:solidFill>
                  <a:schemeClr val="tx1"/>
                </a:solidFill>
                <a:latin typeface="Consolas" pitchFamily="49" charset="0"/>
              </a:rPr>
              <a:t>davew</a:t>
            </a:r>
            <a:r>
              <a:rPr lang="en-US" sz="800" dirty="0" smtClean="0">
                <a:solidFill>
                  <a:schemeClr val="tx1"/>
                </a:solidFill>
                <a:latin typeface="Consolas" pitchFamily="49" charset="0"/>
              </a:rPr>
              <a:t>&gt; /</a:t>
            </a:r>
            <a:r>
              <a:rPr lang="en-US" sz="800" dirty="0" err="1" smtClean="0">
                <a:solidFill>
                  <a:schemeClr val="tx1"/>
                </a:solidFill>
                <a:latin typeface="Consolas" pitchFamily="49" charset="0"/>
              </a:rPr>
              <a:t>usr</a:t>
            </a:r>
            <a:r>
              <a:rPr lang="en-US" sz="800" dirty="0" smtClean="0">
                <a:solidFill>
                  <a:schemeClr val="tx1"/>
                </a:solidFill>
                <a:latin typeface="Consolas" pitchFamily="49" charset="0"/>
              </a:rPr>
              <a:t>/lib/</a:t>
            </a:r>
            <a:r>
              <a:rPr lang="en-US" sz="800" dirty="0" err="1" smtClean="0">
                <a:solidFill>
                  <a:schemeClr val="tx1"/>
                </a:solidFill>
                <a:latin typeface="Consolas" pitchFamily="49" charset="0"/>
              </a:rPr>
              <a:t>lpd</a:t>
            </a:r>
            <a:r>
              <a:rPr lang="en-US" sz="800" dirty="0" smtClean="0">
                <a:solidFill>
                  <a:schemeClr val="tx1"/>
                </a:solidFill>
                <a:latin typeface="Consolas" pitchFamily="49" charset="0"/>
              </a:rPr>
              <a:t>/</a:t>
            </a:r>
            <a:r>
              <a:rPr lang="en-US" sz="800" dirty="0" err="1" smtClean="0">
                <a:solidFill>
                  <a:schemeClr val="tx1"/>
                </a:solidFill>
                <a:latin typeface="Consolas" pitchFamily="49" charset="0"/>
              </a:rPr>
              <a:t>pio</a:t>
            </a:r>
            <a:r>
              <a:rPr lang="en-US" sz="800" dirty="0" smtClean="0">
                <a:solidFill>
                  <a:schemeClr val="tx1"/>
                </a:solidFill>
                <a:latin typeface="Consolas" pitchFamily="49" charset="0"/>
              </a:rPr>
              <a:t>/etc/</a:t>
            </a:r>
            <a:r>
              <a:rPr lang="en-US" sz="800" dirty="0" err="1" smtClean="0">
                <a:solidFill>
                  <a:schemeClr val="tx1"/>
                </a:solidFill>
                <a:latin typeface="Consolas" pitchFamily="49" charset="0"/>
              </a:rPr>
              <a:t>piomkjetd</a:t>
            </a:r>
            <a:r>
              <a:rPr lang="en-US" sz="800" dirty="0" smtClean="0">
                <a:solidFill>
                  <a:schemeClr val="tx1"/>
                </a:solidFill>
                <a:latin typeface="Consolas" pitchFamily="49" charset="0"/>
              </a:rPr>
              <a:t> </a:t>
            </a:r>
            <a:r>
              <a:rPr lang="en-US" sz="800" dirty="0" err="1" smtClean="0">
                <a:solidFill>
                  <a:schemeClr val="tx1"/>
                </a:solidFill>
                <a:latin typeface="Consolas" pitchFamily="49" charset="0"/>
              </a:rPr>
              <a:t>mkpq_jetdirect</a:t>
            </a:r>
            <a:r>
              <a:rPr lang="en-US" sz="800" dirty="0" smtClean="0">
                <a:solidFill>
                  <a:schemeClr val="tx1"/>
                </a:solidFill>
                <a:latin typeface="Consolas" pitchFamily="49" charset="0"/>
              </a:rPr>
              <a:t> -p '</a:t>
            </a:r>
            <a:r>
              <a:rPr lang="en-US" sz="800" dirty="0" err="1" smtClean="0">
                <a:solidFill>
                  <a:schemeClr val="tx1"/>
                </a:solidFill>
                <a:latin typeface="Consolas" pitchFamily="49" charset="0"/>
              </a:rPr>
              <a:t>scc_label</a:t>
            </a:r>
            <a:r>
              <a:rPr lang="en-US" sz="800" dirty="0" smtClean="0">
                <a:solidFill>
                  <a:schemeClr val="tx1"/>
                </a:solidFill>
                <a:latin typeface="Consolas" pitchFamily="49" charset="0"/>
              </a:rPr>
              <a:t>' -D '</a:t>
            </a:r>
            <a:r>
              <a:rPr lang="en-US" sz="800" dirty="0" err="1" smtClean="0">
                <a:solidFill>
                  <a:schemeClr val="tx1"/>
                </a:solidFill>
                <a:latin typeface="Consolas" pitchFamily="49" charset="0"/>
              </a:rPr>
              <a:t>asc</a:t>
            </a:r>
            <a:r>
              <a:rPr lang="en-US" sz="800" dirty="0" smtClean="0">
                <a:solidFill>
                  <a:schemeClr val="tx1"/>
                </a:solidFill>
                <a:latin typeface="Consolas" pitchFamily="49" charset="0"/>
              </a:rPr>
              <a:t>' -q ‘W40' -h 'ZPRT000029' -x '9100'</a:t>
            </a:r>
          </a:p>
          <a:p>
            <a:pPr algn="l"/>
            <a:r>
              <a:rPr lang="en-US" sz="1200" dirty="0" smtClean="0">
                <a:solidFill>
                  <a:srgbClr val="FF0000"/>
                </a:solidFill>
                <a:latin typeface="Consolas" pitchFamily="49" charset="0"/>
              </a:rPr>
              <a:t>Host name ZPRT000029 does not exist.  </a:t>
            </a:r>
            <a:r>
              <a:rPr lang="en-US" sz="1200" b="1" dirty="0" smtClean="0">
                <a:solidFill>
                  <a:srgbClr val="FF0000"/>
                </a:solidFill>
                <a:latin typeface="Consolas" pitchFamily="49" charset="0"/>
              </a:rPr>
              <a:t>A valid host name is required!</a:t>
            </a:r>
          </a:p>
          <a:p>
            <a:pPr algn="l"/>
            <a:endParaRPr lang="en-US" sz="800" dirty="0" smtClean="0">
              <a:solidFill>
                <a:schemeClr val="tx1"/>
              </a:solidFill>
              <a:latin typeface="Consolas" pitchFamily="49" charset="0"/>
            </a:endParaRPr>
          </a:p>
          <a:p>
            <a:pPr algn="l"/>
            <a:r>
              <a:rPr lang="en-US" sz="800" dirty="0" smtClean="0">
                <a:solidFill>
                  <a:schemeClr val="tx1"/>
                </a:solidFill>
                <a:latin typeface="Consolas" pitchFamily="49" charset="0"/>
              </a:rPr>
              <a:t>scc1:/user/</a:t>
            </a:r>
            <a:r>
              <a:rPr lang="en-US" sz="800" dirty="0" err="1" smtClean="0">
                <a:solidFill>
                  <a:schemeClr val="tx1"/>
                </a:solidFill>
                <a:latin typeface="Consolas" pitchFamily="49" charset="0"/>
              </a:rPr>
              <a:t>davew</a:t>
            </a:r>
            <a:r>
              <a:rPr lang="en-US" sz="800" dirty="0" smtClean="0">
                <a:solidFill>
                  <a:schemeClr val="tx1"/>
                </a:solidFill>
                <a:latin typeface="Consolas" pitchFamily="49" charset="0"/>
              </a:rPr>
              <a:t>&gt;</a:t>
            </a:r>
          </a:p>
          <a:p>
            <a:pPr algn="l"/>
            <a:endParaRPr lang="en-US" sz="800" dirty="0">
              <a:solidFill>
                <a:schemeClr val="tx1"/>
              </a:solidFill>
              <a:latin typeface="Consolas" pitchFamily="49" charset="0"/>
            </a:endParaRPr>
          </a:p>
          <a:p>
            <a:pPr algn="l"/>
            <a:endParaRPr lang="en-US" sz="800" dirty="0" smtClean="0">
              <a:solidFill>
                <a:schemeClr val="tx1"/>
              </a:solidFill>
              <a:latin typeface="Consolas" pitchFamily="49" charset="0"/>
            </a:endParaRPr>
          </a:p>
          <a:p>
            <a:pPr algn="l"/>
            <a:r>
              <a:rPr lang="en-US" sz="800" dirty="0" smtClean="0">
                <a:solidFill>
                  <a:schemeClr val="tx1"/>
                </a:solidFill>
                <a:latin typeface="Consolas" pitchFamily="49" charset="0"/>
              </a:rPr>
              <a:t> </a:t>
            </a:r>
          </a:p>
          <a:p>
            <a:pPr algn="l"/>
            <a:endParaRPr lang="en-US" sz="800" dirty="0">
              <a:solidFill>
                <a:schemeClr val="tx1"/>
              </a:solidFill>
              <a:latin typeface="Consolas" pitchFamily="49" charset="0"/>
            </a:endParaRPr>
          </a:p>
          <a:p>
            <a:pPr algn="l"/>
            <a:endParaRPr lang="en-US" sz="800" dirty="0">
              <a:solidFill>
                <a:schemeClr val="tx1"/>
              </a:solidFill>
              <a:latin typeface="Consolas" pitchFamily="49" charset="0"/>
            </a:endParaRP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lnSpcReduction="10000"/>
          </a:bodyPr>
          <a:lstStyle/>
          <a:p>
            <a:pPr lvl="0" algn="l"/>
            <a:r>
              <a:rPr lang="en-US" sz="1800" b="1" dirty="0" smtClean="0">
                <a:solidFill>
                  <a:schemeClr val="tx1"/>
                </a:solidFill>
                <a:latin typeface="Arial" pitchFamily="34" charset="0"/>
                <a:cs typeface="Arial" pitchFamily="34" charset="0"/>
              </a:rPr>
              <a:t>Information to obtain:</a:t>
            </a:r>
            <a:endParaRPr lang="en-US" sz="1800" dirty="0">
              <a:solidFill>
                <a:schemeClr val="tx1"/>
              </a:solidFill>
              <a:latin typeface="Arial" pitchFamily="34" charset="0"/>
              <a:cs typeface="Arial" pitchFamily="34" charset="0"/>
            </a:endParaRPr>
          </a:p>
          <a:p>
            <a:pPr lvl="1" algn="l">
              <a:buFont typeface="Arial" pitchFamily="34" charset="0"/>
              <a:buChar char="•"/>
            </a:pPr>
            <a:r>
              <a:rPr lang="en-US" sz="1800" dirty="0" smtClean="0">
                <a:solidFill>
                  <a:schemeClr val="tx1"/>
                </a:solidFill>
                <a:latin typeface="Arial" pitchFamily="34" charset="0"/>
                <a:cs typeface="Arial" pitchFamily="34" charset="0"/>
              </a:rPr>
              <a:t> Printer IP and/or DNS name</a:t>
            </a:r>
          </a:p>
          <a:p>
            <a:pPr lvl="1" algn="l">
              <a:buFont typeface="Arial" pitchFamily="34" charset="0"/>
              <a:buChar char="•"/>
            </a:pPr>
            <a:r>
              <a:rPr lang="en-US" sz="1800" dirty="0">
                <a:solidFill>
                  <a:schemeClr val="tx1"/>
                </a:solidFill>
                <a:latin typeface="Arial" pitchFamily="34" charset="0"/>
                <a:cs typeface="Arial" pitchFamily="34" charset="0"/>
              </a:rPr>
              <a:t> </a:t>
            </a:r>
            <a:r>
              <a:rPr lang="en-US" sz="1800" dirty="0" smtClean="0">
                <a:solidFill>
                  <a:schemeClr val="tx1"/>
                </a:solidFill>
                <a:latin typeface="Arial" pitchFamily="34" charset="0"/>
                <a:cs typeface="Arial" pitchFamily="34" charset="0"/>
              </a:rPr>
              <a:t>Printer Type – Report or Label</a:t>
            </a:r>
          </a:p>
          <a:p>
            <a:pPr lvl="1" algn="l">
              <a:buFont typeface="Arial" pitchFamily="34" charset="0"/>
              <a:buChar char="•"/>
            </a:pPr>
            <a:r>
              <a:rPr lang="en-US" sz="1800" dirty="0">
                <a:solidFill>
                  <a:schemeClr val="tx1"/>
                </a:solidFill>
                <a:latin typeface="Arial" pitchFamily="34" charset="0"/>
                <a:cs typeface="Arial" pitchFamily="34" charset="0"/>
              </a:rPr>
              <a:t> </a:t>
            </a:r>
            <a:r>
              <a:rPr lang="en-US" sz="1800" dirty="0" smtClean="0">
                <a:solidFill>
                  <a:schemeClr val="tx1"/>
                </a:solidFill>
                <a:latin typeface="Arial" pitchFamily="34" charset="0"/>
                <a:cs typeface="Arial" pitchFamily="34" charset="0"/>
              </a:rPr>
              <a:t>Printer make and model</a:t>
            </a:r>
          </a:p>
          <a:p>
            <a:pPr lvl="1" algn="l">
              <a:buFont typeface="Arial" pitchFamily="34" charset="0"/>
              <a:buChar char="•"/>
            </a:pPr>
            <a:r>
              <a:rPr lang="en-US" sz="1800" dirty="0">
                <a:solidFill>
                  <a:schemeClr val="tx1"/>
                </a:solidFill>
                <a:latin typeface="Arial" pitchFamily="34" charset="0"/>
                <a:cs typeface="Arial" pitchFamily="34" charset="0"/>
              </a:rPr>
              <a:t> </a:t>
            </a:r>
            <a:r>
              <a:rPr lang="en-US" sz="1800" dirty="0" smtClean="0">
                <a:solidFill>
                  <a:schemeClr val="tx1"/>
                </a:solidFill>
                <a:latin typeface="Arial" pitchFamily="34" charset="0"/>
                <a:cs typeface="Arial" pitchFamily="34" charset="0"/>
              </a:rPr>
              <a:t>Location and Description</a:t>
            </a:r>
          </a:p>
          <a:p>
            <a:pPr lvl="1" algn="l">
              <a:buFont typeface="Arial" pitchFamily="34" charset="0"/>
              <a:buChar char="•"/>
            </a:pPr>
            <a:r>
              <a:rPr lang="en-US" sz="1800" dirty="0" smtClean="0">
                <a:solidFill>
                  <a:schemeClr val="tx1"/>
                </a:solidFill>
                <a:latin typeface="Arial" pitchFamily="34" charset="0"/>
                <a:cs typeface="Arial" pitchFamily="34" charset="0"/>
              </a:rPr>
              <a:t> Queue name </a:t>
            </a:r>
          </a:p>
          <a:p>
            <a:pPr lvl="1" algn="l">
              <a:buFont typeface="Arial" pitchFamily="34" charset="0"/>
              <a:buChar char="•"/>
            </a:pPr>
            <a:r>
              <a:rPr lang="en-US" sz="1800" dirty="0">
                <a:solidFill>
                  <a:schemeClr val="tx1"/>
                </a:solidFill>
                <a:latin typeface="Arial" pitchFamily="34" charset="0"/>
                <a:cs typeface="Arial" pitchFamily="34" charset="0"/>
              </a:rPr>
              <a:t> </a:t>
            </a:r>
            <a:r>
              <a:rPr lang="en-US" sz="1800" dirty="0" smtClean="0">
                <a:solidFill>
                  <a:schemeClr val="tx1"/>
                </a:solidFill>
                <a:latin typeface="Arial" pitchFamily="34" charset="0"/>
                <a:cs typeface="Arial" pitchFamily="34" charset="0"/>
              </a:rPr>
              <a:t>Soft Name – Name to be used in </a:t>
            </a:r>
            <a:r>
              <a:rPr lang="en-US" sz="1800" dirty="0" err="1" smtClean="0">
                <a:solidFill>
                  <a:schemeClr val="tx1"/>
                </a:solidFill>
                <a:latin typeface="Arial" pitchFamily="34" charset="0"/>
                <a:cs typeface="Arial" pitchFamily="34" charset="0"/>
              </a:rPr>
              <a:t>printerc</a:t>
            </a:r>
            <a:r>
              <a:rPr lang="en-US" sz="1800" dirty="0" smtClean="0">
                <a:solidFill>
                  <a:schemeClr val="tx1"/>
                </a:solidFill>
                <a:latin typeface="Arial" pitchFamily="34" charset="0"/>
                <a:cs typeface="Arial" pitchFamily="34" charset="0"/>
              </a:rPr>
              <a:t> file</a:t>
            </a:r>
          </a:p>
          <a:p>
            <a:pPr lvl="1" algn="l">
              <a:buFont typeface="Arial" pitchFamily="34" charset="0"/>
              <a:buChar char="•"/>
            </a:pPr>
            <a:r>
              <a:rPr lang="en-US" sz="1800" dirty="0" smtClean="0">
                <a:solidFill>
                  <a:schemeClr val="tx1"/>
                </a:solidFill>
                <a:latin typeface="Arial" pitchFamily="34" charset="0"/>
                <a:cs typeface="Arial" pitchFamily="34" charset="0"/>
              </a:rPr>
              <a:t> Purpose:</a:t>
            </a:r>
          </a:p>
          <a:p>
            <a:pPr lvl="2" algn="l">
              <a:buFont typeface="Arial" pitchFamily="34" charset="0"/>
              <a:buChar char="•"/>
            </a:pPr>
            <a:r>
              <a:rPr lang="en-US" sz="1800" dirty="0">
                <a:solidFill>
                  <a:schemeClr val="tx1"/>
                </a:solidFill>
                <a:latin typeface="Arial" pitchFamily="34" charset="0"/>
                <a:cs typeface="Arial" pitchFamily="34" charset="0"/>
              </a:rPr>
              <a:t> </a:t>
            </a:r>
            <a:r>
              <a:rPr lang="en-US" sz="1800" dirty="0" smtClean="0">
                <a:solidFill>
                  <a:schemeClr val="tx1"/>
                </a:solidFill>
                <a:latin typeface="Arial" pitchFamily="34" charset="0"/>
                <a:cs typeface="Arial" pitchFamily="34" charset="0"/>
              </a:rPr>
              <a:t>Reports</a:t>
            </a:r>
          </a:p>
          <a:p>
            <a:pPr lvl="3" algn="l">
              <a:buFont typeface="Arial" pitchFamily="34" charset="0"/>
              <a:buChar char="•"/>
            </a:pPr>
            <a:r>
              <a:rPr lang="en-US" sz="1600" dirty="0" smtClean="0">
                <a:solidFill>
                  <a:schemeClr val="tx1"/>
                </a:solidFill>
                <a:latin typeface="Arial" pitchFamily="34" charset="0"/>
                <a:cs typeface="Arial" pitchFamily="34" charset="0"/>
              </a:rPr>
              <a:t> Must support PCL5 and higher printer language.</a:t>
            </a:r>
          </a:p>
          <a:p>
            <a:pPr lvl="3" algn="l">
              <a:buFont typeface="Arial" pitchFamily="34" charset="0"/>
              <a:buChar char="•"/>
            </a:pPr>
            <a:r>
              <a:rPr lang="en-US" dirty="0" smtClean="0">
                <a:solidFill>
                  <a:schemeClr val="tx1"/>
                </a:solidFill>
                <a:latin typeface="Arial" pitchFamily="34" charset="0"/>
                <a:cs typeface="Arial" pitchFamily="34" charset="0"/>
              </a:rPr>
              <a:t> </a:t>
            </a:r>
            <a:r>
              <a:rPr lang="en-US" sz="1800" dirty="0" smtClean="0">
                <a:solidFill>
                  <a:schemeClr val="tx1"/>
                </a:solidFill>
                <a:latin typeface="Arial" pitchFamily="34" charset="0"/>
                <a:cs typeface="Arial" pitchFamily="34" charset="0"/>
              </a:rPr>
              <a:t>Impact printer – support Epson Emulation</a:t>
            </a:r>
          </a:p>
          <a:p>
            <a:pPr lvl="2" algn="l">
              <a:buFont typeface="Arial" pitchFamily="34" charset="0"/>
              <a:buChar char="•"/>
            </a:pPr>
            <a:r>
              <a:rPr lang="en-US" sz="1800" dirty="0">
                <a:solidFill>
                  <a:schemeClr val="tx1"/>
                </a:solidFill>
                <a:latin typeface="Arial" pitchFamily="34" charset="0"/>
                <a:cs typeface="Arial" pitchFamily="34" charset="0"/>
              </a:rPr>
              <a:t> </a:t>
            </a:r>
            <a:r>
              <a:rPr lang="en-US" sz="1800" dirty="0" smtClean="0">
                <a:solidFill>
                  <a:schemeClr val="tx1"/>
                </a:solidFill>
                <a:latin typeface="Arial" pitchFamily="34" charset="0"/>
                <a:cs typeface="Arial" pitchFamily="34" charset="0"/>
              </a:rPr>
              <a:t>Label printing</a:t>
            </a:r>
          </a:p>
          <a:p>
            <a:pPr lvl="3" algn="l">
              <a:buFont typeface="Arial" pitchFamily="34" charset="0"/>
              <a:buChar char="•"/>
            </a:pPr>
            <a:r>
              <a:rPr lang="en-US" sz="1800" dirty="0" smtClean="0">
                <a:solidFill>
                  <a:schemeClr val="tx1"/>
                </a:solidFill>
                <a:latin typeface="Arial" pitchFamily="34" charset="0"/>
                <a:cs typeface="Arial" pitchFamily="34" charset="0"/>
              </a:rPr>
              <a:t> Regular labels for lab, micro, etc, 203 DPI</a:t>
            </a:r>
          </a:p>
          <a:p>
            <a:pPr lvl="3" algn="l">
              <a:buFont typeface="Arial" pitchFamily="34" charset="0"/>
              <a:buChar char="•"/>
            </a:pPr>
            <a:r>
              <a:rPr lang="en-US" sz="1800" dirty="0" smtClean="0">
                <a:solidFill>
                  <a:schemeClr val="tx1"/>
                </a:solidFill>
                <a:latin typeface="Arial" pitchFamily="34" charset="0"/>
                <a:cs typeface="Arial" pitchFamily="34" charset="0"/>
              </a:rPr>
              <a:t> Regular labels for lab, micro, etc, 300 DPI </a:t>
            </a:r>
          </a:p>
          <a:p>
            <a:pPr lvl="3" algn="l">
              <a:buFont typeface="Arial" pitchFamily="34" charset="0"/>
              <a:buChar char="•"/>
            </a:pPr>
            <a:r>
              <a:rPr lang="en-US" sz="1800" dirty="0" smtClean="0">
                <a:solidFill>
                  <a:schemeClr val="tx1"/>
                </a:solidFill>
                <a:latin typeface="Arial" pitchFamily="34" charset="0"/>
                <a:cs typeface="Arial" pitchFamily="34" charset="0"/>
              </a:rPr>
              <a:t> ISBT labels – 300 DPI, Zebra printers</a:t>
            </a:r>
          </a:p>
          <a:p>
            <a:pPr lvl="3" algn="l">
              <a:buFont typeface="Arial" pitchFamily="34" charset="0"/>
              <a:buChar char="•"/>
            </a:pPr>
            <a:endParaRPr lang="en-US" sz="1800" dirty="0" smtClean="0">
              <a:solidFill>
                <a:schemeClr val="tx1"/>
              </a:solidFill>
              <a:latin typeface="Arial" pitchFamily="34" charset="0"/>
              <a:cs typeface="Arial" pitchFamily="34" charset="0"/>
            </a:endParaRP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algn="l"/>
            <a:r>
              <a:rPr lang="en-US" sz="1800" dirty="0" smtClean="0"/>
              <a:t>Now, you can add the entries to </a:t>
            </a:r>
            <a:r>
              <a:rPr lang="en-US" sz="1800" dirty="0" err="1" smtClean="0"/>
              <a:t>printerc</a:t>
            </a:r>
            <a:r>
              <a:rPr lang="en-US" sz="1800" dirty="0" smtClean="0"/>
              <a:t> file. </a:t>
            </a:r>
          </a:p>
          <a:p>
            <a:pPr algn="l"/>
            <a:endParaRPr lang="en-US" sz="1800" dirty="0" smtClean="0"/>
          </a:p>
          <a:p>
            <a:pPr algn="l"/>
            <a:r>
              <a:rPr lang="en-US" sz="1800" dirty="0" err="1" smtClean="0"/>
              <a:t>Printerc</a:t>
            </a:r>
            <a:r>
              <a:rPr lang="en-US" sz="1800" dirty="0" smtClean="0"/>
              <a:t> file is located in /</a:t>
            </a:r>
            <a:r>
              <a:rPr lang="en-US" sz="1800" dirty="0" err="1" smtClean="0"/>
              <a:t>usr</a:t>
            </a:r>
            <a:r>
              <a:rPr lang="en-US" sz="1800" dirty="0" smtClean="0"/>
              <a:t>/lib directory.    Make a backup copy of the file before you edit the file. </a:t>
            </a:r>
          </a:p>
          <a:p>
            <a:pPr algn="l"/>
            <a:endParaRPr lang="en-US" sz="1800" dirty="0" smtClean="0"/>
          </a:p>
          <a:p>
            <a:pPr algn="l"/>
            <a:endParaRPr lang="en-US" sz="1800"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algn="l"/>
            <a:r>
              <a:rPr lang="en-US" sz="1800" dirty="0" smtClean="0"/>
              <a:t>Error checking capability:</a:t>
            </a:r>
          </a:p>
          <a:p>
            <a:pPr algn="l"/>
            <a:r>
              <a:rPr lang="en-US" sz="1800" dirty="0" smtClean="0"/>
              <a:t>Only a few area that really matters:</a:t>
            </a:r>
          </a:p>
          <a:p>
            <a:pPr algn="l"/>
            <a:endParaRPr lang="en-US" sz="1800" dirty="0" smtClean="0"/>
          </a:p>
          <a:p>
            <a:pPr algn="l"/>
            <a:endParaRPr lang="en-US" sz="1800"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pic>
        <p:nvPicPr>
          <p:cNvPr id="7174" name="Picture 6"/>
          <p:cNvPicPr>
            <a:picLocks noChangeAspect="1" noChangeArrowheads="1"/>
          </p:cNvPicPr>
          <p:nvPr/>
        </p:nvPicPr>
        <p:blipFill>
          <a:blip r:embed="rId3" cstate="print"/>
          <a:srcRect/>
          <a:stretch>
            <a:fillRect/>
          </a:stretch>
        </p:blipFill>
        <p:spPr bwMode="auto">
          <a:xfrm>
            <a:off x="1676400" y="3200400"/>
            <a:ext cx="6629400" cy="1466681"/>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algn="l"/>
            <a:r>
              <a:rPr lang="en-US" sz="1800" dirty="0" smtClean="0">
                <a:solidFill>
                  <a:schemeClr val="tx1"/>
                </a:solidFill>
              </a:rPr>
              <a:t>Cell manipulation within Printer Info Template spreadsheet:</a:t>
            </a:r>
          </a:p>
          <a:p>
            <a:pPr algn="l"/>
            <a:r>
              <a:rPr lang="en-US" sz="1800" dirty="0" smtClean="0">
                <a:solidFill>
                  <a:schemeClr val="tx1"/>
                </a:solidFill>
              </a:rPr>
              <a:t>To make your life easier, you can combine the cells together, so you don’t have to type too many fields – therefore, lowers the chances for typo.</a:t>
            </a:r>
          </a:p>
          <a:p>
            <a:pPr algn="l"/>
            <a:endParaRPr lang="en-US" sz="1800" dirty="0">
              <a:solidFill>
                <a:schemeClr val="tx1"/>
              </a:solidFill>
            </a:endParaRPr>
          </a:p>
          <a:p>
            <a:pPr algn="l"/>
            <a:r>
              <a:rPr lang="en-US" sz="1800" dirty="0" smtClean="0">
                <a:solidFill>
                  <a:schemeClr val="tx1"/>
                </a:solidFill>
              </a:rPr>
              <a:t>In this example, I combine column F and B, to form Column G, which will be the first entries found in </a:t>
            </a:r>
            <a:r>
              <a:rPr lang="en-US" sz="1800" dirty="0" err="1" smtClean="0">
                <a:solidFill>
                  <a:schemeClr val="tx1"/>
                </a:solidFill>
              </a:rPr>
              <a:t>printerc</a:t>
            </a:r>
            <a:r>
              <a:rPr lang="en-US" sz="1800" dirty="0" smtClean="0">
                <a:solidFill>
                  <a:schemeClr val="tx1"/>
                </a:solidFill>
              </a:rPr>
              <a:t> file.</a:t>
            </a:r>
          </a:p>
          <a:p>
            <a:pPr algn="l"/>
            <a:endParaRPr lang="en-US" sz="1800" dirty="0">
              <a:solidFill>
                <a:schemeClr val="tx1"/>
              </a:solidFill>
            </a:endParaRPr>
          </a:p>
          <a:p>
            <a:pPr algn="l"/>
            <a:r>
              <a:rPr lang="en-US" sz="1800" dirty="0" smtClean="0">
                <a:solidFill>
                  <a:schemeClr val="tx1"/>
                </a:solidFill>
              </a:rPr>
              <a:t>The formula is displayed.</a:t>
            </a:r>
          </a:p>
          <a:p>
            <a:pPr algn="l"/>
            <a:endParaRPr lang="en-US" sz="1800" dirty="0"/>
          </a:p>
          <a:p>
            <a:pPr algn="l"/>
            <a:endParaRPr lang="en-US" sz="1800"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pic>
        <p:nvPicPr>
          <p:cNvPr id="8194" name="Picture 2"/>
          <p:cNvPicPr>
            <a:picLocks noChangeAspect="1" noChangeArrowheads="1"/>
          </p:cNvPicPr>
          <p:nvPr/>
        </p:nvPicPr>
        <p:blipFill>
          <a:blip r:embed="rId3" cstate="print"/>
          <a:srcRect/>
          <a:stretch>
            <a:fillRect/>
          </a:stretch>
        </p:blipFill>
        <p:spPr bwMode="auto">
          <a:xfrm>
            <a:off x="1600200" y="4724400"/>
            <a:ext cx="7034213" cy="1442129"/>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algn="l"/>
            <a:r>
              <a:rPr lang="en-US" sz="1800" dirty="0" smtClean="0">
                <a:solidFill>
                  <a:schemeClr val="tx1"/>
                </a:solidFill>
              </a:rPr>
              <a:t>This next example is to use the location column as part of the description. </a:t>
            </a:r>
          </a:p>
          <a:p>
            <a:pPr algn="l"/>
            <a:endParaRPr lang="en-US" sz="1800" dirty="0">
              <a:solidFill>
                <a:schemeClr val="tx1"/>
              </a:solidFill>
            </a:endParaRPr>
          </a:p>
          <a:p>
            <a:pPr algn="l"/>
            <a:r>
              <a:rPr lang="en-US" sz="1800" dirty="0" smtClean="0">
                <a:solidFill>
                  <a:schemeClr val="tx1"/>
                </a:solidFill>
              </a:rPr>
              <a:t>Simply change your formula to accomplish this.</a:t>
            </a:r>
          </a:p>
          <a:p>
            <a:pPr algn="l"/>
            <a:endParaRPr lang="en-US" sz="1800" dirty="0">
              <a:solidFill>
                <a:schemeClr val="tx1"/>
              </a:solidFill>
            </a:endParaRPr>
          </a:p>
          <a:p>
            <a:pPr algn="l"/>
            <a:endParaRPr lang="en-US" sz="1800" dirty="0" smtClean="0">
              <a:solidFill>
                <a:schemeClr val="tx1"/>
              </a:solidFill>
            </a:endParaRPr>
          </a:p>
          <a:p>
            <a:pPr algn="l"/>
            <a:endParaRPr lang="en-US" sz="1800" dirty="0"/>
          </a:p>
          <a:p>
            <a:pPr algn="l"/>
            <a:endParaRPr lang="en-US" sz="1800"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pic>
        <p:nvPicPr>
          <p:cNvPr id="9219" name="Picture 3"/>
          <p:cNvPicPr>
            <a:picLocks noChangeAspect="1" noChangeArrowheads="1"/>
          </p:cNvPicPr>
          <p:nvPr/>
        </p:nvPicPr>
        <p:blipFill>
          <a:blip r:embed="rId3" cstate="print"/>
          <a:srcRect/>
          <a:stretch>
            <a:fillRect/>
          </a:stretch>
        </p:blipFill>
        <p:spPr bwMode="auto">
          <a:xfrm>
            <a:off x="1524000" y="3429000"/>
            <a:ext cx="7062787" cy="1469182"/>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lnSpcReduction="10000"/>
          </a:bodyPr>
          <a:lstStyle/>
          <a:p>
            <a:pPr algn="l"/>
            <a:r>
              <a:rPr lang="en-US" sz="1800" dirty="0" smtClean="0">
                <a:solidFill>
                  <a:schemeClr val="tx1"/>
                </a:solidFill>
              </a:rPr>
              <a:t>Troubleshooting:</a:t>
            </a:r>
          </a:p>
          <a:p>
            <a:pPr marL="342900" indent="-342900" algn="l">
              <a:buAutoNum type="arabicPeriod"/>
            </a:pPr>
            <a:r>
              <a:rPr lang="en-US" sz="1800" dirty="0" smtClean="0">
                <a:solidFill>
                  <a:schemeClr val="tx1"/>
                </a:solidFill>
              </a:rPr>
              <a:t>Jobs are not printing:</a:t>
            </a:r>
          </a:p>
          <a:p>
            <a:pPr marL="800100" lvl="1" indent="-342900" algn="l">
              <a:buAutoNum type="arabicPeriod"/>
            </a:pPr>
            <a:r>
              <a:rPr lang="en-US" sz="1400" dirty="0" smtClean="0">
                <a:solidFill>
                  <a:schemeClr val="tx1"/>
                </a:solidFill>
              </a:rPr>
              <a:t>Is this isolated to a specific printer, or the problem is system wide?  </a:t>
            </a:r>
          </a:p>
          <a:p>
            <a:pPr marL="800100" lvl="1" indent="-342900" algn="l">
              <a:buAutoNum type="arabicPeriod"/>
            </a:pPr>
            <a:r>
              <a:rPr lang="en-US" sz="1400" dirty="0" smtClean="0">
                <a:solidFill>
                  <a:schemeClr val="tx1"/>
                </a:solidFill>
              </a:rPr>
              <a:t>Is the problem affecting label printing, or report printing, or both?</a:t>
            </a:r>
          </a:p>
          <a:p>
            <a:pPr marL="800100" lvl="1" indent="-342900" algn="l">
              <a:buAutoNum type="arabicPeriod"/>
            </a:pPr>
            <a:r>
              <a:rPr lang="en-US" sz="1400" dirty="0" smtClean="0">
                <a:solidFill>
                  <a:schemeClr val="tx1"/>
                </a:solidFill>
              </a:rPr>
              <a:t>Is the system able to generate the </a:t>
            </a:r>
            <a:r>
              <a:rPr lang="en-US" sz="1400" dirty="0" err="1" smtClean="0">
                <a:solidFill>
                  <a:schemeClr val="tx1"/>
                </a:solidFill>
              </a:rPr>
              <a:t>softprint</a:t>
            </a:r>
            <a:r>
              <a:rPr lang="en-US" sz="1400" dirty="0" smtClean="0">
                <a:solidFill>
                  <a:schemeClr val="tx1"/>
                </a:solidFill>
              </a:rPr>
              <a:t> jobs (reports only), can you view the content of these </a:t>
            </a:r>
            <a:r>
              <a:rPr lang="en-US" sz="1400" dirty="0" err="1" smtClean="0">
                <a:solidFill>
                  <a:schemeClr val="tx1"/>
                </a:solidFill>
              </a:rPr>
              <a:t>softprint</a:t>
            </a:r>
            <a:r>
              <a:rPr lang="en-US" sz="1400" dirty="0" smtClean="0">
                <a:solidFill>
                  <a:schemeClr val="tx1"/>
                </a:solidFill>
              </a:rPr>
              <a:t> jobs?</a:t>
            </a:r>
          </a:p>
          <a:p>
            <a:pPr marL="342900" indent="-342900" algn="l">
              <a:buAutoNum type="arabicPeriod"/>
            </a:pPr>
            <a:r>
              <a:rPr lang="en-US" sz="1800" dirty="0" smtClean="0">
                <a:solidFill>
                  <a:schemeClr val="tx1"/>
                </a:solidFill>
              </a:rPr>
              <a:t>Check printer status from your all of your application servers.  If you have </a:t>
            </a:r>
            <a:r>
              <a:rPr lang="en-US" sz="1800" dirty="0" err="1" smtClean="0">
                <a:solidFill>
                  <a:schemeClr val="tx1"/>
                </a:solidFill>
              </a:rPr>
              <a:t>weblogic</a:t>
            </a:r>
            <a:r>
              <a:rPr lang="en-US" sz="1800" dirty="0" smtClean="0">
                <a:solidFill>
                  <a:schemeClr val="tx1"/>
                </a:solidFill>
              </a:rPr>
              <a:t> servers, make sure to check printer status from them too!</a:t>
            </a:r>
          </a:p>
          <a:p>
            <a:pPr marL="342900" indent="-342900" algn="l">
              <a:buAutoNum type="arabicPeriod"/>
            </a:pPr>
            <a:r>
              <a:rPr lang="en-US" sz="1800" dirty="0" smtClean="0">
                <a:solidFill>
                  <a:schemeClr val="tx1"/>
                </a:solidFill>
              </a:rPr>
              <a:t>If printer jobs are queuing up, try to ping the printer in question.   </a:t>
            </a:r>
          </a:p>
          <a:p>
            <a:pPr marL="342900" indent="-342900" algn="l">
              <a:buAutoNum type="arabicPeriod"/>
            </a:pPr>
            <a:r>
              <a:rPr lang="en-US" sz="1800" dirty="0" smtClean="0">
                <a:solidFill>
                  <a:schemeClr val="tx1"/>
                </a:solidFill>
              </a:rPr>
              <a:t>Most print servers have built-in web browsers, enter the printer IP or hostname (http://printerhostname/) in your web browser’s URL link, and you may be able to find additional information, such as printer status, toner, etc, see next slide for sample screen shot.</a:t>
            </a:r>
          </a:p>
          <a:p>
            <a:pPr marL="342900" indent="-342900" algn="l">
              <a:buAutoNum type="arabicPeriod"/>
            </a:pPr>
            <a:r>
              <a:rPr lang="en-US" sz="1800" dirty="0" smtClean="0">
                <a:solidFill>
                  <a:schemeClr val="tx1"/>
                </a:solidFill>
              </a:rPr>
              <a:t>Receiving extra page: was the printer changed recently?  If it was changed, was it from one brand to another?   This would suggest a print driver issue.</a:t>
            </a:r>
          </a:p>
          <a:p>
            <a:pPr marL="342900" indent="-342900" algn="l">
              <a:buAutoNum type="arabicPeriod"/>
            </a:pPr>
            <a:endParaRPr lang="en-US" sz="1800" dirty="0" smtClean="0">
              <a:solidFill>
                <a:schemeClr val="tx1"/>
              </a:solidFill>
            </a:endParaRPr>
          </a:p>
          <a:p>
            <a:pPr marL="342900" indent="-342900"/>
            <a:r>
              <a:rPr lang="en-US" sz="1800" b="1" dirty="0" smtClean="0">
                <a:solidFill>
                  <a:schemeClr val="tx1"/>
                </a:solidFill>
              </a:rPr>
              <a:t>&lt;Continue in 2 slides&gt;</a:t>
            </a:r>
          </a:p>
          <a:p>
            <a:pPr marL="800100" lvl="1" indent="-342900" algn="l">
              <a:buAutoNum type="arabicPeriod"/>
            </a:pPr>
            <a:endParaRPr lang="en-US" sz="1400" dirty="0" smtClean="0">
              <a:solidFill>
                <a:schemeClr val="tx1"/>
              </a:solidFill>
            </a:endParaRPr>
          </a:p>
          <a:p>
            <a:pPr marL="342900" indent="-342900" algn="l">
              <a:buAutoNum type="arabicPeriod"/>
            </a:pPr>
            <a:endParaRPr lang="en-US" sz="1800" dirty="0" smtClean="0">
              <a:solidFill>
                <a:schemeClr val="tx1"/>
              </a:solidFill>
            </a:endParaRPr>
          </a:p>
          <a:p>
            <a:pPr marL="342900" indent="-342900" algn="l"/>
            <a:endParaRPr lang="en-US" sz="1800" dirty="0" smtClean="0">
              <a:solidFill>
                <a:schemeClr val="tx1"/>
              </a:solidFill>
            </a:endParaRPr>
          </a:p>
          <a:p>
            <a:pPr algn="l"/>
            <a:endParaRPr lang="en-US" sz="1800" dirty="0">
              <a:solidFill>
                <a:schemeClr val="tx1"/>
              </a:solidFill>
            </a:endParaRPr>
          </a:p>
          <a:p>
            <a:pPr algn="l"/>
            <a:endParaRPr lang="en-US" sz="1800" dirty="0" smtClean="0">
              <a:solidFill>
                <a:schemeClr val="tx1"/>
              </a:solidFill>
            </a:endParaRPr>
          </a:p>
          <a:p>
            <a:pPr algn="l"/>
            <a:endParaRPr lang="en-US" sz="1800" dirty="0"/>
          </a:p>
          <a:p>
            <a:pPr algn="l"/>
            <a:endParaRPr lang="en-US" sz="1800"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marL="342900" indent="-342900" algn="l"/>
            <a:r>
              <a:rPr lang="en-US" sz="1800" dirty="0" smtClean="0">
                <a:solidFill>
                  <a:schemeClr val="tx1"/>
                </a:solidFill>
              </a:rPr>
              <a:t>This example is from a Lexmark printer. </a:t>
            </a:r>
          </a:p>
          <a:p>
            <a:pPr marL="342900" indent="-342900" algn="l"/>
            <a:endParaRPr lang="en-US" sz="1800" dirty="0" smtClean="0">
              <a:solidFill>
                <a:schemeClr val="tx1"/>
              </a:solidFill>
            </a:endParaRPr>
          </a:p>
          <a:p>
            <a:pPr marL="342900" indent="-342900" algn="l"/>
            <a:endParaRPr lang="en-US" sz="1800" dirty="0" smtClean="0">
              <a:solidFill>
                <a:schemeClr val="tx1"/>
              </a:solidFill>
            </a:endParaRPr>
          </a:p>
          <a:p>
            <a:pPr algn="l"/>
            <a:endParaRPr lang="en-US" sz="1800" dirty="0">
              <a:solidFill>
                <a:schemeClr val="tx1"/>
              </a:solidFill>
            </a:endParaRPr>
          </a:p>
          <a:p>
            <a:pPr algn="l"/>
            <a:endParaRPr lang="en-US" sz="1800" dirty="0" smtClean="0">
              <a:solidFill>
                <a:schemeClr val="tx1"/>
              </a:solidFill>
            </a:endParaRPr>
          </a:p>
          <a:p>
            <a:pPr algn="l"/>
            <a:endParaRPr lang="en-US" sz="1800"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pic>
        <p:nvPicPr>
          <p:cNvPr id="2050" name="Picture 2"/>
          <p:cNvPicPr>
            <a:picLocks noChangeAspect="1" noChangeArrowheads="1"/>
          </p:cNvPicPr>
          <p:nvPr/>
        </p:nvPicPr>
        <p:blipFill>
          <a:blip r:embed="rId3" cstate="print"/>
          <a:srcRect/>
          <a:stretch>
            <a:fillRect/>
          </a:stretch>
        </p:blipFill>
        <p:spPr bwMode="auto">
          <a:xfrm>
            <a:off x="1828800" y="2362200"/>
            <a:ext cx="6591300" cy="3940451"/>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lnSpcReduction="10000"/>
          </a:bodyPr>
          <a:lstStyle/>
          <a:p>
            <a:pPr marL="342900" indent="-342900" algn="l"/>
            <a:r>
              <a:rPr lang="en-US" sz="1800" dirty="0" smtClean="0">
                <a:solidFill>
                  <a:schemeClr val="tx1"/>
                </a:solidFill>
              </a:rPr>
              <a:t>6. When checking printer status from application, check process is hanging. There are 2 causes for this, let me give you the background first:</a:t>
            </a:r>
          </a:p>
          <a:p>
            <a:pPr marL="342900" indent="-342900" algn="l"/>
            <a:r>
              <a:rPr lang="en-US" sz="1800" dirty="0" smtClean="0">
                <a:solidFill>
                  <a:schemeClr val="tx1"/>
                </a:solidFill>
              </a:rPr>
              <a:t>AIX print queues can be setup in 2 ways.  </a:t>
            </a:r>
            <a:r>
              <a:rPr lang="en-US" sz="1800" dirty="0" err="1" smtClean="0">
                <a:solidFill>
                  <a:schemeClr val="tx1"/>
                </a:solidFill>
              </a:rPr>
              <a:t>HPJetdirect</a:t>
            </a:r>
            <a:r>
              <a:rPr lang="en-US" sz="1800" dirty="0" smtClean="0">
                <a:solidFill>
                  <a:schemeClr val="tx1"/>
                </a:solidFill>
              </a:rPr>
              <a:t> or Remote queues.   Most of the printers are setup using the </a:t>
            </a:r>
            <a:r>
              <a:rPr lang="en-US" sz="1800" dirty="0" err="1" smtClean="0">
                <a:solidFill>
                  <a:schemeClr val="tx1"/>
                </a:solidFill>
              </a:rPr>
              <a:t>HPJetdirect</a:t>
            </a:r>
            <a:r>
              <a:rPr lang="en-US" sz="1800" dirty="0" smtClean="0">
                <a:solidFill>
                  <a:schemeClr val="tx1"/>
                </a:solidFill>
              </a:rPr>
              <a:t> style queues.   In certain situations, the queues are setup using remote print queue setup, that utilizes the LPD protocol.  </a:t>
            </a:r>
          </a:p>
          <a:p>
            <a:pPr marL="342900" indent="-342900" algn="l"/>
            <a:r>
              <a:rPr lang="en-US" sz="1800" dirty="0" smtClean="0">
                <a:solidFill>
                  <a:schemeClr val="tx1"/>
                </a:solidFill>
              </a:rPr>
              <a:t>When checking print queues with </a:t>
            </a:r>
            <a:r>
              <a:rPr lang="en-US" sz="1800" dirty="0" err="1" smtClean="0">
                <a:solidFill>
                  <a:schemeClr val="tx1"/>
                </a:solidFill>
              </a:rPr>
              <a:t>lpstat</a:t>
            </a:r>
            <a:r>
              <a:rPr lang="en-US" sz="1800" dirty="0" smtClean="0">
                <a:solidFill>
                  <a:schemeClr val="tx1"/>
                </a:solidFill>
              </a:rPr>
              <a:t> command in AIX, the check process is different between </a:t>
            </a:r>
            <a:r>
              <a:rPr lang="en-US" sz="1800" dirty="0" err="1" smtClean="0">
                <a:solidFill>
                  <a:schemeClr val="tx1"/>
                </a:solidFill>
              </a:rPr>
              <a:t>HPJetdirect</a:t>
            </a:r>
            <a:r>
              <a:rPr lang="en-US" sz="1800" dirty="0" smtClean="0">
                <a:solidFill>
                  <a:schemeClr val="tx1"/>
                </a:solidFill>
              </a:rPr>
              <a:t> and remote printer queues. </a:t>
            </a:r>
          </a:p>
          <a:p>
            <a:pPr marL="342900" indent="-342900" algn="l"/>
            <a:r>
              <a:rPr lang="en-US" sz="1000" dirty="0" smtClean="0">
                <a:solidFill>
                  <a:schemeClr val="tx1"/>
                </a:solidFill>
                <a:latin typeface="Consolas" pitchFamily="49" charset="0"/>
              </a:rPr>
              <a:t>labapp1:/</a:t>
            </a:r>
            <a:r>
              <a:rPr lang="en-US" sz="1000" dirty="0" err="1" smtClean="0">
                <a:solidFill>
                  <a:schemeClr val="tx1"/>
                </a:solidFill>
                <a:latin typeface="Consolas" pitchFamily="49" charset="0"/>
              </a:rPr>
              <a:t>usr</a:t>
            </a:r>
            <a:r>
              <a:rPr lang="en-US" sz="1000" dirty="0" smtClean="0">
                <a:solidFill>
                  <a:schemeClr val="tx1"/>
                </a:solidFill>
                <a:latin typeface="Consolas" pitchFamily="49" charset="0"/>
              </a:rPr>
              <a:t>/spool/</a:t>
            </a:r>
            <a:r>
              <a:rPr lang="en-US" sz="1000" dirty="0" err="1" smtClean="0">
                <a:solidFill>
                  <a:schemeClr val="tx1"/>
                </a:solidFill>
                <a:latin typeface="Consolas" pitchFamily="49" charset="0"/>
              </a:rPr>
              <a:t>lpd</a:t>
            </a:r>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pio</a:t>
            </a:r>
            <a:r>
              <a:rPr lang="en-US" sz="1000" dirty="0" smtClean="0">
                <a:solidFill>
                  <a:schemeClr val="tx1"/>
                </a:solidFill>
                <a:latin typeface="Consolas" pitchFamily="49" charset="0"/>
              </a:rPr>
              <a:t>/@local/custom&gt; </a:t>
            </a:r>
            <a:r>
              <a:rPr lang="en-US" sz="1000" dirty="0" err="1" smtClean="0">
                <a:solidFill>
                  <a:schemeClr val="tx1"/>
                </a:solidFill>
                <a:latin typeface="Consolas" pitchFamily="49" charset="0"/>
              </a:rPr>
              <a:t>lpstat</a:t>
            </a:r>
            <a:r>
              <a:rPr lang="en-US" sz="1000" dirty="0" smtClean="0">
                <a:solidFill>
                  <a:schemeClr val="tx1"/>
                </a:solidFill>
                <a:latin typeface="Consolas" pitchFamily="49" charset="0"/>
              </a:rPr>
              <a:t> -vw16</a:t>
            </a:r>
          </a:p>
          <a:p>
            <a:pPr marL="342900" indent="-342900" algn="l"/>
            <a:r>
              <a:rPr lang="en-US" sz="1000" dirty="0" smtClean="0">
                <a:solidFill>
                  <a:schemeClr val="tx1"/>
                </a:solidFill>
                <a:latin typeface="Consolas" pitchFamily="49" charset="0"/>
              </a:rPr>
              <a:t>Queue   Dev   Status    Job Files              User         PP %   </a:t>
            </a:r>
            <a:r>
              <a:rPr lang="en-US" sz="1000" dirty="0" err="1" smtClean="0">
                <a:solidFill>
                  <a:schemeClr val="tx1"/>
                </a:solidFill>
                <a:latin typeface="Consolas" pitchFamily="49" charset="0"/>
              </a:rPr>
              <a:t>Blks</a:t>
            </a:r>
            <a:r>
              <a:rPr lang="en-US" sz="1000" dirty="0" smtClean="0">
                <a:solidFill>
                  <a:schemeClr val="tx1"/>
                </a:solidFill>
                <a:latin typeface="Consolas" pitchFamily="49" charset="0"/>
              </a:rPr>
              <a:t>  Cp </a:t>
            </a:r>
            <a:r>
              <a:rPr lang="en-US" sz="1000" dirty="0" err="1" smtClean="0">
                <a:solidFill>
                  <a:schemeClr val="tx1"/>
                </a:solidFill>
                <a:latin typeface="Consolas" pitchFamily="49" charset="0"/>
              </a:rPr>
              <a:t>Rnk</a:t>
            </a:r>
            <a:endParaRPr lang="en-US" sz="1000" dirty="0" smtClean="0">
              <a:solidFill>
                <a:schemeClr val="tx1"/>
              </a:solidFill>
              <a:latin typeface="Consolas" pitchFamily="49" charset="0"/>
            </a:endParaRPr>
          </a:p>
          <a:p>
            <a:pPr marL="342900" indent="-342900" algn="l"/>
            <a:r>
              <a:rPr lang="en-US" sz="1000" dirty="0" smtClean="0">
                <a:solidFill>
                  <a:schemeClr val="tx1"/>
                </a:solidFill>
                <a:latin typeface="Consolas" pitchFamily="49" charset="0"/>
              </a:rPr>
              <a:t>------- ----- --------- --- ------------------ ---------- ---- -- ----- --- ---</a:t>
            </a:r>
          </a:p>
          <a:p>
            <a:pPr marL="342900" indent="-342900" algn="l"/>
            <a:r>
              <a:rPr lang="en-US" sz="1000" dirty="0" smtClean="0">
                <a:solidFill>
                  <a:schemeClr val="tx1"/>
                </a:solidFill>
                <a:latin typeface="Consolas" pitchFamily="49" charset="0"/>
              </a:rPr>
              <a:t>w16     </a:t>
            </a:r>
            <a:r>
              <a:rPr lang="en-US" sz="1000" dirty="0" err="1" smtClean="0">
                <a:solidFill>
                  <a:schemeClr val="tx1"/>
                </a:solidFill>
                <a:latin typeface="Consolas" pitchFamily="49" charset="0"/>
              </a:rPr>
              <a:t>hp@BH</a:t>
            </a:r>
            <a:r>
              <a:rPr lang="en-US" sz="1000" dirty="0" smtClean="0">
                <a:solidFill>
                  <a:schemeClr val="tx1"/>
                </a:solidFill>
                <a:latin typeface="Consolas" pitchFamily="49" charset="0"/>
              </a:rPr>
              <a:t> READY </a:t>
            </a:r>
          </a:p>
          <a:p>
            <a:pPr marL="342900" indent="-342900" algn="l"/>
            <a:endParaRPr lang="en-US" sz="1000" dirty="0" smtClean="0">
              <a:solidFill>
                <a:schemeClr val="tx1"/>
              </a:solidFill>
              <a:latin typeface="Consolas" pitchFamily="49" charset="0"/>
            </a:endParaRPr>
          </a:p>
          <a:p>
            <a:pPr marL="342900" indent="-342900" algn="l"/>
            <a:r>
              <a:rPr lang="en-US" sz="1000" dirty="0" smtClean="0">
                <a:solidFill>
                  <a:schemeClr val="tx1"/>
                </a:solidFill>
                <a:latin typeface="Consolas" pitchFamily="49" charset="0"/>
              </a:rPr>
              <a:t>For Remote print queue:</a:t>
            </a:r>
          </a:p>
          <a:p>
            <a:pPr marL="342900" indent="-342900" algn="l"/>
            <a:r>
              <a:rPr lang="en-US" sz="1000" dirty="0" smtClean="0">
                <a:solidFill>
                  <a:schemeClr val="tx1"/>
                </a:solidFill>
                <a:latin typeface="Consolas" pitchFamily="49" charset="0"/>
              </a:rPr>
              <a:t>labapp1:/</a:t>
            </a:r>
            <a:r>
              <a:rPr lang="en-US" sz="1000" dirty="0" err="1" smtClean="0">
                <a:solidFill>
                  <a:schemeClr val="tx1"/>
                </a:solidFill>
                <a:latin typeface="Consolas" pitchFamily="49" charset="0"/>
              </a:rPr>
              <a:t>usr</a:t>
            </a:r>
            <a:r>
              <a:rPr lang="en-US" sz="1000" dirty="0" smtClean="0">
                <a:solidFill>
                  <a:schemeClr val="tx1"/>
                </a:solidFill>
                <a:latin typeface="Consolas" pitchFamily="49" charset="0"/>
              </a:rPr>
              <a:t>/spool/</a:t>
            </a:r>
            <a:r>
              <a:rPr lang="en-US" sz="1000" dirty="0" err="1" smtClean="0">
                <a:solidFill>
                  <a:schemeClr val="tx1"/>
                </a:solidFill>
                <a:latin typeface="Consolas" pitchFamily="49" charset="0"/>
              </a:rPr>
              <a:t>lpd</a:t>
            </a:r>
            <a:r>
              <a:rPr lang="en-US" sz="1000" dirty="0" smtClean="0">
                <a:solidFill>
                  <a:schemeClr val="tx1"/>
                </a:solidFill>
                <a:latin typeface="Consolas" pitchFamily="49" charset="0"/>
              </a:rPr>
              <a:t>/</a:t>
            </a:r>
            <a:r>
              <a:rPr lang="en-US" sz="1000" dirty="0" err="1" smtClean="0">
                <a:solidFill>
                  <a:schemeClr val="tx1"/>
                </a:solidFill>
                <a:latin typeface="Consolas" pitchFamily="49" charset="0"/>
              </a:rPr>
              <a:t>pio</a:t>
            </a:r>
            <a:r>
              <a:rPr lang="en-US" sz="1000" dirty="0" smtClean="0">
                <a:solidFill>
                  <a:schemeClr val="tx1"/>
                </a:solidFill>
                <a:latin typeface="Consolas" pitchFamily="49" charset="0"/>
              </a:rPr>
              <a:t>/@local/custom&gt; </a:t>
            </a:r>
            <a:r>
              <a:rPr lang="en-US" sz="1000" dirty="0" err="1" smtClean="0">
                <a:solidFill>
                  <a:schemeClr val="tx1"/>
                </a:solidFill>
                <a:latin typeface="Consolas" pitchFamily="49" charset="0"/>
              </a:rPr>
              <a:t>lpstat</a:t>
            </a:r>
            <a:r>
              <a:rPr lang="en-US" sz="1000" dirty="0" smtClean="0">
                <a:solidFill>
                  <a:schemeClr val="tx1"/>
                </a:solidFill>
                <a:latin typeface="Consolas" pitchFamily="49" charset="0"/>
              </a:rPr>
              <a:t> -vc01</a:t>
            </a:r>
          </a:p>
          <a:p>
            <a:pPr marL="342900" indent="-342900" algn="l"/>
            <a:r>
              <a:rPr lang="en-US" sz="1000" dirty="0" smtClean="0">
                <a:solidFill>
                  <a:schemeClr val="tx1"/>
                </a:solidFill>
                <a:latin typeface="Consolas" pitchFamily="49" charset="0"/>
              </a:rPr>
              <a:t>Queue   Dev   Status    Job Files              User         PP %   </a:t>
            </a:r>
            <a:r>
              <a:rPr lang="en-US" sz="1000" dirty="0" err="1" smtClean="0">
                <a:solidFill>
                  <a:schemeClr val="tx1"/>
                </a:solidFill>
                <a:latin typeface="Consolas" pitchFamily="49" charset="0"/>
              </a:rPr>
              <a:t>Blks</a:t>
            </a:r>
            <a:r>
              <a:rPr lang="en-US" sz="1000" dirty="0" smtClean="0">
                <a:solidFill>
                  <a:schemeClr val="tx1"/>
                </a:solidFill>
                <a:latin typeface="Consolas" pitchFamily="49" charset="0"/>
              </a:rPr>
              <a:t>  Cp </a:t>
            </a:r>
            <a:r>
              <a:rPr lang="en-US" sz="1000" dirty="0" err="1" smtClean="0">
                <a:solidFill>
                  <a:schemeClr val="tx1"/>
                </a:solidFill>
                <a:latin typeface="Consolas" pitchFamily="49" charset="0"/>
              </a:rPr>
              <a:t>Rnk</a:t>
            </a:r>
            <a:endParaRPr lang="en-US" sz="1000" dirty="0" smtClean="0">
              <a:solidFill>
                <a:schemeClr val="tx1"/>
              </a:solidFill>
              <a:latin typeface="Consolas" pitchFamily="49" charset="0"/>
            </a:endParaRPr>
          </a:p>
          <a:p>
            <a:pPr marL="342900" indent="-342900" algn="l"/>
            <a:r>
              <a:rPr lang="en-US" sz="1000" dirty="0" smtClean="0">
                <a:solidFill>
                  <a:schemeClr val="tx1"/>
                </a:solidFill>
                <a:latin typeface="Consolas" pitchFamily="49" charset="0"/>
              </a:rPr>
              <a:t>------- ----- --------- --- ------------------ ---------- ---- -- ----- --- ---</a:t>
            </a:r>
          </a:p>
          <a:p>
            <a:pPr marL="342900" indent="-342900" algn="l"/>
            <a:r>
              <a:rPr lang="en-US" sz="1000" dirty="0" smtClean="0">
                <a:solidFill>
                  <a:schemeClr val="tx1"/>
                </a:solidFill>
                <a:latin typeface="Consolas" pitchFamily="49" charset="0"/>
              </a:rPr>
              <a:t>c01     @BHPR READY</a:t>
            </a:r>
          </a:p>
          <a:p>
            <a:pPr marL="342900" indent="-342900" algn="l"/>
            <a:r>
              <a:rPr lang="en-US" sz="1000" dirty="0" smtClean="0">
                <a:solidFill>
                  <a:srgbClr val="FF0000"/>
                </a:solidFill>
                <a:latin typeface="Consolas" pitchFamily="49" charset="0"/>
              </a:rPr>
              <a:t>c01: </a:t>
            </a:r>
            <a:r>
              <a:rPr lang="en-US" sz="1000" dirty="0" err="1" smtClean="0">
                <a:solidFill>
                  <a:srgbClr val="FF0000"/>
                </a:solidFill>
                <a:latin typeface="Consolas" pitchFamily="49" charset="0"/>
              </a:rPr>
              <a:t>JetDirect</a:t>
            </a:r>
            <a:r>
              <a:rPr lang="en-US" sz="1000" dirty="0" smtClean="0">
                <a:solidFill>
                  <a:srgbClr val="FF0000"/>
                </a:solidFill>
                <a:latin typeface="Consolas" pitchFamily="49" charset="0"/>
              </a:rPr>
              <a:t> </a:t>
            </a:r>
            <a:r>
              <a:rPr lang="en-US" sz="1000" dirty="0" err="1" smtClean="0">
                <a:solidFill>
                  <a:srgbClr val="FF0000"/>
                </a:solidFill>
                <a:latin typeface="Consolas" pitchFamily="49" charset="0"/>
              </a:rPr>
              <a:t>lpd</a:t>
            </a:r>
            <a:r>
              <a:rPr lang="en-US" sz="1000" dirty="0" smtClean="0">
                <a:solidFill>
                  <a:srgbClr val="FF0000"/>
                </a:solidFill>
                <a:latin typeface="Consolas" pitchFamily="49" charset="0"/>
              </a:rPr>
              <a:t>: no jobs queued on the port Auto </a:t>
            </a:r>
          </a:p>
          <a:p>
            <a:pPr marL="342900" indent="-342900" algn="l"/>
            <a:r>
              <a:rPr lang="en-US" sz="1800" dirty="0" smtClean="0">
                <a:solidFill>
                  <a:schemeClr val="tx1"/>
                </a:solidFill>
              </a:rPr>
              <a:t>In this case, </a:t>
            </a:r>
            <a:r>
              <a:rPr lang="en-US" sz="1800" dirty="0" err="1" smtClean="0">
                <a:solidFill>
                  <a:schemeClr val="tx1"/>
                </a:solidFill>
              </a:rPr>
              <a:t>lpstat</a:t>
            </a:r>
            <a:r>
              <a:rPr lang="en-US" sz="1800" dirty="0" smtClean="0">
                <a:solidFill>
                  <a:schemeClr val="tx1"/>
                </a:solidFill>
              </a:rPr>
              <a:t> command actually queries the print server to get an update from it.   If the print server is offline, it will wait for a reply, until it times out.     &lt;Next Slide&gt;</a:t>
            </a:r>
          </a:p>
          <a:p>
            <a:pPr marL="342900" indent="-342900" algn="l"/>
            <a:endParaRPr lang="en-US" sz="1800" dirty="0" smtClean="0">
              <a:solidFill>
                <a:schemeClr val="tx1"/>
              </a:solidFill>
            </a:endParaRPr>
          </a:p>
          <a:p>
            <a:pPr algn="l"/>
            <a:endParaRPr lang="en-US" sz="1800" dirty="0">
              <a:solidFill>
                <a:schemeClr val="tx1"/>
              </a:solidFill>
            </a:endParaRPr>
          </a:p>
          <a:p>
            <a:pPr algn="l"/>
            <a:endParaRPr lang="en-US" sz="1800" dirty="0" smtClean="0">
              <a:solidFill>
                <a:schemeClr val="tx1"/>
              </a:solidFill>
            </a:endParaRPr>
          </a:p>
          <a:p>
            <a:pPr algn="l"/>
            <a:endParaRPr lang="en-US" sz="1800"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00200"/>
            <a:ext cx="7543800" cy="4953000"/>
          </a:xfrm>
        </p:spPr>
        <p:txBody>
          <a:bodyPr>
            <a:normAutofit lnSpcReduction="10000"/>
          </a:bodyPr>
          <a:lstStyle/>
          <a:p>
            <a:pPr marL="342900" indent="-342900" algn="l"/>
            <a:r>
              <a:rPr lang="en-US" sz="1000" dirty="0" smtClean="0">
                <a:solidFill>
                  <a:schemeClr val="tx1"/>
                </a:solidFill>
                <a:latin typeface="Consolas" pitchFamily="49" charset="0"/>
              </a:rPr>
              <a:t>labapp1:/SCC/user/</a:t>
            </a:r>
            <a:r>
              <a:rPr lang="en-US" sz="1000" dirty="0" err="1" smtClean="0">
                <a:solidFill>
                  <a:schemeClr val="tx1"/>
                </a:solidFill>
                <a:latin typeface="Consolas" pitchFamily="49" charset="0"/>
              </a:rPr>
              <a:t>scc</a:t>
            </a:r>
            <a:r>
              <a:rPr lang="en-US" sz="1000" dirty="0" smtClean="0">
                <a:solidFill>
                  <a:schemeClr val="tx1"/>
                </a:solidFill>
                <a:latin typeface="Consolas" pitchFamily="49" charset="0"/>
              </a:rPr>
              <a:t>&gt; </a:t>
            </a:r>
            <a:r>
              <a:rPr lang="en-US" sz="1000" dirty="0" err="1" smtClean="0">
                <a:solidFill>
                  <a:schemeClr val="tx1"/>
                </a:solidFill>
                <a:latin typeface="Consolas" pitchFamily="49" charset="0"/>
              </a:rPr>
              <a:t>timex</a:t>
            </a:r>
            <a:r>
              <a:rPr lang="en-US" sz="1000" dirty="0" smtClean="0">
                <a:solidFill>
                  <a:schemeClr val="tx1"/>
                </a:solidFill>
                <a:latin typeface="Consolas" pitchFamily="49" charset="0"/>
              </a:rPr>
              <a:t> </a:t>
            </a:r>
            <a:r>
              <a:rPr lang="en-US" sz="1000" dirty="0" err="1" smtClean="0">
                <a:solidFill>
                  <a:schemeClr val="tx1"/>
                </a:solidFill>
                <a:latin typeface="Consolas" pitchFamily="49" charset="0"/>
              </a:rPr>
              <a:t>lpstat</a:t>
            </a:r>
            <a:r>
              <a:rPr lang="en-US" sz="1000" dirty="0" smtClean="0">
                <a:solidFill>
                  <a:schemeClr val="tx1"/>
                </a:solidFill>
                <a:latin typeface="Consolas" pitchFamily="49" charset="0"/>
              </a:rPr>
              <a:t> -vw16r</a:t>
            </a:r>
          </a:p>
          <a:p>
            <a:pPr marL="342900" indent="-342900" algn="l"/>
            <a:r>
              <a:rPr lang="en-US" sz="1000" dirty="0" smtClean="0">
                <a:solidFill>
                  <a:schemeClr val="tx1"/>
                </a:solidFill>
                <a:latin typeface="Consolas" pitchFamily="49" charset="0"/>
              </a:rPr>
              <a:t>Queue   Dev   Status    Job Files              User         PP %   </a:t>
            </a:r>
            <a:r>
              <a:rPr lang="en-US" sz="1000" dirty="0" err="1" smtClean="0">
                <a:solidFill>
                  <a:schemeClr val="tx1"/>
                </a:solidFill>
                <a:latin typeface="Consolas" pitchFamily="49" charset="0"/>
              </a:rPr>
              <a:t>Blks</a:t>
            </a:r>
            <a:r>
              <a:rPr lang="en-US" sz="1000" dirty="0" smtClean="0">
                <a:solidFill>
                  <a:schemeClr val="tx1"/>
                </a:solidFill>
                <a:latin typeface="Consolas" pitchFamily="49" charset="0"/>
              </a:rPr>
              <a:t>  Cp </a:t>
            </a:r>
            <a:r>
              <a:rPr lang="en-US" sz="1000" dirty="0" err="1" smtClean="0">
                <a:solidFill>
                  <a:schemeClr val="tx1"/>
                </a:solidFill>
                <a:latin typeface="Consolas" pitchFamily="49" charset="0"/>
              </a:rPr>
              <a:t>Rnk</a:t>
            </a:r>
            <a:endParaRPr lang="en-US" sz="1000" dirty="0" smtClean="0">
              <a:solidFill>
                <a:schemeClr val="tx1"/>
              </a:solidFill>
              <a:latin typeface="Consolas" pitchFamily="49" charset="0"/>
            </a:endParaRPr>
          </a:p>
          <a:p>
            <a:pPr marL="342900" indent="-342900" algn="l"/>
            <a:r>
              <a:rPr lang="en-US" sz="1000" dirty="0" smtClean="0">
                <a:solidFill>
                  <a:schemeClr val="tx1"/>
                </a:solidFill>
                <a:latin typeface="Consolas" pitchFamily="49" charset="0"/>
              </a:rPr>
              <a:t>------- ----- --------- --- ------------------ ---------- ---- -- ----- --- ---</a:t>
            </a:r>
          </a:p>
          <a:p>
            <a:pPr marL="342900" indent="-342900" algn="l"/>
            <a:r>
              <a:rPr lang="en-US" sz="1000" dirty="0" smtClean="0">
                <a:solidFill>
                  <a:schemeClr val="tx1"/>
                </a:solidFill>
                <a:latin typeface="Consolas" pitchFamily="49" charset="0"/>
              </a:rPr>
              <a:t>w16r    @BHPR READY</a:t>
            </a:r>
          </a:p>
          <a:p>
            <a:pPr marL="342900" indent="-342900" algn="l"/>
            <a:endParaRPr lang="en-US" sz="1000" dirty="0" smtClean="0">
              <a:solidFill>
                <a:schemeClr val="tx1"/>
              </a:solidFill>
              <a:latin typeface="Consolas" pitchFamily="49" charset="0"/>
            </a:endParaRPr>
          </a:p>
          <a:p>
            <a:pPr marL="342900" indent="-342900" algn="l"/>
            <a:r>
              <a:rPr lang="en-US" sz="1000" dirty="0" smtClean="0">
                <a:solidFill>
                  <a:schemeClr val="tx1"/>
                </a:solidFill>
                <a:latin typeface="Consolas" pitchFamily="49" charset="0"/>
              </a:rPr>
              <a:t>: (WARNING) Connection to server failed.</a:t>
            </a:r>
          </a:p>
          <a:p>
            <a:pPr marL="342900" indent="-342900" algn="l"/>
            <a:r>
              <a:rPr lang="en-US" sz="1000" dirty="0" err="1" smtClean="0">
                <a:solidFill>
                  <a:schemeClr val="tx1"/>
                </a:solidFill>
                <a:latin typeface="Consolas" pitchFamily="49" charset="0"/>
              </a:rPr>
              <a:t>rembak</a:t>
            </a:r>
            <a:r>
              <a:rPr lang="en-US" sz="1000" dirty="0" smtClean="0">
                <a:solidFill>
                  <a:schemeClr val="tx1"/>
                </a:solidFill>
                <a:latin typeface="Consolas" pitchFamily="49" charset="0"/>
              </a:rPr>
              <a:t>: </a:t>
            </a:r>
            <a:r>
              <a:rPr lang="en-US" sz="1000" dirty="0" err="1" smtClean="0">
                <a:solidFill>
                  <a:schemeClr val="tx1"/>
                </a:solidFill>
                <a:latin typeface="Consolas" pitchFamily="49" charset="0"/>
              </a:rPr>
              <a:t>errno</a:t>
            </a:r>
            <a:r>
              <a:rPr lang="en-US" sz="1000" dirty="0" smtClean="0">
                <a:solidFill>
                  <a:schemeClr val="tx1"/>
                </a:solidFill>
                <a:latin typeface="Consolas" pitchFamily="49" charset="0"/>
              </a:rPr>
              <a:t> = 4: Interrupted system call</a:t>
            </a:r>
          </a:p>
          <a:p>
            <a:pPr marL="342900" indent="-342900" algn="l"/>
            <a:r>
              <a:rPr lang="en-US" sz="1000" dirty="0" smtClean="0">
                <a:solidFill>
                  <a:schemeClr val="tx1"/>
                </a:solidFill>
                <a:latin typeface="Consolas" pitchFamily="49" charset="0"/>
              </a:rPr>
              <a:t>w16r    MPS_2 HOST_DOWN</a:t>
            </a:r>
          </a:p>
          <a:p>
            <a:pPr marL="342900" indent="-342900" algn="l"/>
            <a:endParaRPr lang="en-US" sz="1000" dirty="0" smtClean="0">
              <a:solidFill>
                <a:schemeClr val="tx1"/>
              </a:solidFill>
              <a:latin typeface="Consolas" pitchFamily="49" charset="0"/>
            </a:endParaRPr>
          </a:p>
          <a:p>
            <a:pPr marL="342900" indent="-342900" algn="l"/>
            <a:r>
              <a:rPr lang="en-US" sz="1000" dirty="0" smtClean="0">
                <a:solidFill>
                  <a:srgbClr val="FF0000"/>
                </a:solidFill>
                <a:latin typeface="Consolas" pitchFamily="49" charset="0"/>
              </a:rPr>
              <a:t>real 90.03		</a:t>
            </a:r>
            <a:r>
              <a:rPr lang="en-US" sz="1000" b="1" dirty="0" smtClean="0">
                <a:solidFill>
                  <a:srgbClr val="FF0000"/>
                </a:solidFill>
                <a:latin typeface="Consolas" pitchFamily="49" charset="0"/>
              </a:rPr>
              <a:t>the timeout is set to 90 seconds before it gives up</a:t>
            </a:r>
          </a:p>
          <a:p>
            <a:pPr marL="342900" indent="-342900" algn="l"/>
            <a:r>
              <a:rPr lang="en-US" sz="1000" dirty="0" smtClean="0">
                <a:solidFill>
                  <a:schemeClr val="tx1"/>
                </a:solidFill>
                <a:latin typeface="Consolas" pitchFamily="49" charset="0"/>
              </a:rPr>
              <a:t>user 0.01</a:t>
            </a:r>
          </a:p>
          <a:p>
            <a:pPr marL="342900" indent="-342900" algn="l"/>
            <a:r>
              <a:rPr lang="en-US" sz="1000" dirty="0" smtClean="0">
                <a:solidFill>
                  <a:schemeClr val="tx1"/>
                </a:solidFill>
                <a:latin typeface="Consolas" pitchFamily="49" charset="0"/>
              </a:rPr>
              <a:t>sys  0.01 </a:t>
            </a:r>
          </a:p>
          <a:p>
            <a:pPr marL="342900" indent="-342900" algn="l"/>
            <a:r>
              <a:rPr lang="en-US" sz="1800" dirty="0" smtClean="0">
                <a:solidFill>
                  <a:schemeClr val="tx1"/>
                </a:solidFill>
              </a:rPr>
              <a:t>In the old days, SCC application used </a:t>
            </a:r>
            <a:r>
              <a:rPr lang="en-US" sz="1800" dirty="0" err="1" smtClean="0">
                <a:solidFill>
                  <a:schemeClr val="tx1"/>
                </a:solidFill>
              </a:rPr>
              <a:t>lpstat</a:t>
            </a:r>
            <a:r>
              <a:rPr lang="en-US" sz="1800" dirty="0" smtClean="0">
                <a:solidFill>
                  <a:schemeClr val="tx1"/>
                </a:solidFill>
              </a:rPr>
              <a:t> command to check printer status, if you have multiple printers offline, the check printer process will take forever to complete!    So we asked our programmer to change the check process with another command:  </a:t>
            </a:r>
            <a:r>
              <a:rPr lang="en-US" sz="1800" dirty="0" err="1" smtClean="0">
                <a:solidFill>
                  <a:schemeClr val="tx1"/>
                </a:solidFill>
              </a:rPr>
              <a:t>enq</a:t>
            </a:r>
            <a:r>
              <a:rPr lang="en-US" sz="1800" dirty="0" smtClean="0">
                <a:solidFill>
                  <a:schemeClr val="tx1"/>
                </a:solidFill>
              </a:rPr>
              <a:t> –</a:t>
            </a:r>
            <a:r>
              <a:rPr lang="en-US" sz="1800" dirty="0" err="1" smtClean="0">
                <a:solidFill>
                  <a:schemeClr val="tx1"/>
                </a:solidFill>
              </a:rPr>
              <a:t>isA</a:t>
            </a:r>
            <a:r>
              <a:rPr lang="en-US" sz="1800" dirty="0" smtClean="0">
                <a:solidFill>
                  <a:schemeClr val="tx1"/>
                </a:solidFill>
              </a:rPr>
              <a:t>, it will only care for AIX queue status, and not worrying about print server’s status:</a:t>
            </a:r>
          </a:p>
          <a:p>
            <a:pPr marL="342900" indent="-342900" algn="l"/>
            <a:endParaRPr lang="en-US" sz="1000" dirty="0" smtClean="0">
              <a:solidFill>
                <a:schemeClr val="tx1"/>
              </a:solidFill>
              <a:latin typeface="Consolas" pitchFamily="49" charset="0"/>
            </a:endParaRPr>
          </a:p>
          <a:p>
            <a:pPr marL="342900" indent="-342900" algn="l"/>
            <a:r>
              <a:rPr lang="en-US" sz="1000" dirty="0" smtClean="0">
                <a:solidFill>
                  <a:schemeClr val="tx1"/>
                </a:solidFill>
                <a:latin typeface="Consolas" pitchFamily="49" charset="0"/>
              </a:rPr>
              <a:t>labapp1:/SCC/user/</a:t>
            </a:r>
            <a:r>
              <a:rPr lang="en-US" sz="1000" dirty="0" err="1" smtClean="0">
                <a:solidFill>
                  <a:schemeClr val="tx1"/>
                </a:solidFill>
                <a:latin typeface="Consolas" pitchFamily="49" charset="0"/>
              </a:rPr>
              <a:t>scc</a:t>
            </a:r>
            <a:r>
              <a:rPr lang="en-US" sz="1000" dirty="0" smtClean="0">
                <a:solidFill>
                  <a:schemeClr val="tx1"/>
                </a:solidFill>
                <a:latin typeface="Consolas" pitchFamily="49" charset="0"/>
              </a:rPr>
              <a:t> </a:t>
            </a:r>
            <a:r>
              <a:rPr lang="en-US" sz="1000" dirty="0" err="1" smtClean="0">
                <a:solidFill>
                  <a:schemeClr val="tx1"/>
                </a:solidFill>
                <a:latin typeface="Consolas" pitchFamily="49" charset="0"/>
              </a:rPr>
              <a:t>timex</a:t>
            </a:r>
            <a:r>
              <a:rPr lang="en-US" sz="1000" dirty="0" smtClean="0">
                <a:solidFill>
                  <a:schemeClr val="tx1"/>
                </a:solidFill>
                <a:latin typeface="Consolas" pitchFamily="49" charset="0"/>
              </a:rPr>
              <a:t> </a:t>
            </a:r>
            <a:r>
              <a:rPr lang="en-US" sz="1000" dirty="0" err="1" smtClean="0">
                <a:solidFill>
                  <a:schemeClr val="tx1"/>
                </a:solidFill>
                <a:latin typeface="Consolas" pitchFamily="49" charset="0"/>
              </a:rPr>
              <a:t>enq</a:t>
            </a:r>
            <a:r>
              <a:rPr lang="en-US" sz="1000" dirty="0" smtClean="0">
                <a:solidFill>
                  <a:schemeClr val="tx1"/>
                </a:solidFill>
                <a:latin typeface="Consolas" pitchFamily="49" charset="0"/>
              </a:rPr>
              <a:t> -</a:t>
            </a:r>
            <a:r>
              <a:rPr lang="en-US" sz="1000" dirty="0" err="1" smtClean="0">
                <a:solidFill>
                  <a:schemeClr val="tx1"/>
                </a:solidFill>
                <a:latin typeface="Consolas" pitchFamily="49" charset="0"/>
              </a:rPr>
              <a:t>isA</a:t>
            </a:r>
            <a:r>
              <a:rPr lang="en-US" sz="1000" dirty="0" smtClean="0">
                <a:solidFill>
                  <a:schemeClr val="tx1"/>
                </a:solidFill>
                <a:latin typeface="Consolas" pitchFamily="49" charset="0"/>
              </a:rPr>
              <a:t> </a:t>
            </a:r>
          </a:p>
          <a:p>
            <a:pPr marL="342900" indent="-342900" algn="l"/>
            <a:endParaRPr lang="en-US" sz="1000" dirty="0" smtClean="0">
              <a:solidFill>
                <a:schemeClr val="tx1"/>
              </a:solidFill>
              <a:latin typeface="Consolas" pitchFamily="49" charset="0"/>
            </a:endParaRPr>
          </a:p>
          <a:p>
            <a:pPr marL="342900" indent="-342900" algn="l"/>
            <a:r>
              <a:rPr lang="en-US" sz="1000" dirty="0" smtClean="0">
                <a:solidFill>
                  <a:srgbClr val="FF0000"/>
                </a:solidFill>
                <a:latin typeface="Consolas" pitchFamily="49" charset="0"/>
              </a:rPr>
              <a:t>real 0.05</a:t>
            </a:r>
          </a:p>
          <a:p>
            <a:pPr marL="342900" indent="-342900" algn="l"/>
            <a:r>
              <a:rPr lang="en-US" sz="1000" dirty="0" smtClean="0">
                <a:solidFill>
                  <a:schemeClr val="tx1"/>
                </a:solidFill>
                <a:latin typeface="Consolas" pitchFamily="49" charset="0"/>
              </a:rPr>
              <a:t>user 0.00</a:t>
            </a:r>
          </a:p>
          <a:p>
            <a:pPr marL="342900" indent="-342900" algn="l"/>
            <a:r>
              <a:rPr lang="en-US" sz="1000" dirty="0" smtClean="0">
                <a:solidFill>
                  <a:schemeClr val="tx1"/>
                </a:solidFill>
                <a:latin typeface="Consolas" pitchFamily="49" charset="0"/>
              </a:rPr>
              <a:t>sys  0.01 </a:t>
            </a:r>
          </a:p>
          <a:p>
            <a:pPr marL="342900" indent="-342900" algn="l"/>
            <a:r>
              <a:rPr lang="en-US" sz="1000" dirty="0" smtClean="0">
                <a:solidFill>
                  <a:schemeClr val="tx1"/>
                </a:solidFill>
                <a:latin typeface="Consolas" pitchFamily="49" charset="0"/>
              </a:rPr>
              <a:t>		</a:t>
            </a:r>
          </a:p>
          <a:p>
            <a:pPr marL="342900" indent="-342900"/>
            <a:r>
              <a:rPr lang="en-US" sz="1800" dirty="0" smtClean="0">
                <a:solidFill>
                  <a:schemeClr val="tx1"/>
                </a:solidFill>
              </a:rPr>
              <a:t>&lt;continue to next slide&gt;</a:t>
            </a:r>
          </a:p>
          <a:p>
            <a:pPr algn="l"/>
            <a:endParaRPr lang="en-US" sz="1800" dirty="0">
              <a:solidFill>
                <a:schemeClr val="tx1"/>
              </a:solidFill>
            </a:endParaRPr>
          </a:p>
          <a:p>
            <a:pPr algn="l"/>
            <a:endParaRPr lang="en-US" sz="1800" dirty="0" smtClean="0">
              <a:solidFill>
                <a:schemeClr val="tx1"/>
              </a:solidFill>
            </a:endParaRPr>
          </a:p>
          <a:p>
            <a:pPr algn="l"/>
            <a:endParaRPr lang="en-US" sz="1800"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447800" y="1676400"/>
            <a:ext cx="7543800" cy="4953000"/>
          </a:xfrm>
        </p:spPr>
        <p:txBody>
          <a:bodyPr>
            <a:normAutofit/>
          </a:bodyPr>
          <a:lstStyle/>
          <a:p>
            <a:pPr marL="342900" indent="-342900" algn="l"/>
            <a:r>
              <a:rPr lang="en-US" sz="1800" dirty="0" smtClean="0">
                <a:solidFill>
                  <a:schemeClr val="tx1"/>
                </a:solidFill>
              </a:rPr>
              <a:t>For application checking process, we don’t care about print server status, but for some reason, the old checking process (utilizing the </a:t>
            </a:r>
            <a:r>
              <a:rPr lang="en-US" sz="1800" dirty="0" err="1" smtClean="0">
                <a:solidFill>
                  <a:schemeClr val="tx1"/>
                </a:solidFill>
              </a:rPr>
              <a:t>lpstat</a:t>
            </a:r>
            <a:r>
              <a:rPr lang="en-US" sz="1800" dirty="0" smtClean="0">
                <a:solidFill>
                  <a:schemeClr val="tx1"/>
                </a:solidFill>
              </a:rPr>
              <a:t> command instead of </a:t>
            </a:r>
            <a:r>
              <a:rPr lang="en-US" sz="1800" dirty="0" err="1" smtClean="0">
                <a:solidFill>
                  <a:schemeClr val="tx1"/>
                </a:solidFill>
              </a:rPr>
              <a:t>enq</a:t>
            </a:r>
            <a:r>
              <a:rPr lang="en-US" sz="1800" dirty="0" smtClean="0">
                <a:solidFill>
                  <a:schemeClr val="tx1"/>
                </a:solidFill>
              </a:rPr>
              <a:t> command) keeps reviving itself into different releases. </a:t>
            </a:r>
          </a:p>
          <a:p>
            <a:pPr marL="342900" indent="-342900" algn="l"/>
            <a:r>
              <a:rPr lang="en-US" sz="1800" dirty="0" smtClean="0">
                <a:solidFill>
                  <a:schemeClr val="tx1"/>
                </a:solidFill>
              </a:rPr>
              <a:t>Please test the check printer status function as part of your validation process for new release of software. </a:t>
            </a:r>
          </a:p>
          <a:p>
            <a:pPr marL="342900" indent="-342900" algn="l"/>
            <a:endParaRPr lang="en-US" sz="1800" dirty="0" smtClean="0">
              <a:solidFill>
                <a:schemeClr val="tx1"/>
              </a:solidFill>
            </a:endParaRPr>
          </a:p>
          <a:p>
            <a:pPr marL="342900" indent="-342900" algn="l"/>
            <a:r>
              <a:rPr lang="en-US" sz="1800" dirty="0" smtClean="0">
                <a:solidFill>
                  <a:schemeClr val="tx1"/>
                </a:solidFill>
              </a:rPr>
              <a:t>7. Label print out looks smaller than normal.  </a:t>
            </a:r>
          </a:p>
          <a:p>
            <a:pPr marL="342900" indent="-342900" algn="l"/>
            <a:r>
              <a:rPr lang="en-US" sz="1800" dirty="0" smtClean="0">
                <a:solidFill>
                  <a:schemeClr val="tx1"/>
                </a:solidFill>
              </a:rPr>
              <a:t>	Check and see if printer type has changed.   Zebra printers support 203 and 300DPI.  A site purchased new printer that is 300 DPI, but all the in-house printers were 203 DPI.   By simply swapping out an existing printer to this new 300 DPI printer will not work correctly, as labels will look smaller than what they should be.  SCC provides another label type that works with 300 DPI printers (based on </a:t>
            </a:r>
            <a:r>
              <a:rPr lang="en-US" sz="1800" dirty="0" err="1" smtClean="0">
                <a:solidFill>
                  <a:schemeClr val="tx1"/>
                </a:solidFill>
              </a:rPr>
              <a:t>printerc</a:t>
            </a:r>
            <a:r>
              <a:rPr lang="en-US" sz="1800" dirty="0" smtClean="0">
                <a:solidFill>
                  <a:schemeClr val="tx1"/>
                </a:solidFill>
              </a:rPr>
              <a:t> file).  But my recommendation with this is to keep your printers to the same DPI if you can. </a:t>
            </a:r>
          </a:p>
          <a:p>
            <a:pPr marL="342900" indent="-342900" algn="l"/>
            <a:endParaRPr lang="en-US" sz="1800" dirty="0" smtClean="0">
              <a:solidFill>
                <a:schemeClr val="tx1"/>
              </a:solidFill>
            </a:endParaRPr>
          </a:p>
          <a:p>
            <a:pPr marL="342900" indent="-342900"/>
            <a:endParaRPr lang="en-US" sz="1800" dirty="0" smtClean="0">
              <a:solidFill>
                <a:schemeClr val="tx1"/>
              </a:solidFill>
            </a:endParaRP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marL="342900" indent="-342900" algn="l"/>
            <a:r>
              <a:rPr lang="en-US" sz="1800" dirty="0" smtClean="0">
                <a:solidFill>
                  <a:schemeClr val="tx1"/>
                </a:solidFill>
              </a:rPr>
              <a:t>8. Pull paper from specific tray:  </a:t>
            </a:r>
          </a:p>
          <a:p>
            <a:pPr marL="342900" indent="-342900" algn="l"/>
            <a:r>
              <a:rPr lang="en-US" sz="1800" dirty="0" smtClean="0">
                <a:solidFill>
                  <a:schemeClr val="tx1"/>
                </a:solidFill>
              </a:rPr>
              <a:t>Question?  Why does SCC have to make the adjustment?  </a:t>
            </a:r>
            <a:r>
              <a:rPr lang="en-US" sz="1800" dirty="0" smtClean="0">
                <a:solidFill>
                  <a:schemeClr val="tx1"/>
                </a:solidFill>
                <a:sym typeface="Wingdings" pitchFamily="2" charset="2"/>
              </a:rPr>
              <a:t>  </a:t>
            </a:r>
            <a:r>
              <a:rPr lang="en-US" sz="1800" dirty="0" smtClean="0">
                <a:solidFill>
                  <a:schemeClr val="tx1"/>
                </a:solidFill>
              </a:rPr>
              <a:t> </a:t>
            </a:r>
          </a:p>
          <a:p>
            <a:pPr marL="342900" indent="-342900" algn="l"/>
            <a:r>
              <a:rPr lang="en-US" sz="1800" dirty="0" smtClean="0">
                <a:solidFill>
                  <a:schemeClr val="tx1"/>
                </a:solidFill>
              </a:rPr>
              <a:t>This will need to be done by SCC staff.   Before we can change the printer setting, we have to find out the correct PCL (Printer Control Language) code to pull the paper from the correct paper tray.   We will need someone standing by the printer, then we  send out a test page to the printer with the tray selection command embedded in the print job. The person by the printer should alert us when the paper is pulled from correct tray.   This may take multiple tries, and once we have the right code, please make sure to test this out by printing a report from application.   Don’t forget, turn off tray linking function from the printer.  In printers now a day, this is by defining a different paper type in each tray.  </a:t>
            </a:r>
          </a:p>
          <a:p>
            <a:pPr marL="342900" indent="-342900" algn="l"/>
            <a:endParaRPr lang="en-US" sz="1800" dirty="0" smtClean="0">
              <a:solidFill>
                <a:schemeClr val="tx1"/>
              </a:solidFill>
            </a:endParaRPr>
          </a:p>
          <a:p>
            <a:pPr algn="l"/>
            <a:endParaRPr lang="en-US" sz="1800" dirty="0">
              <a:solidFill>
                <a:schemeClr val="tx1"/>
              </a:solidFill>
            </a:endParaRPr>
          </a:p>
          <a:p>
            <a:pPr algn="l"/>
            <a:endParaRPr lang="en-US" sz="1800" dirty="0" smtClean="0">
              <a:solidFill>
                <a:schemeClr val="tx1"/>
              </a:solidFill>
            </a:endParaRPr>
          </a:p>
          <a:p>
            <a:pPr algn="l"/>
            <a:endParaRPr lang="en-US" sz="1800"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algn="l"/>
            <a:r>
              <a:rPr lang="en-US" sz="1800" dirty="0" smtClean="0">
                <a:solidFill>
                  <a:schemeClr val="tx1"/>
                </a:solidFill>
              </a:rPr>
              <a:t>A word about DNS name resolution</a:t>
            </a:r>
          </a:p>
          <a:p>
            <a:pPr algn="l"/>
            <a:endParaRPr lang="en-US" sz="1200" b="1" dirty="0" smtClean="0">
              <a:solidFill>
                <a:schemeClr val="tx1"/>
              </a:solidFill>
              <a:latin typeface="Consolas" pitchFamily="49" charset="0"/>
            </a:endParaRPr>
          </a:p>
          <a:p>
            <a:pPr algn="l"/>
            <a:r>
              <a:rPr lang="en-US" sz="1200" b="1" dirty="0" smtClean="0">
                <a:solidFill>
                  <a:schemeClr val="tx1"/>
                </a:solidFill>
                <a:latin typeface="Consolas" pitchFamily="49" charset="0"/>
              </a:rPr>
              <a:t>What does this mean to you?   IP address = 216.58.219.174</a:t>
            </a:r>
          </a:p>
          <a:p>
            <a:pPr algn="l"/>
            <a:endParaRPr lang="en-US" sz="1200" b="1" dirty="0" smtClean="0">
              <a:solidFill>
                <a:schemeClr val="tx1"/>
              </a:solidFill>
              <a:latin typeface="Consolas" pitchFamily="49" charset="0"/>
            </a:endParaRPr>
          </a:p>
          <a:p>
            <a:pPr algn="l"/>
            <a:r>
              <a:rPr lang="en-US" sz="1200" b="1" dirty="0" smtClean="0">
                <a:solidFill>
                  <a:schemeClr val="tx1"/>
                </a:solidFill>
                <a:latin typeface="Consolas" pitchFamily="49" charset="0"/>
              </a:rPr>
              <a:t>scc1:/user/</a:t>
            </a:r>
            <a:r>
              <a:rPr lang="en-US" sz="1200" b="1" dirty="0" err="1" smtClean="0">
                <a:solidFill>
                  <a:schemeClr val="tx1"/>
                </a:solidFill>
                <a:latin typeface="Consolas" pitchFamily="49" charset="0"/>
              </a:rPr>
              <a:t>davew</a:t>
            </a:r>
            <a:r>
              <a:rPr lang="en-US" sz="1200" b="1" dirty="0" smtClean="0">
                <a:solidFill>
                  <a:schemeClr val="tx1"/>
                </a:solidFill>
                <a:latin typeface="Consolas" pitchFamily="49" charset="0"/>
              </a:rPr>
              <a:t>&gt; </a:t>
            </a:r>
            <a:r>
              <a:rPr lang="en-US" sz="1200" b="1" dirty="0" err="1" smtClean="0">
                <a:solidFill>
                  <a:schemeClr val="tx1"/>
                </a:solidFill>
                <a:latin typeface="Consolas" pitchFamily="49" charset="0"/>
              </a:rPr>
              <a:t>nslookup</a:t>
            </a:r>
            <a:r>
              <a:rPr lang="en-US" sz="1200" b="1" dirty="0" smtClean="0">
                <a:solidFill>
                  <a:schemeClr val="tx1"/>
                </a:solidFill>
                <a:latin typeface="Consolas" pitchFamily="49" charset="0"/>
              </a:rPr>
              <a:t> google.com</a:t>
            </a:r>
          </a:p>
          <a:p>
            <a:pPr algn="l"/>
            <a:r>
              <a:rPr lang="en-US" sz="1200" b="1" dirty="0" smtClean="0">
                <a:solidFill>
                  <a:schemeClr val="tx1"/>
                </a:solidFill>
                <a:latin typeface="Consolas" pitchFamily="49" charset="0"/>
              </a:rPr>
              <a:t>Server:         10.100.64.120</a:t>
            </a:r>
          </a:p>
          <a:p>
            <a:pPr algn="l"/>
            <a:r>
              <a:rPr lang="en-US" sz="1200" b="1" dirty="0" smtClean="0">
                <a:solidFill>
                  <a:schemeClr val="tx1"/>
                </a:solidFill>
                <a:latin typeface="Consolas" pitchFamily="49" charset="0"/>
              </a:rPr>
              <a:t>Address:        10.100.64.120#53</a:t>
            </a:r>
          </a:p>
          <a:p>
            <a:pPr algn="l"/>
            <a:endParaRPr lang="en-US" sz="1200" b="1" dirty="0" smtClean="0">
              <a:solidFill>
                <a:schemeClr val="tx1"/>
              </a:solidFill>
              <a:latin typeface="Consolas" pitchFamily="49" charset="0"/>
            </a:endParaRPr>
          </a:p>
          <a:p>
            <a:pPr algn="l"/>
            <a:r>
              <a:rPr lang="en-US" sz="1200" b="1" dirty="0" smtClean="0">
                <a:solidFill>
                  <a:schemeClr val="tx1"/>
                </a:solidFill>
                <a:latin typeface="Consolas" pitchFamily="49" charset="0"/>
              </a:rPr>
              <a:t>Non-authoritative answer:</a:t>
            </a:r>
          </a:p>
          <a:p>
            <a:pPr algn="l"/>
            <a:r>
              <a:rPr lang="en-US" sz="1200" b="1" dirty="0" smtClean="0">
                <a:solidFill>
                  <a:schemeClr val="tx1"/>
                </a:solidFill>
                <a:latin typeface="Consolas" pitchFamily="49" charset="0"/>
              </a:rPr>
              <a:t>Name:   </a:t>
            </a:r>
            <a:r>
              <a:rPr lang="en-US" sz="1200" b="1" dirty="0" smtClean="0">
                <a:solidFill>
                  <a:srgbClr val="FF0000"/>
                </a:solidFill>
                <a:latin typeface="Consolas" pitchFamily="49" charset="0"/>
              </a:rPr>
              <a:t>google.com</a:t>
            </a:r>
          </a:p>
          <a:p>
            <a:pPr algn="l"/>
            <a:r>
              <a:rPr lang="en-US" sz="1200" b="1" dirty="0" smtClean="0">
                <a:solidFill>
                  <a:schemeClr val="tx1"/>
                </a:solidFill>
                <a:latin typeface="Consolas" pitchFamily="49" charset="0"/>
              </a:rPr>
              <a:t>Address: </a:t>
            </a:r>
            <a:r>
              <a:rPr lang="en-US" sz="1200" b="1" dirty="0" smtClean="0">
                <a:solidFill>
                  <a:srgbClr val="FF0000"/>
                </a:solidFill>
                <a:latin typeface="Consolas" pitchFamily="49" charset="0"/>
              </a:rPr>
              <a:t>216.58.219.174</a:t>
            </a:r>
          </a:p>
          <a:p>
            <a:pPr algn="l"/>
            <a:endParaRPr lang="en-US" sz="1200" b="1" dirty="0" smtClean="0">
              <a:solidFill>
                <a:schemeClr val="tx1"/>
              </a:solidFill>
              <a:latin typeface="Consolas" pitchFamily="49" charset="0"/>
            </a:endParaRPr>
          </a:p>
          <a:p>
            <a:pPr algn="l"/>
            <a:endParaRPr lang="en-US" sz="1200" b="1" dirty="0" smtClean="0">
              <a:solidFill>
                <a:schemeClr val="tx1"/>
              </a:solidFill>
              <a:latin typeface="Consolas" pitchFamily="49" charset="0"/>
            </a:endParaRPr>
          </a:p>
          <a:p>
            <a:pPr algn="l"/>
            <a:r>
              <a:rPr lang="en-US" sz="1200" b="1" dirty="0" smtClean="0">
                <a:solidFill>
                  <a:schemeClr val="tx1"/>
                </a:solidFill>
                <a:latin typeface="Consolas" pitchFamily="49" charset="0"/>
              </a:rPr>
              <a:t>For me at least, its easier to remember the name, than numbers. </a:t>
            </a:r>
          </a:p>
          <a:p>
            <a:pPr algn="l"/>
            <a:endParaRPr lang="en-US" sz="1200" b="1" dirty="0" smtClean="0">
              <a:solidFill>
                <a:schemeClr val="tx1"/>
              </a:solidFill>
              <a:latin typeface="Consolas" pitchFamily="49" charset="0"/>
            </a:endParaRPr>
          </a:p>
          <a:p>
            <a:endParaRPr lang="en-US" sz="1200" b="1" dirty="0" smtClean="0">
              <a:solidFill>
                <a:schemeClr val="tx1"/>
              </a:solidFill>
              <a:latin typeface="Consolas" pitchFamily="49" charset="0"/>
            </a:endParaRPr>
          </a:p>
          <a:p>
            <a:endParaRPr lang="en-US" sz="1200" b="1" dirty="0" smtClean="0">
              <a:solidFill>
                <a:schemeClr val="tx1"/>
              </a:solidFill>
              <a:latin typeface="Consolas" pitchFamily="49" charset="0"/>
            </a:endParaRPr>
          </a:p>
          <a:p>
            <a:endParaRPr lang="en-US" sz="1200" b="1" dirty="0" smtClean="0">
              <a:solidFill>
                <a:schemeClr val="tx1"/>
              </a:solidFill>
              <a:latin typeface="Consolas" pitchFamily="49" charset="0"/>
            </a:endParaRPr>
          </a:p>
          <a:p>
            <a:endParaRPr lang="en-US" sz="1200" b="1" dirty="0" smtClean="0">
              <a:solidFill>
                <a:schemeClr val="tx1"/>
              </a:solidFill>
              <a:latin typeface="Consolas" pitchFamily="49" charset="0"/>
            </a:endParaRPr>
          </a:p>
          <a:p>
            <a:r>
              <a:rPr lang="en-US" sz="1200" b="1" dirty="0" smtClean="0">
                <a:solidFill>
                  <a:schemeClr val="tx1"/>
                </a:solidFill>
                <a:latin typeface="Consolas" pitchFamily="49" charset="0"/>
              </a:rPr>
              <a:t>&lt;continue to next page&gt;</a:t>
            </a:r>
            <a:endParaRPr lang="en-US" sz="1200" b="1" dirty="0">
              <a:solidFill>
                <a:schemeClr val="tx1"/>
              </a:solidFill>
              <a:latin typeface="Consolas" pitchFamily="49" charset="0"/>
            </a:endParaRP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marL="342900" indent="-342900"/>
            <a:r>
              <a:rPr lang="en-US" sz="2800" dirty="0" smtClean="0">
                <a:solidFill>
                  <a:schemeClr val="tx1"/>
                </a:solidFill>
              </a:rPr>
              <a:t>Any additional questions?</a:t>
            </a:r>
          </a:p>
          <a:p>
            <a:pPr marL="342900" indent="-342900"/>
            <a:endParaRPr lang="en-US" sz="2800" dirty="0" smtClean="0">
              <a:solidFill>
                <a:schemeClr val="tx1"/>
              </a:solidFill>
            </a:endParaRPr>
          </a:p>
          <a:p>
            <a:pPr marL="342900" indent="-342900"/>
            <a:endParaRPr lang="en-US" sz="2800" dirty="0" smtClean="0">
              <a:solidFill>
                <a:schemeClr val="tx1"/>
              </a:solidFill>
            </a:endParaRPr>
          </a:p>
          <a:p>
            <a:pPr marL="342900" indent="-342900"/>
            <a:r>
              <a:rPr lang="en-US" sz="2800" dirty="0" smtClean="0">
                <a:solidFill>
                  <a:schemeClr val="tx1"/>
                </a:solidFill>
              </a:rPr>
              <a:t>Thank you all for attending this session.</a:t>
            </a:r>
            <a:r>
              <a:rPr lang="en-US" sz="1800" dirty="0" smtClean="0">
                <a:solidFill>
                  <a:schemeClr val="tx1"/>
                </a:solidFill>
              </a:rPr>
              <a:t> </a:t>
            </a:r>
          </a:p>
          <a:p>
            <a:pPr marL="342900" indent="-342900" algn="l"/>
            <a:endParaRPr lang="en-US" sz="1800" dirty="0" smtClean="0">
              <a:solidFill>
                <a:schemeClr val="tx1"/>
              </a:solidFill>
            </a:endParaRPr>
          </a:p>
          <a:p>
            <a:pPr algn="l"/>
            <a:endParaRPr lang="en-US" sz="1800" dirty="0">
              <a:solidFill>
                <a:schemeClr val="tx1"/>
              </a:solidFill>
            </a:endParaRPr>
          </a:p>
          <a:p>
            <a:pPr algn="l"/>
            <a:endParaRPr lang="en-US" sz="1800" dirty="0" smtClean="0">
              <a:solidFill>
                <a:schemeClr val="tx1"/>
              </a:solidFill>
            </a:endParaRPr>
          </a:p>
          <a:p>
            <a:pPr algn="l"/>
            <a:endParaRPr lang="en-US" sz="1800"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algn="l"/>
            <a:r>
              <a:rPr lang="en-US" sz="1800" dirty="0" smtClean="0">
                <a:solidFill>
                  <a:schemeClr val="tx1"/>
                </a:solidFill>
              </a:rPr>
              <a:t>Whenever possible, SCC would like to setup printers using DNS name, rather than creating an alias mapped to the IP address in /etc/hosts file.</a:t>
            </a:r>
          </a:p>
          <a:p>
            <a:pPr algn="l"/>
            <a:r>
              <a:rPr lang="en-US" sz="1800" dirty="0" smtClean="0">
                <a:solidFill>
                  <a:schemeClr val="tx1"/>
                </a:solidFill>
              </a:rPr>
              <a:t>Correct information for your DNS server:</a:t>
            </a:r>
          </a:p>
          <a:p>
            <a:pPr algn="l"/>
            <a:r>
              <a:rPr lang="en-US" sz="1200" dirty="0" smtClean="0">
                <a:solidFill>
                  <a:schemeClr val="tx1"/>
                </a:solidFill>
                <a:latin typeface="Consolas" pitchFamily="49" charset="0"/>
              </a:rPr>
              <a:t>#&gt; cat /etc/</a:t>
            </a:r>
            <a:r>
              <a:rPr lang="en-US" sz="1200" dirty="0" err="1" smtClean="0">
                <a:solidFill>
                  <a:schemeClr val="tx1"/>
                </a:solidFill>
                <a:latin typeface="Consolas" pitchFamily="49" charset="0"/>
              </a:rPr>
              <a:t>resolv.conf</a:t>
            </a:r>
            <a:endParaRPr lang="en-US" sz="1200" dirty="0" smtClean="0">
              <a:solidFill>
                <a:schemeClr val="tx1"/>
              </a:solidFill>
              <a:latin typeface="Consolas" pitchFamily="49" charset="0"/>
            </a:endParaRPr>
          </a:p>
          <a:p>
            <a:pPr algn="l"/>
            <a:r>
              <a:rPr lang="en-US" sz="1200" dirty="0" err="1" smtClean="0">
                <a:solidFill>
                  <a:schemeClr val="tx1"/>
                </a:solidFill>
                <a:latin typeface="Consolas" pitchFamily="49" charset="0"/>
              </a:rPr>
              <a:t>nameserver</a:t>
            </a:r>
            <a:r>
              <a:rPr lang="en-US" sz="1200" dirty="0" smtClean="0">
                <a:solidFill>
                  <a:schemeClr val="tx1"/>
                </a:solidFill>
                <a:latin typeface="Consolas" pitchFamily="49" charset="0"/>
              </a:rPr>
              <a:t>      10.1.8.83</a:t>
            </a:r>
          </a:p>
          <a:p>
            <a:pPr algn="l"/>
            <a:r>
              <a:rPr lang="en-US" sz="1200" b="1" dirty="0" smtClean="0">
                <a:solidFill>
                  <a:schemeClr val="tx1"/>
                </a:solidFill>
                <a:latin typeface="Consolas" pitchFamily="49" charset="0"/>
              </a:rPr>
              <a:t>domain  bhcs.pvt</a:t>
            </a:r>
          </a:p>
          <a:p>
            <a:pPr algn="l"/>
            <a:r>
              <a:rPr lang="en-US" sz="1800" dirty="0" smtClean="0">
                <a:solidFill>
                  <a:schemeClr val="tx1"/>
                </a:solidFill>
              </a:rPr>
              <a:t>You have the printer IP address: 10.92.32.224, in UNIX, or from your PC, you can run the command </a:t>
            </a:r>
            <a:r>
              <a:rPr lang="en-US" sz="1800" dirty="0" err="1" smtClean="0">
                <a:solidFill>
                  <a:schemeClr val="tx1"/>
                </a:solidFill>
              </a:rPr>
              <a:t>nslookup</a:t>
            </a:r>
            <a:r>
              <a:rPr lang="en-US" sz="1800" dirty="0" smtClean="0">
                <a:solidFill>
                  <a:schemeClr val="tx1"/>
                </a:solidFill>
              </a:rPr>
              <a:t> to identify the domain name of that printer:</a:t>
            </a:r>
          </a:p>
          <a:p>
            <a:pPr algn="l"/>
            <a:r>
              <a:rPr lang="en-US" sz="1200" dirty="0" smtClean="0">
                <a:solidFill>
                  <a:schemeClr val="tx1"/>
                </a:solidFill>
                <a:latin typeface="Consolas" pitchFamily="49" charset="0"/>
              </a:rPr>
              <a:t>#/</a:t>
            </a:r>
            <a:r>
              <a:rPr lang="en-US" sz="1200" dirty="0" err="1" smtClean="0">
                <a:solidFill>
                  <a:schemeClr val="tx1"/>
                </a:solidFill>
                <a:latin typeface="Consolas" pitchFamily="49" charset="0"/>
              </a:rPr>
              <a:t>usr</a:t>
            </a:r>
            <a:r>
              <a:rPr lang="en-US" sz="1200" dirty="0" smtClean="0">
                <a:solidFill>
                  <a:schemeClr val="tx1"/>
                </a:solidFill>
                <a:latin typeface="Consolas" pitchFamily="49" charset="0"/>
              </a:rPr>
              <a:t>/spool/</a:t>
            </a:r>
            <a:r>
              <a:rPr lang="en-US" sz="1200" dirty="0" err="1" smtClean="0">
                <a:solidFill>
                  <a:schemeClr val="tx1"/>
                </a:solidFill>
                <a:latin typeface="Consolas" pitchFamily="49" charset="0"/>
              </a:rPr>
              <a:t>lpd</a:t>
            </a:r>
            <a:r>
              <a:rPr lang="en-US" sz="1200" dirty="0" smtClean="0">
                <a:solidFill>
                  <a:schemeClr val="tx1"/>
                </a:solidFill>
                <a:latin typeface="Consolas" pitchFamily="49" charset="0"/>
              </a:rPr>
              <a:t>/</a:t>
            </a:r>
            <a:r>
              <a:rPr lang="en-US" sz="1200" dirty="0" err="1" smtClean="0">
                <a:solidFill>
                  <a:schemeClr val="tx1"/>
                </a:solidFill>
                <a:latin typeface="Consolas" pitchFamily="49" charset="0"/>
              </a:rPr>
              <a:t>pio</a:t>
            </a:r>
            <a:r>
              <a:rPr lang="en-US" sz="1200" dirty="0" smtClean="0">
                <a:solidFill>
                  <a:schemeClr val="tx1"/>
                </a:solidFill>
                <a:latin typeface="Consolas" pitchFamily="49" charset="0"/>
              </a:rPr>
              <a:t>/@local/custom&gt; </a:t>
            </a:r>
            <a:r>
              <a:rPr lang="en-US" sz="1200" dirty="0" err="1" smtClean="0">
                <a:solidFill>
                  <a:schemeClr val="tx1"/>
                </a:solidFill>
                <a:latin typeface="Consolas" pitchFamily="49" charset="0"/>
              </a:rPr>
              <a:t>nslookup</a:t>
            </a:r>
            <a:r>
              <a:rPr lang="en-US" sz="1200" dirty="0" smtClean="0">
                <a:solidFill>
                  <a:schemeClr val="tx1"/>
                </a:solidFill>
                <a:latin typeface="Consolas" pitchFamily="49" charset="0"/>
              </a:rPr>
              <a:t> </a:t>
            </a:r>
            <a:r>
              <a:rPr lang="en-US" sz="1200" b="1" dirty="0" smtClean="0">
                <a:solidFill>
                  <a:schemeClr val="tx1"/>
                </a:solidFill>
                <a:latin typeface="Consolas" pitchFamily="49" charset="0"/>
              </a:rPr>
              <a:t>10.92.32.224    </a:t>
            </a:r>
            <a:r>
              <a:rPr lang="en-US" sz="1200" b="1" dirty="0" smtClean="0">
                <a:solidFill>
                  <a:schemeClr val="tx1"/>
                </a:solidFill>
                <a:latin typeface="Consolas" pitchFamily="49" charset="0"/>
                <a:sym typeface="Wingdings" pitchFamily="2" charset="2"/>
              </a:rPr>
              <a:t> IP address of the device you are checking</a:t>
            </a:r>
            <a:endParaRPr lang="en-US" sz="1200" b="1" dirty="0" smtClean="0">
              <a:solidFill>
                <a:schemeClr val="tx1"/>
              </a:solidFill>
              <a:latin typeface="Consolas" pitchFamily="49" charset="0"/>
            </a:endParaRPr>
          </a:p>
          <a:p>
            <a:pPr algn="l"/>
            <a:r>
              <a:rPr lang="en-US" sz="1200" dirty="0" smtClean="0">
                <a:solidFill>
                  <a:schemeClr val="tx1"/>
                </a:solidFill>
                <a:latin typeface="Consolas" pitchFamily="49" charset="0"/>
              </a:rPr>
              <a:t>Server:         10.1.8.83   </a:t>
            </a:r>
            <a:r>
              <a:rPr lang="en-US" sz="1200" dirty="0" smtClean="0">
                <a:solidFill>
                  <a:schemeClr val="tx1"/>
                </a:solidFill>
                <a:latin typeface="Consolas" pitchFamily="49" charset="0"/>
                <a:sym typeface="Wingdings" pitchFamily="2" charset="2"/>
              </a:rPr>
              <a:t> it queries DNS server 10.1.8.83</a:t>
            </a:r>
            <a:endParaRPr lang="en-US" sz="1200" dirty="0" smtClean="0">
              <a:solidFill>
                <a:schemeClr val="tx1"/>
              </a:solidFill>
              <a:latin typeface="Consolas" pitchFamily="49" charset="0"/>
            </a:endParaRPr>
          </a:p>
          <a:p>
            <a:pPr algn="l"/>
            <a:r>
              <a:rPr lang="en-US" sz="1200" dirty="0" smtClean="0">
                <a:solidFill>
                  <a:schemeClr val="tx1"/>
                </a:solidFill>
                <a:latin typeface="Consolas" pitchFamily="49" charset="0"/>
              </a:rPr>
              <a:t>Address:        10.1.8.83#53 </a:t>
            </a:r>
            <a:r>
              <a:rPr lang="en-US" sz="1200" dirty="0" smtClean="0">
                <a:solidFill>
                  <a:schemeClr val="tx1"/>
                </a:solidFill>
                <a:latin typeface="Consolas" pitchFamily="49" charset="0"/>
                <a:sym typeface="Wingdings" pitchFamily="2" charset="2"/>
              </a:rPr>
              <a:t> DNS works on port 53</a:t>
            </a:r>
            <a:endParaRPr lang="en-US" sz="1200" dirty="0" smtClean="0">
              <a:solidFill>
                <a:schemeClr val="tx1"/>
              </a:solidFill>
              <a:latin typeface="Consolas" pitchFamily="49" charset="0"/>
            </a:endParaRPr>
          </a:p>
          <a:p>
            <a:pPr algn="l"/>
            <a:endParaRPr lang="en-US" sz="1200" dirty="0" smtClean="0">
              <a:solidFill>
                <a:schemeClr val="tx1"/>
              </a:solidFill>
              <a:latin typeface="Consolas" pitchFamily="49" charset="0"/>
            </a:endParaRPr>
          </a:p>
          <a:p>
            <a:pPr algn="l"/>
            <a:r>
              <a:rPr lang="en-US" sz="1200" dirty="0" smtClean="0">
                <a:solidFill>
                  <a:schemeClr val="tx1"/>
                </a:solidFill>
                <a:latin typeface="Consolas" pitchFamily="49" charset="0"/>
              </a:rPr>
              <a:t>Name:   </a:t>
            </a:r>
            <a:r>
              <a:rPr lang="en-US" sz="1200" dirty="0" smtClean="0">
                <a:solidFill>
                  <a:srgbClr val="FF0000"/>
                </a:solidFill>
                <a:latin typeface="Consolas" pitchFamily="49" charset="0"/>
              </a:rPr>
              <a:t>PRT000131.bhcs.pvt  </a:t>
            </a:r>
            <a:r>
              <a:rPr lang="en-US" sz="1200" dirty="0" smtClean="0">
                <a:solidFill>
                  <a:srgbClr val="FF0000"/>
                </a:solidFill>
                <a:latin typeface="Consolas" pitchFamily="49" charset="0"/>
                <a:sym typeface="Wingdings" pitchFamily="2" charset="2"/>
              </a:rPr>
              <a:t></a:t>
            </a:r>
            <a:r>
              <a:rPr lang="en-US" sz="1200" dirty="0" smtClean="0">
                <a:solidFill>
                  <a:srgbClr val="FF0000"/>
                </a:solidFill>
                <a:latin typeface="Consolas" pitchFamily="49" charset="0"/>
              </a:rPr>
              <a:t> this is the fully qualified domain name (FQDN)</a:t>
            </a:r>
          </a:p>
          <a:p>
            <a:pPr algn="l"/>
            <a:r>
              <a:rPr lang="en-US" sz="1200" dirty="0" smtClean="0">
                <a:solidFill>
                  <a:schemeClr val="tx1"/>
                </a:solidFill>
                <a:latin typeface="Consolas" pitchFamily="49" charset="0"/>
              </a:rPr>
              <a:t>Address: 10.92.32.224 </a:t>
            </a:r>
          </a:p>
          <a:p>
            <a:pPr algn="l"/>
            <a:endParaRPr lang="en-US" sz="1200" dirty="0" smtClean="0">
              <a:solidFill>
                <a:schemeClr val="tx1"/>
              </a:solidFill>
              <a:latin typeface="Consolas" pitchFamily="49" charset="0"/>
            </a:endParaRPr>
          </a:p>
          <a:p>
            <a:pPr algn="l"/>
            <a:r>
              <a:rPr lang="en-US" sz="1200" dirty="0" smtClean="0">
                <a:solidFill>
                  <a:schemeClr val="tx1"/>
                </a:solidFill>
                <a:latin typeface="Consolas" pitchFamily="49" charset="0"/>
              </a:rPr>
              <a:t>#/</a:t>
            </a:r>
            <a:r>
              <a:rPr lang="en-US" sz="1200" dirty="0" err="1" smtClean="0">
                <a:solidFill>
                  <a:schemeClr val="tx1"/>
                </a:solidFill>
                <a:latin typeface="Consolas" pitchFamily="49" charset="0"/>
              </a:rPr>
              <a:t>usr</a:t>
            </a:r>
            <a:r>
              <a:rPr lang="en-US" sz="1200" dirty="0" smtClean="0">
                <a:solidFill>
                  <a:schemeClr val="tx1"/>
                </a:solidFill>
                <a:latin typeface="Consolas" pitchFamily="49" charset="0"/>
              </a:rPr>
              <a:t>/spool/</a:t>
            </a:r>
            <a:r>
              <a:rPr lang="en-US" sz="1200" dirty="0" err="1" smtClean="0">
                <a:solidFill>
                  <a:schemeClr val="tx1"/>
                </a:solidFill>
                <a:latin typeface="Consolas" pitchFamily="49" charset="0"/>
              </a:rPr>
              <a:t>lpd</a:t>
            </a:r>
            <a:r>
              <a:rPr lang="en-US" sz="1200" dirty="0" smtClean="0">
                <a:solidFill>
                  <a:schemeClr val="tx1"/>
                </a:solidFill>
                <a:latin typeface="Consolas" pitchFamily="49" charset="0"/>
              </a:rPr>
              <a:t>/</a:t>
            </a:r>
            <a:r>
              <a:rPr lang="en-US" sz="1200" dirty="0" err="1" smtClean="0">
                <a:solidFill>
                  <a:schemeClr val="tx1"/>
                </a:solidFill>
                <a:latin typeface="Consolas" pitchFamily="49" charset="0"/>
              </a:rPr>
              <a:t>pio</a:t>
            </a:r>
            <a:r>
              <a:rPr lang="en-US" sz="1200" dirty="0" smtClean="0">
                <a:solidFill>
                  <a:schemeClr val="tx1"/>
                </a:solidFill>
                <a:latin typeface="Consolas" pitchFamily="49" charset="0"/>
              </a:rPr>
              <a:t>/@local/custom&gt; </a:t>
            </a:r>
            <a:r>
              <a:rPr lang="en-US" sz="1200" dirty="0" err="1" smtClean="0">
                <a:solidFill>
                  <a:schemeClr val="tx1"/>
                </a:solidFill>
                <a:latin typeface="Consolas" pitchFamily="49" charset="0"/>
              </a:rPr>
              <a:t>ls</a:t>
            </a:r>
            <a:r>
              <a:rPr lang="en-US" sz="1200" dirty="0" smtClean="0">
                <a:solidFill>
                  <a:schemeClr val="tx1"/>
                </a:solidFill>
                <a:latin typeface="Consolas" pitchFamily="49" charset="0"/>
              </a:rPr>
              <a:t> –l *PRT00131*	</a:t>
            </a:r>
          </a:p>
          <a:p>
            <a:pPr algn="l"/>
            <a:r>
              <a:rPr lang="nl-NL" sz="1200" dirty="0" smtClean="0">
                <a:solidFill>
                  <a:schemeClr val="tx1"/>
                </a:solidFill>
                <a:latin typeface="Consolas" pitchFamily="49" charset="0"/>
              </a:rPr>
              <a:t>-rw-rw-r--    1 root     printq        11630 Jan 26 2015  w31:hp@</a:t>
            </a:r>
            <a:r>
              <a:rPr lang="nl-NL" sz="1200" dirty="0" smtClean="0">
                <a:solidFill>
                  <a:srgbClr val="FF0000"/>
                </a:solidFill>
                <a:latin typeface="Consolas" pitchFamily="49" charset="0"/>
              </a:rPr>
              <a:t>PRT000131</a:t>
            </a:r>
            <a:r>
              <a:rPr lang="en-US" sz="1200" dirty="0" smtClean="0">
                <a:solidFill>
                  <a:schemeClr val="tx1"/>
                </a:solidFill>
                <a:latin typeface="Consolas" pitchFamily="49" charset="0"/>
              </a:rPr>
              <a:t> </a:t>
            </a:r>
            <a:endParaRPr lang="en-US" sz="1200" dirty="0">
              <a:solidFill>
                <a:schemeClr val="tx1"/>
              </a:solidFill>
              <a:latin typeface="Consolas" pitchFamily="49" charset="0"/>
            </a:endParaRPr>
          </a:p>
          <a:p>
            <a:r>
              <a:rPr lang="en-US" sz="1200" b="1" dirty="0" smtClean="0">
                <a:solidFill>
                  <a:schemeClr val="tx1"/>
                </a:solidFill>
                <a:latin typeface="Consolas" pitchFamily="49" charset="0"/>
              </a:rPr>
              <a:t>&lt;continue to next page&gt;</a:t>
            </a:r>
            <a:endParaRPr lang="en-US" sz="1200" b="1" dirty="0">
              <a:solidFill>
                <a:schemeClr val="tx1"/>
              </a:solidFill>
              <a:latin typeface="Consolas" pitchFamily="49" charset="0"/>
            </a:endParaRP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fontScale="92500" lnSpcReduction="10000"/>
          </a:bodyPr>
          <a:lstStyle/>
          <a:p>
            <a:pPr algn="l"/>
            <a:r>
              <a:rPr lang="en-US" sz="1800" dirty="0" smtClean="0">
                <a:solidFill>
                  <a:schemeClr val="tx1"/>
                </a:solidFill>
              </a:rPr>
              <a:t>If IP is not resolvable, you will see the following:</a:t>
            </a:r>
          </a:p>
          <a:p>
            <a:pPr algn="l"/>
            <a:r>
              <a:rPr lang="en-US" sz="1200" dirty="0" smtClean="0">
                <a:solidFill>
                  <a:schemeClr val="tx1"/>
                </a:solidFill>
                <a:latin typeface="Consolas" pitchFamily="49" charset="0"/>
              </a:rPr>
              <a:t>#&gt; labapp1:/</a:t>
            </a:r>
            <a:r>
              <a:rPr lang="en-US" sz="1200" dirty="0" err="1" smtClean="0">
                <a:solidFill>
                  <a:schemeClr val="tx1"/>
                </a:solidFill>
                <a:latin typeface="Consolas" pitchFamily="49" charset="0"/>
              </a:rPr>
              <a:t>usr</a:t>
            </a:r>
            <a:r>
              <a:rPr lang="en-US" sz="1200" dirty="0" smtClean="0">
                <a:solidFill>
                  <a:schemeClr val="tx1"/>
                </a:solidFill>
                <a:latin typeface="Consolas" pitchFamily="49" charset="0"/>
              </a:rPr>
              <a:t>/spool/</a:t>
            </a:r>
            <a:r>
              <a:rPr lang="en-US" sz="1200" dirty="0" err="1" smtClean="0">
                <a:solidFill>
                  <a:schemeClr val="tx1"/>
                </a:solidFill>
                <a:latin typeface="Consolas" pitchFamily="49" charset="0"/>
              </a:rPr>
              <a:t>lpd</a:t>
            </a:r>
            <a:r>
              <a:rPr lang="en-US" sz="1200" dirty="0" smtClean="0">
                <a:solidFill>
                  <a:schemeClr val="tx1"/>
                </a:solidFill>
                <a:latin typeface="Consolas" pitchFamily="49" charset="0"/>
              </a:rPr>
              <a:t>/</a:t>
            </a:r>
            <a:r>
              <a:rPr lang="en-US" sz="1200" dirty="0" err="1" smtClean="0">
                <a:solidFill>
                  <a:schemeClr val="tx1"/>
                </a:solidFill>
                <a:latin typeface="Consolas" pitchFamily="49" charset="0"/>
              </a:rPr>
              <a:t>pio</a:t>
            </a:r>
            <a:r>
              <a:rPr lang="en-US" sz="1200" dirty="0" smtClean="0">
                <a:solidFill>
                  <a:schemeClr val="tx1"/>
                </a:solidFill>
                <a:latin typeface="Consolas" pitchFamily="49" charset="0"/>
              </a:rPr>
              <a:t>/@local/custom&gt; </a:t>
            </a:r>
            <a:r>
              <a:rPr lang="en-US" sz="1200" dirty="0" err="1" smtClean="0">
                <a:solidFill>
                  <a:schemeClr val="tx1"/>
                </a:solidFill>
                <a:latin typeface="Consolas" pitchFamily="49" charset="0"/>
              </a:rPr>
              <a:t>nslookup</a:t>
            </a:r>
            <a:r>
              <a:rPr lang="en-US" sz="1200" dirty="0" smtClean="0">
                <a:solidFill>
                  <a:schemeClr val="tx1"/>
                </a:solidFill>
                <a:latin typeface="Consolas" pitchFamily="49" charset="0"/>
              </a:rPr>
              <a:t> 10.51.72.65</a:t>
            </a:r>
          </a:p>
          <a:p>
            <a:pPr algn="l"/>
            <a:r>
              <a:rPr lang="en-US" sz="1200" dirty="0" smtClean="0">
                <a:solidFill>
                  <a:schemeClr val="tx1"/>
                </a:solidFill>
                <a:latin typeface="Consolas" pitchFamily="49" charset="0"/>
              </a:rPr>
              <a:t>Server:         10.1.8.83</a:t>
            </a:r>
          </a:p>
          <a:p>
            <a:pPr algn="l"/>
            <a:r>
              <a:rPr lang="en-US" sz="1200" dirty="0" smtClean="0">
                <a:solidFill>
                  <a:schemeClr val="tx1"/>
                </a:solidFill>
                <a:latin typeface="Consolas" pitchFamily="49" charset="0"/>
              </a:rPr>
              <a:t>Address:        10.1.8.83#53</a:t>
            </a:r>
          </a:p>
          <a:p>
            <a:pPr algn="l"/>
            <a:endParaRPr lang="en-US" sz="1200" dirty="0" smtClean="0">
              <a:solidFill>
                <a:schemeClr val="tx1"/>
              </a:solidFill>
              <a:latin typeface="Consolas" pitchFamily="49" charset="0"/>
            </a:endParaRPr>
          </a:p>
          <a:p>
            <a:pPr algn="l"/>
            <a:r>
              <a:rPr lang="en-US" sz="1200" dirty="0" smtClean="0">
                <a:solidFill>
                  <a:schemeClr val="tx1"/>
                </a:solidFill>
                <a:latin typeface="Consolas" pitchFamily="49" charset="0"/>
              </a:rPr>
              <a:t>** server can't find 65.72.51.10.in-addr.arpa: SERVFAIL</a:t>
            </a:r>
          </a:p>
          <a:p>
            <a:pPr algn="l"/>
            <a:endParaRPr lang="en-US" sz="1800" dirty="0" smtClean="0">
              <a:solidFill>
                <a:schemeClr val="tx1"/>
              </a:solidFill>
            </a:endParaRPr>
          </a:p>
          <a:p>
            <a:pPr algn="l"/>
            <a:r>
              <a:rPr lang="en-US" sz="1800" dirty="0" smtClean="0">
                <a:solidFill>
                  <a:schemeClr val="tx1"/>
                </a:solidFill>
              </a:rPr>
              <a:t>Few possible causes:</a:t>
            </a:r>
            <a:endParaRPr lang="en-US" sz="1800" dirty="0">
              <a:solidFill>
                <a:schemeClr val="tx1"/>
              </a:solidFill>
            </a:endParaRPr>
          </a:p>
          <a:p>
            <a:pPr lvl="1" algn="l">
              <a:buFont typeface="Arial" pitchFamily="34" charset="0"/>
              <a:buChar char="•"/>
            </a:pPr>
            <a:r>
              <a:rPr lang="en-US" sz="1800" dirty="0" smtClean="0">
                <a:solidFill>
                  <a:schemeClr val="tx1"/>
                </a:solidFill>
              </a:rPr>
              <a:t> Device IP is not valid</a:t>
            </a:r>
          </a:p>
          <a:p>
            <a:pPr lvl="1" algn="l">
              <a:buFont typeface="Arial" pitchFamily="34" charset="0"/>
              <a:buChar char="•"/>
            </a:pPr>
            <a:r>
              <a:rPr lang="en-US" sz="1800" dirty="0">
                <a:solidFill>
                  <a:schemeClr val="tx1"/>
                </a:solidFill>
              </a:rPr>
              <a:t> </a:t>
            </a:r>
            <a:r>
              <a:rPr lang="en-US" sz="1800" dirty="0" smtClean="0">
                <a:solidFill>
                  <a:schemeClr val="tx1"/>
                </a:solidFill>
              </a:rPr>
              <a:t>Entry has not been added to DNS servers</a:t>
            </a:r>
          </a:p>
          <a:p>
            <a:pPr lvl="1" algn="l">
              <a:buFont typeface="Arial" pitchFamily="34" charset="0"/>
              <a:buChar char="•"/>
            </a:pPr>
            <a:r>
              <a:rPr lang="en-US" sz="1800" dirty="0" smtClean="0">
                <a:solidFill>
                  <a:schemeClr val="tx1"/>
                </a:solidFill>
              </a:rPr>
              <a:t> Reverse lookup is not supported.</a:t>
            </a:r>
          </a:p>
          <a:p>
            <a:pPr lvl="1" algn="l">
              <a:buFont typeface="Arial" pitchFamily="34" charset="0"/>
              <a:buChar char="•"/>
            </a:pPr>
            <a:r>
              <a:rPr lang="en-US" sz="1800" dirty="0">
                <a:solidFill>
                  <a:schemeClr val="tx1"/>
                </a:solidFill>
              </a:rPr>
              <a:t> </a:t>
            </a:r>
            <a:r>
              <a:rPr lang="en-US" sz="1800" dirty="0" smtClean="0">
                <a:solidFill>
                  <a:schemeClr val="tx1"/>
                </a:solidFill>
              </a:rPr>
              <a:t>Printers are not added to DNS servers</a:t>
            </a:r>
          </a:p>
          <a:p>
            <a:pPr lvl="1" algn="l">
              <a:buFont typeface="Arial" pitchFamily="34" charset="0"/>
              <a:buChar char="•"/>
            </a:pPr>
            <a:r>
              <a:rPr lang="en-US" sz="1800" dirty="0">
                <a:solidFill>
                  <a:schemeClr val="tx1"/>
                </a:solidFill>
              </a:rPr>
              <a:t> </a:t>
            </a:r>
            <a:r>
              <a:rPr lang="en-US" sz="1800" dirty="0" smtClean="0">
                <a:solidFill>
                  <a:schemeClr val="tx1"/>
                </a:solidFill>
              </a:rPr>
              <a:t>Printers belong to another domain, not included in /etc/</a:t>
            </a:r>
            <a:r>
              <a:rPr lang="en-US" sz="1800" dirty="0" err="1" smtClean="0">
                <a:solidFill>
                  <a:schemeClr val="tx1"/>
                </a:solidFill>
              </a:rPr>
              <a:t>resolv.conf</a:t>
            </a:r>
            <a:r>
              <a:rPr lang="en-US" sz="1800" dirty="0" smtClean="0">
                <a:solidFill>
                  <a:schemeClr val="tx1"/>
                </a:solidFill>
              </a:rPr>
              <a:t> file.</a:t>
            </a:r>
          </a:p>
          <a:p>
            <a:pPr algn="l"/>
            <a:r>
              <a:rPr lang="en-US" sz="1800" dirty="0" smtClean="0">
                <a:solidFill>
                  <a:schemeClr val="tx1"/>
                </a:solidFill>
              </a:rPr>
              <a:t>It DNS server is not able to resolve this IP, but IP address is valid, we will add an entry to /etc/hosts file, associate it with a dummy alias.</a:t>
            </a:r>
          </a:p>
          <a:p>
            <a:pPr algn="l"/>
            <a:r>
              <a:rPr lang="en-US" sz="1200" dirty="0" smtClean="0">
                <a:solidFill>
                  <a:schemeClr val="tx1"/>
                </a:solidFill>
              </a:rPr>
              <a:t>10.51.72.65 	w31	# HP 4350 in ICU</a:t>
            </a:r>
          </a:p>
          <a:p>
            <a:pPr algn="l"/>
            <a:r>
              <a:rPr lang="en-US" sz="1800" dirty="0" smtClean="0">
                <a:solidFill>
                  <a:schemeClr val="tx1"/>
                </a:solidFill>
              </a:rPr>
              <a:t>Is it necessary to add IP address to /etc/hosts file?  No, it’s not, you can setup printers using IP address.  This comes in handy when printer has been replaced with a new device, then you just need to edit the /etc/hosts file with new IP, without the need to recreate the print queue.	</a:t>
            </a:r>
            <a:endParaRPr lang="en-US" sz="1800" dirty="0">
              <a:solidFill>
                <a:schemeClr val="tx1"/>
              </a:solidFill>
            </a:endParaRPr>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lstStyle/>
          <a:p>
            <a:pPr lvl="0" algn="l"/>
            <a:r>
              <a:rPr lang="en-US" sz="1800" b="1" dirty="0" smtClean="0">
                <a:solidFill>
                  <a:schemeClr val="tx1"/>
                </a:solidFill>
                <a:latin typeface="Arial" pitchFamily="34" charset="0"/>
                <a:cs typeface="Arial" pitchFamily="34" charset="0"/>
              </a:rPr>
              <a:t>Requirement:</a:t>
            </a:r>
          </a:p>
          <a:p>
            <a:pPr lvl="1" algn="l">
              <a:buFont typeface="Arial" pitchFamily="34" charset="0"/>
              <a:buChar char="•"/>
            </a:pPr>
            <a:r>
              <a:rPr lang="en-US" sz="1800" dirty="0" smtClean="0">
                <a:solidFill>
                  <a:schemeClr val="tx1"/>
                </a:solidFill>
                <a:latin typeface="Arial" pitchFamily="34" charset="0"/>
                <a:cs typeface="Arial" pitchFamily="34" charset="0"/>
              </a:rPr>
              <a:t> UNIX account – review internal approval process.</a:t>
            </a:r>
          </a:p>
          <a:p>
            <a:pPr lvl="1" algn="l">
              <a:buFont typeface="Arial" pitchFamily="34" charset="0"/>
              <a:buChar char="•"/>
            </a:pPr>
            <a:r>
              <a:rPr lang="en-US" sz="1800" dirty="0" smtClean="0">
                <a:solidFill>
                  <a:schemeClr val="tx1"/>
                </a:solidFill>
                <a:latin typeface="Arial" pitchFamily="34" charset="0"/>
                <a:cs typeface="Arial" pitchFamily="34" charset="0"/>
              </a:rPr>
              <a:t> UNIX knowledge</a:t>
            </a:r>
          </a:p>
          <a:p>
            <a:pPr lvl="1" algn="l">
              <a:buFont typeface="Arial" pitchFamily="34" charset="0"/>
              <a:buChar char="•"/>
            </a:pPr>
            <a:r>
              <a:rPr lang="en-US" sz="1800" dirty="0" smtClean="0">
                <a:solidFill>
                  <a:schemeClr val="tx1"/>
                </a:solidFill>
                <a:latin typeface="Arial" pitchFamily="34" charset="0"/>
                <a:cs typeface="Arial" pitchFamily="34" charset="0"/>
              </a:rPr>
              <a:t> Text Editor – such as vi.</a:t>
            </a:r>
          </a:p>
          <a:p>
            <a:pPr lvl="2" algn="l">
              <a:buFont typeface="Arial" pitchFamily="34" charset="0"/>
              <a:buChar char="•"/>
            </a:pPr>
            <a:r>
              <a:rPr lang="en-US" sz="1800" dirty="0" smtClean="0">
                <a:solidFill>
                  <a:schemeClr val="tx1"/>
                </a:solidFill>
                <a:latin typeface="Arial" pitchFamily="34" charset="0"/>
                <a:cs typeface="Arial" pitchFamily="34" charset="0"/>
              </a:rPr>
              <a:t> You may have to edit /etc/hosts file, or virtual printer file,</a:t>
            </a:r>
          </a:p>
          <a:p>
            <a:pPr lvl="2" algn="l">
              <a:buFont typeface="Arial" pitchFamily="34" charset="0"/>
              <a:buChar char="•"/>
            </a:pPr>
            <a:r>
              <a:rPr lang="en-US" sz="1800" dirty="0" smtClean="0">
                <a:solidFill>
                  <a:schemeClr val="tx1"/>
                </a:solidFill>
                <a:latin typeface="Arial" pitchFamily="34" charset="0"/>
                <a:cs typeface="Arial" pitchFamily="34" charset="0"/>
              </a:rPr>
              <a:t> You will edit </a:t>
            </a:r>
            <a:r>
              <a:rPr lang="en-US" sz="1800" dirty="0" err="1" smtClean="0">
                <a:solidFill>
                  <a:schemeClr val="tx1"/>
                </a:solidFill>
                <a:latin typeface="Arial" pitchFamily="34" charset="0"/>
                <a:cs typeface="Arial" pitchFamily="34" charset="0"/>
              </a:rPr>
              <a:t>printerc</a:t>
            </a:r>
            <a:r>
              <a:rPr lang="en-US" sz="1800" dirty="0" smtClean="0">
                <a:solidFill>
                  <a:schemeClr val="tx1"/>
                </a:solidFill>
                <a:latin typeface="Arial" pitchFamily="34" charset="0"/>
                <a:cs typeface="Arial" pitchFamily="34" charset="0"/>
              </a:rPr>
              <a:t> file</a:t>
            </a:r>
          </a:p>
          <a:p>
            <a:pPr lvl="1" algn="l">
              <a:buFont typeface="Arial" pitchFamily="34" charset="0"/>
              <a:buChar char="•"/>
            </a:pPr>
            <a:r>
              <a:rPr lang="en-US" sz="1800" dirty="0" smtClean="0">
                <a:solidFill>
                  <a:schemeClr val="tx1"/>
                </a:solidFill>
                <a:latin typeface="Arial" pitchFamily="34" charset="0"/>
                <a:cs typeface="Arial" pitchFamily="34" charset="0"/>
              </a:rPr>
              <a:t> File structure</a:t>
            </a:r>
          </a:p>
          <a:p>
            <a:pPr lvl="1" algn="l">
              <a:buFont typeface="Arial" pitchFamily="34" charset="0"/>
              <a:buChar char="•"/>
            </a:pPr>
            <a:r>
              <a:rPr lang="en-US" sz="1800" dirty="0" smtClean="0">
                <a:solidFill>
                  <a:schemeClr val="tx1"/>
                </a:solidFill>
                <a:latin typeface="Arial" pitchFamily="34" charset="0"/>
                <a:cs typeface="Arial" pitchFamily="34" charset="0"/>
              </a:rPr>
              <a:t> Network printer setup and configuration</a:t>
            </a:r>
          </a:p>
          <a:p>
            <a:pPr lvl="3" algn="l">
              <a:buFont typeface="Arial" pitchFamily="34" charset="0"/>
              <a:buChar char="•"/>
            </a:pPr>
            <a:r>
              <a:rPr lang="en-US" sz="1800" dirty="0" smtClean="0">
                <a:solidFill>
                  <a:schemeClr val="tx1"/>
                </a:solidFill>
                <a:latin typeface="Arial" pitchFamily="34" charset="0"/>
                <a:cs typeface="Arial" pitchFamily="34" charset="0"/>
              </a:rPr>
              <a:t> DNS server name resolution</a:t>
            </a:r>
          </a:p>
          <a:p>
            <a:pPr lvl="3" algn="l">
              <a:buFont typeface="Arial" pitchFamily="34" charset="0"/>
              <a:buChar char="•"/>
            </a:pPr>
            <a:r>
              <a:rPr lang="en-US" sz="1800" dirty="0" smtClean="0">
                <a:solidFill>
                  <a:schemeClr val="tx1"/>
                </a:solidFill>
                <a:latin typeface="Arial" pitchFamily="34" charset="0"/>
                <a:cs typeface="Arial" pitchFamily="34" charset="0"/>
              </a:rPr>
              <a:t> Edit /etc/hosts file</a:t>
            </a:r>
          </a:p>
          <a:p>
            <a:pPr lvl="1" algn="l">
              <a:buFont typeface="Arial" pitchFamily="34" charset="0"/>
              <a:buChar char="•"/>
            </a:pPr>
            <a:r>
              <a:rPr lang="en-US" sz="2600" dirty="0">
                <a:solidFill>
                  <a:schemeClr val="tx1"/>
                </a:solidFill>
                <a:latin typeface="Arial" pitchFamily="34" charset="0"/>
                <a:cs typeface="Arial" pitchFamily="34" charset="0"/>
              </a:rPr>
              <a:t> </a:t>
            </a:r>
            <a:r>
              <a:rPr lang="en-US" sz="1800" dirty="0" smtClean="0">
                <a:solidFill>
                  <a:schemeClr val="tx1"/>
                </a:solidFill>
                <a:latin typeface="Arial" pitchFamily="34" charset="0"/>
                <a:cs typeface="Arial" pitchFamily="34" charset="0"/>
              </a:rPr>
              <a:t>Request SCC to provide “Printer Info Template” spreadsheet, this will assist with printer addition process</a:t>
            </a: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lnSpcReduction="10000"/>
          </a:bodyPr>
          <a:lstStyle/>
          <a:p>
            <a:pPr algn="l"/>
            <a:r>
              <a:rPr lang="en-US" sz="1800" dirty="0" smtClean="0"/>
              <a:t>Breakdown of </a:t>
            </a:r>
            <a:r>
              <a:rPr lang="en-US" sz="1800" dirty="0" err="1" smtClean="0"/>
              <a:t>printerc</a:t>
            </a:r>
            <a:r>
              <a:rPr lang="en-US" sz="1800" dirty="0" smtClean="0"/>
              <a:t> file:</a:t>
            </a:r>
          </a:p>
          <a:p>
            <a:pPr algn="l"/>
            <a:r>
              <a:rPr lang="en-US" sz="1200" dirty="0" smtClean="0">
                <a:solidFill>
                  <a:schemeClr val="tx1"/>
                </a:solidFill>
                <a:latin typeface="Consolas" pitchFamily="49" charset="0"/>
              </a:rPr>
              <a:t>A01_Label    </a:t>
            </a:r>
            <a:r>
              <a:rPr lang="en-US" sz="1200" dirty="0">
                <a:solidFill>
                  <a:schemeClr val="tx1"/>
                </a:solidFill>
                <a:latin typeface="Consolas" pitchFamily="49" charset="0"/>
              </a:rPr>
              <a:t>!LZ1:201:lp -c </a:t>
            </a:r>
            <a:r>
              <a:rPr lang="en-US" sz="1200" dirty="0" smtClean="0">
                <a:solidFill>
                  <a:schemeClr val="tx1"/>
                </a:solidFill>
                <a:latin typeface="Consolas" pitchFamily="49" charset="0"/>
              </a:rPr>
              <a:t>–dA01 </a:t>
            </a:r>
            <a:r>
              <a:rPr lang="en-US" sz="1200" dirty="0">
                <a:solidFill>
                  <a:schemeClr val="tx1"/>
                </a:solidFill>
                <a:latin typeface="Consolas" pitchFamily="49" charset="0"/>
              </a:rPr>
              <a:t>&gt;</a:t>
            </a:r>
            <a:r>
              <a:rPr lang="en-US" sz="1200" dirty="0" err="1">
                <a:solidFill>
                  <a:schemeClr val="tx1"/>
                </a:solidFill>
                <a:latin typeface="Consolas" pitchFamily="49" charset="0"/>
              </a:rPr>
              <a:t>printer.trace</a:t>
            </a:r>
            <a:r>
              <a:rPr lang="en-US" sz="1200" dirty="0">
                <a:solidFill>
                  <a:schemeClr val="tx1"/>
                </a:solidFill>
                <a:latin typeface="Consolas" pitchFamily="49" charset="0"/>
              </a:rPr>
              <a:t> 2&gt;&amp;1</a:t>
            </a:r>
          </a:p>
          <a:p>
            <a:pPr algn="l"/>
            <a:r>
              <a:rPr lang="en-US" sz="1200" dirty="0" smtClean="0">
                <a:solidFill>
                  <a:schemeClr val="tx1"/>
                </a:solidFill>
                <a:latin typeface="Consolas" pitchFamily="49" charset="0"/>
              </a:rPr>
              <a:t>^^^^^^^^^     </a:t>
            </a:r>
            <a:r>
              <a:rPr lang="en-US" sz="1200" dirty="0">
                <a:solidFill>
                  <a:schemeClr val="tx1"/>
                </a:solidFill>
                <a:latin typeface="Consolas" pitchFamily="49" charset="0"/>
              </a:rPr>
              <a:t>^^^ ^^^ ^^^^^^^^^^^</a:t>
            </a:r>
          </a:p>
          <a:p>
            <a:pPr algn="l"/>
            <a:r>
              <a:rPr lang="en-US" sz="1200" dirty="0" smtClean="0">
                <a:solidFill>
                  <a:schemeClr val="tx1"/>
                </a:solidFill>
                <a:latin typeface="Consolas" pitchFamily="49" charset="0"/>
              </a:rPr>
              <a:t>|||||||||     </a:t>
            </a:r>
            <a:r>
              <a:rPr lang="en-US" sz="1200" dirty="0">
                <a:solidFill>
                  <a:schemeClr val="tx1"/>
                </a:solidFill>
                <a:latin typeface="Consolas" pitchFamily="49" charset="0"/>
              </a:rPr>
              <a:t>||| ||| </a:t>
            </a:r>
            <a:r>
              <a:rPr lang="en-US" sz="1200" dirty="0" err="1">
                <a:solidFill>
                  <a:schemeClr val="tx1"/>
                </a:solidFill>
                <a:latin typeface="Consolas" pitchFamily="49" charset="0"/>
              </a:rPr>
              <a:t>unix</a:t>
            </a:r>
            <a:r>
              <a:rPr lang="en-US" sz="1200" dirty="0">
                <a:solidFill>
                  <a:schemeClr val="tx1"/>
                </a:solidFill>
                <a:latin typeface="Consolas" pitchFamily="49" charset="0"/>
              </a:rPr>
              <a:t> command to print to label printer lp2</a:t>
            </a:r>
          </a:p>
          <a:p>
            <a:pPr algn="l"/>
            <a:r>
              <a:rPr lang="en-US" sz="1200" dirty="0" smtClean="0">
                <a:solidFill>
                  <a:schemeClr val="tx1"/>
                </a:solidFill>
                <a:latin typeface="Consolas" pitchFamily="49" charset="0"/>
              </a:rPr>
              <a:t>|||||||||     </a:t>
            </a:r>
            <a:r>
              <a:rPr lang="en-US" sz="1200" dirty="0">
                <a:solidFill>
                  <a:schemeClr val="tx1"/>
                </a:solidFill>
                <a:latin typeface="Consolas" pitchFamily="49" charset="0"/>
              </a:rPr>
              <a:t>||| |||</a:t>
            </a:r>
          </a:p>
          <a:p>
            <a:pPr algn="l"/>
            <a:r>
              <a:rPr lang="en-US" sz="1200" dirty="0" smtClean="0">
                <a:solidFill>
                  <a:schemeClr val="tx1"/>
                </a:solidFill>
                <a:latin typeface="Consolas" pitchFamily="49" charset="0"/>
              </a:rPr>
              <a:t>|||||||||     </a:t>
            </a:r>
            <a:r>
              <a:rPr lang="en-US" sz="1200" dirty="0">
                <a:solidFill>
                  <a:schemeClr val="tx1"/>
                </a:solidFill>
                <a:latin typeface="Consolas" pitchFamily="49" charset="0"/>
              </a:rPr>
              <a:t>||| security number, this MUST be unique! ! !</a:t>
            </a:r>
          </a:p>
          <a:p>
            <a:pPr algn="l"/>
            <a:r>
              <a:rPr lang="en-US" sz="1200" dirty="0" smtClean="0">
                <a:solidFill>
                  <a:schemeClr val="tx1"/>
                </a:solidFill>
                <a:latin typeface="Consolas" pitchFamily="49" charset="0"/>
              </a:rPr>
              <a:t>|||||||||     </a:t>
            </a:r>
            <a:r>
              <a:rPr lang="en-US" sz="1200" dirty="0">
                <a:solidFill>
                  <a:schemeClr val="tx1"/>
                </a:solidFill>
                <a:latin typeface="Consolas" pitchFamily="49" charset="0"/>
              </a:rPr>
              <a:t>|||</a:t>
            </a:r>
          </a:p>
          <a:p>
            <a:pPr algn="l"/>
            <a:r>
              <a:rPr lang="en-US" sz="1200" dirty="0" smtClean="0">
                <a:solidFill>
                  <a:schemeClr val="tx1"/>
                </a:solidFill>
                <a:latin typeface="Consolas" pitchFamily="49" charset="0"/>
              </a:rPr>
              <a:t>|||||||||     </a:t>
            </a:r>
            <a:r>
              <a:rPr lang="en-US" sz="1200" dirty="0">
                <a:solidFill>
                  <a:schemeClr val="tx1"/>
                </a:solidFill>
                <a:latin typeface="Consolas" pitchFamily="49" charset="0"/>
              </a:rPr>
              <a:t>Type of printer.  This indicates this is a label printer, Zebra to             </a:t>
            </a:r>
          </a:p>
          <a:p>
            <a:pPr algn="l"/>
            <a:r>
              <a:rPr lang="en-US" sz="1200" dirty="0" smtClean="0">
                <a:solidFill>
                  <a:schemeClr val="tx1"/>
                </a:solidFill>
                <a:latin typeface="Consolas" pitchFamily="49" charset="0"/>
              </a:rPr>
              <a:t>|||||||||     </a:t>
            </a:r>
            <a:r>
              <a:rPr lang="en-US" sz="1200" dirty="0">
                <a:solidFill>
                  <a:schemeClr val="tx1"/>
                </a:solidFill>
                <a:latin typeface="Consolas" pitchFamily="49" charset="0"/>
              </a:rPr>
              <a:t>be precise.  See chart below.</a:t>
            </a:r>
          </a:p>
          <a:p>
            <a:pPr algn="l"/>
            <a:r>
              <a:rPr lang="en-US" sz="1200" dirty="0" smtClean="0">
                <a:solidFill>
                  <a:schemeClr val="tx1"/>
                </a:solidFill>
                <a:latin typeface="Consolas" pitchFamily="49" charset="0"/>
              </a:rPr>
              <a:t>|||||||||</a:t>
            </a:r>
            <a:endParaRPr lang="en-US" sz="1200" dirty="0">
              <a:solidFill>
                <a:schemeClr val="tx1"/>
              </a:solidFill>
              <a:latin typeface="Consolas" pitchFamily="49" charset="0"/>
            </a:endParaRPr>
          </a:p>
          <a:p>
            <a:pPr algn="l"/>
            <a:r>
              <a:rPr lang="en-US" sz="1200" dirty="0">
                <a:solidFill>
                  <a:schemeClr val="tx1"/>
                </a:solidFill>
                <a:latin typeface="Consolas" pitchFamily="49" charset="0"/>
              </a:rPr>
              <a:t>Name of printer to be seen by users.  </a:t>
            </a:r>
            <a:r>
              <a:rPr lang="en-US" sz="1200" b="1" dirty="0">
                <a:solidFill>
                  <a:schemeClr val="tx1"/>
                </a:solidFill>
                <a:latin typeface="Consolas" pitchFamily="49" charset="0"/>
              </a:rPr>
              <a:t>First 3 characters </a:t>
            </a:r>
            <a:r>
              <a:rPr lang="en-US" sz="1200" b="1" dirty="0" smtClean="0">
                <a:solidFill>
                  <a:schemeClr val="tx1"/>
                </a:solidFill>
                <a:latin typeface="Consolas" pitchFamily="49" charset="0"/>
              </a:rPr>
              <a:t>must be </a:t>
            </a:r>
            <a:r>
              <a:rPr lang="en-US" sz="1200" b="1" dirty="0">
                <a:solidFill>
                  <a:schemeClr val="tx1"/>
                </a:solidFill>
                <a:latin typeface="Consolas" pitchFamily="49" charset="0"/>
              </a:rPr>
              <a:t>unique,</a:t>
            </a:r>
          </a:p>
          <a:p>
            <a:pPr algn="l"/>
            <a:r>
              <a:rPr lang="en-US" sz="1200" dirty="0">
                <a:solidFill>
                  <a:schemeClr val="tx1"/>
                </a:solidFill>
                <a:latin typeface="Consolas" pitchFamily="49" charset="0"/>
              </a:rPr>
              <a:t>and should be upper case.  The limit here is 29 characters (6/9/2008</a:t>
            </a:r>
            <a:r>
              <a:rPr lang="en-US" sz="1200" dirty="0" smtClean="0">
                <a:solidFill>
                  <a:schemeClr val="tx1"/>
                </a:solidFill>
                <a:latin typeface="Consolas" pitchFamily="49" charset="0"/>
              </a:rPr>
              <a:t>). </a:t>
            </a:r>
          </a:p>
          <a:p>
            <a:pPr algn="l"/>
            <a:r>
              <a:rPr lang="en-US" sz="1200" dirty="0" smtClean="0">
                <a:solidFill>
                  <a:schemeClr val="tx1"/>
                </a:solidFill>
                <a:latin typeface="Consolas" pitchFamily="49" charset="0"/>
              </a:rPr>
              <a:t>For queue name, let’s use upper case also, it has something to do with new process. </a:t>
            </a:r>
          </a:p>
          <a:p>
            <a:pPr algn="l"/>
            <a:endParaRPr lang="en-US" sz="1200" dirty="0">
              <a:solidFill>
                <a:schemeClr val="tx1"/>
              </a:solidFill>
              <a:latin typeface="Consolas" pitchFamily="49" charset="0"/>
            </a:endParaRPr>
          </a:p>
          <a:p>
            <a:pPr algn="l"/>
            <a:r>
              <a:rPr lang="en-US" sz="1200" dirty="0"/>
              <a:t> P    Laser or dot matrix printers used in Lab, Micro and BB modules.</a:t>
            </a:r>
          </a:p>
          <a:p>
            <a:pPr algn="l"/>
            <a:r>
              <a:rPr lang="en-US" sz="1200" dirty="0"/>
              <a:t> </a:t>
            </a:r>
            <a:r>
              <a:rPr lang="en-US" sz="1200" dirty="0" smtClean="0"/>
              <a:t>F    </a:t>
            </a:r>
            <a:r>
              <a:rPr lang="en-US" sz="1200" dirty="0"/>
              <a:t>File, saves the report(s), labels to a file located in </a:t>
            </a:r>
            <a:r>
              <a:rPr lang="en-US" sz="1200" dirty="0" smtClean="0"/>
              <a:t>$UDIR/</a:t>
            </a:r>
            <a:r>
              <a:rPr lang="en-US" sz="1200" dirty="0" err="1" smtClean="0"/>
              <a:t>softprint</a:t>
            </a:r>
            <a:r>
              <a:rPr lang="en-US" sz="1200" dirty="0" smtClean="0"/>
              <a:t> </a:t>
            </a:r>
            <a:r>
              <a:rPr lang="en-US" sz="1200" dirty="0"/>
              <a:t>dir.</a:t>
            </a:r>
          </a:p>
          <a:p>
            <a:pPr algn="l"/>
            <a:r>
              <a:rPr lang="en-US" sz="1200" dirty="0"/>
              <a:t>        If you would like to save certain label format, the second letter after</a:t>
            </a:r>
          </a:p>
          <a:p>
            <a:pPr algn="l"/>
            <a:r>
              <a:rPr lang="en-US" sz="1200" dirty="0"/>
              <a:t>   	  F should be just like one of the following example.  Ex. FZ1 will save</a:t>
            </a:r>
          </a:p>
          <a:p>
            <a:pPr algn="l"/>
            <a:r>
              <a:rPr lang="en-US" sz="1200" dirty="0"/>
              <a:t>	  the label file in Zebra format.  FT1 will save the label in UBI </a:t>
            </a:r>
            <a:r>
              <a:rPr lang="en-US" sz="1200" dirty="0" err="1"/>
              <a:t>Easycoder</a:t>
            </a:r>
            <a:endParaRPr lang="en-US" sz="1200" dirty="0"/>
          </a:p>
          <a:p>
            <a:pPr algn="l"/>
            <a:r>
              <a:rPr lang="en-US" sz="1200" dirty="0"/>
              <a:t>	  91 format.  This will not affect reports. </a:t>
            </a:r>
          </a:p>
          <a:p>
            <a:pPr algn="l"/>
            <a:r>
              <a:rPr lang="en-US" sz="1200" dirty="0"/>
              <a:t> </a:t>
            </a:r>
            <a:r>
              <a:rPr lang="en-US" sz="1200" dirty="0" smtClean="0"/>
              <a:t>V    </a:t>
            </a:r>
            <a:r>
              <a:rPr lang="en-US" sz="1200" dirty="0"/>
              <a:t>View, used to display a report on screen.  Same principle applies here.</a:t>
            </a:r>
          </a:p>
          <a:p>
            <a:pPr algn="l"/>
            <a:r>
              <a:rPr lang="en-US" sz="1200" dirty="0"/>
              <a:t>	  You can use different letter designations to represent different label</a:t>
            </a:r>
          </a:p>
          <a:p>
            <a:pPr algn="l"/>
            <a:r>
              <a:rPr lang="en-US" sz="1200" dirty="0"/>
              <a:t>	  formats.   </a:t>
            </a:r>
            <a:endParaRPr lang="en-US" sz="1200" dirty="0">
              <a:solidFill>
                <a:schemeClr val="tx1"/>
              </a:solidFill>
              <a:latin typeface="Consolas" pitchFamily="49" charset="0"/>
            </a:endParaRP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fontScale="70000" lnSpcReduction="20000"/>
          </a:bodyPr>
          <a:lstStyle/>
          <a:p>
            <a:pPr algn="l"/>
            <a:r>
              <a:rPr lang="en-US" sz="1800" dirty="0" smtClean="0">
                <a:solidFill>
                  <a:schemeClr val="tx1"/>
                </a:solidFill>
                <a:latin typeface="Consolas" pitchFamily="49" charset="0"/>
              </a:rPr>
              <a:t>Types of Label Printers: </a:t>
            </a:r>
          </a:p>
          <a:p>
            <a:pPr algn="l"/>
            <a:r>
              <a:rPr lang="en-US" sz="1800" dirty="0" smtClean="0">
                <a:latin typeface="Consolas" pitchFamily="49" charset="0"/>
              </a:rPr>
              <a:t>   LA1  </a:t>
            </a:r>
            <a:r>
              <a:rPr lang="en-US" sz="1800" dirty="0" err="1">
                <a:latin typeface="Consolas" pitchFamily="49" charset="0"/>
              </a:rPr>
              <a:t>TermaBar</a:t>
            </a:r>
            <a:r>
              <a:rPr lang="en-US" sz="1800" dirty="0">
                <a:latin typeface="Consolas" pitchFamily="49" charset="0"/>
              </a:rPr>
              <a:t> label printer for </a:t>
            </a:r>
            <a:r>
              <a:rPr lang="en-US" sz="1800" dirty="0" err="1">
                <a:latin typeface="Consolas" pitchFamily="49" charset="0"/>
              </a:rPr>
              <a:t>Alverno</a:t>
            </a:r>
            <a:r>
              <a:rPr lang="en-US" sz="1800" dirty="0">
                <a:latin typeface="Consolas" pitchFamily="49" charset="0"/>
              </a:rPr>
              <a:t> "BIG PRINTER"</a:t>
            </a:r>
          </a:p>
          <a:p>
            <a:pPr algn="l"/>
            <a:r>
              <a:rPr lang="en-US" sz="1800" dirty="0">
                <a:latin typeface="Consolas" pitchFamily="49" charset="0"/>
              </a:rPr>
              <a:t>   LB1  BARCODE BLASTER label printer</a:t>
            </a:r>
          </a:p>
          <a:p>
            <a:pPr algn="l"/>
            <a:r>
              <a:rPr lang="en-US" sz="1800" dirty="0">
                <a:latin typeface="Consolas" pitchFamily="49" charset="0"/>
              </a:rPr>
              <a:t>   LC1  CITOH T4 Terminator label printer</a:t>
            </a:r>
          </a:p>
          <a:p>
            <a:pPr algn="l"/>
            <a:r>
              <a:rPr lang="en-US" sz="1800" dirty="0">
                <a:latin typeface="Consolas" pitchFamily="49" charset="0"/>
              </a:rPr>
              <a:t>   LB1  BARCODE BLASTER label printer</a:t>
            </a:r>
          </a:p>
          <a:p>
            <a:pPr algn="l"/>
            <a:r>
              <a:rPr lang="en-US" sz="1800" dirty="0">
                <a:latin typeface="Consolas" pitchFamily="49" charset="0"/>
              </a:rPr>
              <a:t>   LC1  CITOH T4 Terminator label printer</a:t>
            </a:r>
          </a:p>
          <a:p>
            <a:pPr algn="l"/>
            <a:r>
              <a:rPr lang="en-US" sz="1800" dirty="0">
                <a:latin typeface="Consolas" pitchFamily="49" charset="0"/>
              </a:rPr>
              <a:t>   LD1  DOTMATRIX printer</a:t>
            </a:r>
          </a:p>
          <a:p>
            <a:pPr algn="l"/>
            <a:r>
              <a:rPr lang="en-US" sz="1800" dirty="0">
                <a:latin typeface="Consolas" pitchFamily="49" charset="0"/>
              </a:rPr>
              <a:t>   LE1  format for zebra print but different form STFFS00239</a:t>
            </a:r>
          </a:p>
          <a:p>
            <a:pPr algn="l"/>
            <a:r>
              <a:rPr lang="en-US" sz="1800" dirty="0">
                <a:latin typeface="Consolas" pitchFamily="49" charset="0"/>
              </a:rPr>
              <a:t>   LF1  FACIT  label printer</a:t>
            </a:r>
          </a:p>
          <a:p>
            <a:pPr algn="l"/>
            <a:r>
              <a:rPr lang="en-US" sz="1800" dirty="0">
                <a:latin typeface="Consolas" pitchFamily="49" charset="0"/>
              </a:rPr>
              <a:t>   LL1  </a:t>
            </a:r>
            <a:r>
              <a:rPr lang="en-US" sz="1800" dirty="0" err="1">
                <a:latin typeface="Consolas" pitchFamily="49" charset="0"/>
              </a:rPr>
              <a:t>DataMax</a:t>
            </a:r>
            <a:r>
              <a:rPr lang="en-US" sz="1800" dirty="0">
                <a:latin typeface="Consolas" pitchFamily="49" charset="0"/>
              </a:rPr>
              <a:t> M-Class DPL language.</a:t>
            </a:r>
          </a:p>
          <a:p>
            <a:pPr algn="l"/>
            <a:r>
              <a:rPr lang="en-US" sz="1800" dirty="0">
                <a:latin typeface="Consolas" pitchFamily="49" charset="0"/>
              </a:rPr>
              <a:t>   LI1  Intermec printer (IPL)</a:t>
            </a:r>
          </a:p>
          <a:p>
            <a:pPr algn="l"/>
            <a:r>
              <a:rPr lang="en-US" sz="1800" dirty="0">
                <a:latin typeface="Consolas" pitchFamily="49" charset="0"/>
              </a:rPr>
              <a:t>   LP1  PT650  label printer</a:t>
            </a:r>
          </a:p>
          <a:p>
            <a:pPr algn="l"/>
            <a:r>
              <a:rPr lang="en-US" sz="1800" dirty="0">
                <a:latin typeface="Consolas" pitchFamily="49" charset="0"/>
              </a:rPr>
              <a:t>   LT1  UBI 'ELTRON' label printer FIRST  FORMAT (Zebra TLP2844 without –Z)</a:t>
            </a:r>
          </a:p>
          <a:p>
            <a:pPr algn="l"/>
            <a:r>
              <a:rPr lang="en-US" sz="1800" dirty="0">
                <a:latin typeface="Consolas" pitchFamily="49" charset="0"/>
              </a:rPr>
              <a:t>   LU1  UBI 'ELTRON' label printer SECOND FORMAT – Contains small slide label</a:t>
            </a:r>
          </a:p>
          <a:p>
            <a:pPr algn="l"/>
            <a:r>
              <a:rPr lang="en-US" sz="1800" dirty="0">
                <a:latin typeface="Consolas" pitchFamily="49" charset="0"/>
              </a:rPr>
              <a:t>   LW1  301\501 UBI 'ELTRON' label printer</a:t>
            </a:r>
          </a:p>
          <a:p>
            <a:pPr algn="l"/>
            <a:r>
              <a:rPr lang="en-US" sz="1800" dirty="0">
                <a:latin typeface="Consolas" pitchFamily="49" charset="0"/>
              </a:rPr>
              <a:t>   LZ1  ZEBRA-203 DPI label printer FIRST  FORMAT</a:t>
            </a:r>
          </a:p>
          <a:p>
            <a:pPr algn="l"/>
            <a:r>
              <a:rPr lang="en-US" sz="1800" dirty="0">
                <a:latin typeface="Consolas" pitchFamily="49" charset="0"/>
              </a:rPr>
              <a:t>   LG1  ZEBRA-300 DPI label printer FIRST  FORMAT</a:t>
            </a:r>
          </a:p>
          <a:p>
            <a:pPr algn="l"/>
            <a:r>
              <a:rPr lang="en-US" sz="1800" dirty="0">
                <a:latin typeface="Consolas" pitchFamily="49" charset="0"/>
              </a:rPr>
              <a:t>   LS1  ZEBRA-203 DPI label printer SECOND FORMAT – contains small slide label</a:t>
            </a:r>
          </a:p>
          <a:p>
            <a:pPr algn="l"/>
            <a:r>
              <a:rPr lang="en-US" sz="1800" dirty="0">
                <a:latin typeface="Consolas" pitchFamily="49" charset="0"/>
              </a:rPr>
              <a:t>   LH1  ZEBRA-300 DPI label printer SECOND FORMAT – contains small slide label</a:t>
            </a:r>
          </a:p>
          <a:p>
            <a:pPr algn="l"/>
            <a:r>
              <a:rPr lang="en-US" sz="1800" dirty="0">
                <a:latin typeface="Consolas" pitchFamily="49" charset="0"/>
              </a:rPr>
              <a:t>   LN1  ZEBRA-300 DPI ISBT label format, for </a:t>
            </a:r>
            <a:r>
              <a:rPr lang="en-US" sz="1800" dirty="0" err="1">
                <a:latin typeface="Consolas" pitchFamily="49" charset="0"/>
              </a:rPr>
              <a:t>Bloodbank</a:t>
            </a:r>
            <a:r>
              <a:rPr lang="en-US" sz="1800" dirty="0">
                <a:latin typeface="Consolas" pitchFamily="49" charset="0"/>
              </a:rPr>
              <a:t> Only</a:t>
            </a:r>
          </a:p>
          <a:p>
            <a:pPr algn="l"/>
            <a:r>
              <a:rPr lang="en-US" sz="1800" dirty="0">
                <a:latin typeface="Consolas" pitchFamily="49" charset="0"/>
              </a:rPr>
              <a:t>   LX1  ZEBRA  label printer for 6 dots/mm </a:t>
            </a:r>
            <a:r>
              <a:rPr lang="en-US" sz="1800" dirty="0" err="1">
                <a:latin typeface="Consolas" pitchFamily="49" charset="0"/>
              </a:rPr>
              <a:t>printhead</a:t>
            </a:r>
            <a:endParaRPr lang="en-US" sz="1800" dirty="0">
              <a:latin typeface="Consolas" pitchFamily="49" charset="0"/>
            </a:endParaRP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57200"/>
            <a:ext cx="7086600" cy="838200"/>
          </a:xfrm>
        </p:spPr>
        <p:txBody>
          <a:bodyPr>
            <a:normAutofit fontScale="90000"/>
          </a:bodyPr>
          <a:lstStyle/>
          <a:p>
            <a:r>
              <a:rPr lang="en-US" dirty="0" err="1" smtClean="0"/>
              <a:t>Printerc</a:t>
            </a:r>
            <a:r>
              <a:rPr lang="en-US" dirty="0" smtClean="0"/>
              <a:t> and Print Queue Setup</a:t>
            </a:r>
            <a:endParaRPr lang="en-US" dirty="0"/>
          </a:p>
        </p:txBody>
      </p:sp>
      <p:sp>
        <p:nvSpPr>
          <p:cNvPr id="3" name="Subtitle 2"/>
          <p:cNvSpPr>
            <a:spLocks noGrp="1"/>
          </p:cNvSpPr>
          <p:nvPr>
            <p:ph type="subTitle" idx="1"/>
          </p:nvPr>
        </p:nvSpPr>
        <p:spPr>
          <a:xfrm>
            <a:off x="1371600" y="1676400"/>
            <a:ext cx="7543800" cy="4953000"/>
          </a:xfrm>
        </p:spPr>
        <p:txBody>
          <a:bodyPr>
            <a:normAutofit/>
          </a:bodyPr>
          <a:lstStyle/>
          <a:p>
            <a:pPr algn="l"/>
            <a:r>
              <a:rPr lang="en-US" sz="1800" dirty="0" smtClean="0"/>
              <a:t>Sample </a:t>
            </a:r>
            <a:r>
              <a:rPr lang="en-US" sz="1800" dirty="0" err="1" smtClean="0"/>
              <a:t>printerc</a:t>
            </a:r>
            <a:r>
              <a:rPr lang="en-US" sz="1800" dirty="0" smtClean="0"/>
              <a:t> file:</a:t>
            </a:r>
          </a:p>
          <a:p>
            <a:pPr algn="l"/>
            <a:r>
              <a:rPr lang="en-US" sz="1200" dirty="0" err="1" smtClean="0">
                <a:latin typeface="Consolas" pitchFamily="49" charset="0"/>
              </a:rPr>
              <a:t>View_file</a:t>
            </a:r>
            <a:r>
              <a:rPr lang="en-US" sz="1200" dirty="0" smtClean="0">
                <a:latin typeface="Consolas" pitchFamily="49" charset="0"/>
              </a:rPr>
              <a:t>               !VD1:30:</a:t>
            </a:r>
          </a:p>
          <a:p>
            <a:pPr algn="l"/>
            <a:r>
              <a:rPr lang="en-US" sz="1200" dirty="0" err="1" smtClean="0">
                <a:latin typeface="Consolas" pitchFamily="49" charset="0"/>
              </a:rPr>
              <a:t>Save,file</a:t>
            </a:r>
            <a:r>
              <a:rPr lang="en-US" sz="1200" dirty="0" smtClean="0">
                <a:latin typeface="Consolas" pitchFamily="49" charset="0"/>
              </a:rPr>
              <a:t>               !FZ1:31:</a:t>
            </a:r>
          </a:p>
          <a:p>
            <a:pPr algn="l"/>
            <a:r>
              <a:rPr lang="en-US" sz="1200" dirty="0" smtClean="0">
                <a:latin typeface="Consolas" pitchFamily="49" charset="0"/>
              </a:rPr>
              <a:t>Dummy                   !P:17:cat               &gt;/dev/null 2&gt;&amp;1</a:t>
            </a:r>
          </a:p>
          <a:p>
            <a:pPr algn="l"/>
            <a:r>
              <a:rPr lang="en-US" sz="1200" dirty="0" smtClean="0">
                <a:latin typeface="Consolas" pitchFamily="49" charset="0"/>
              </a:rPr>
              <a:t>T01_</a:t>
            </a:r>
            <a:r>
              <a:rPr lang="en-US" sz="1200" b="1" dirty="0" smtClean="0">
                <a:solidFill>
                  <a:schemeClr val="tx1"/>
                </a:solidFill>
                <a:latin typeface="Consolas" pitchFamily="49" charset="0"/>
              </a:rPr>
              <a:t>BHPRT24690</a:t>
            </a:r>
            <a:r>
              <a:rPr lang="en-US" sz="1200" dirty="0" smtClean="0">
                <a:latin typeface="Consolas" pitchFamily="49" charset="0"/>
              </a:rPr>
              <a:t>          !LZ1:201:lp -c -dT01    &gt;/dev/null 2&gt;&amp;1</a:t>
            </a:r>
          </a:p>
          <a:p>
            <a:pPr algn="l"/>
            <a:r>
              <a:rPr lang="en-US" sz="1200" dirty="0" smtClean="0">
                <a:latin typeface="Consolas" pitchFamily="49" charset="0"/>
              </a:rPr>
              <a:t>T02_BHPRT12603          !LZ2:202:lp -c -dT02    &gt;/dev/null 2&gt;&amp;1</a:t>
            </a:r>
          </a:p>
          <a:p>
            <a:pPr algn="l"/>
            <a:r>
              <a:rPr lang="en-US" sz="1200" dirty="0" smtClean="0">
                <a:latin typeface="Consolas" pitchFamily="49" charset="0"/>
              </a:rPr>
              <a:t>T03_BHPRT24689          !LN1:203:lp -c -dT03    &gt;/dev/null 2&gt;&amp;1</a:t>
            </a:r>
          </a:p>
          <a:p>
            <a:pPr algn="l"/>
            <a:r>
              <a:rPr lang="en-US" sz="1200" dirty="0" smtClean="0">
                <a:latin typeface="Consolas" pitchFamily="49" charset="0"/>
              </a:rPr>
              <a:t>## B Printers</a:t>
            </a:r>
          </a:p>
          <a:p>
            <a:pPr algn="l"/>
            <a:r>
              <a:rPr lang="en-US" sz="1200" dirty="0" smtClean="0">
                <a:latin typeface="Consolas" pitchFamily="49" charset="0"/>
              </a:rPr>
              <a:t>B01_BHPRT00341          !LZ1:301:lp -c -dB01    &gt;/dev/null 2&gt;&amp;1</a:t>
            </a:r>
          </a:p>
          <a:p>
            <a:pPr algn="l"/>
            <a:r>
              <a:rPr lang="en-US" sz="1200" dirty="0" smtClean="0">
                <a:latin typeface="Consolas" pitchFamily="49" charset="0"/>
              </a:rPr>
              <a:t>B02_BHPRT03127          !P  :302:lp -m -dB02    &gt;/dev/null 2&gt;&amp;1</a:t>
            </a:r>
          </a:p>
          <a:p>
            <a:pPr algn="l"/>
            <a:r>
              <a:rPr lang="en-US" sz="1200" dirty="0" smtClean="0">
                <a:latin typeface="Consolas" pitchFamily="49" charset="0"/>
              </a:rPr>
              <a:t>B03_BHPRT07004          !LN1:303:lp -c -dB03    &gt;/dev/null 2&gt;&amp;1</a:t>
            </a:r>
          </a:p>
          <a:p>
            <a:pPr algn="l"/>
            <a:endParaRPr lang="en-US" sz="1200" dirty="0">
              <a:latin typeface="Consolas" pitchFamily="49" charset="0"/>
            </a:endParaRPr>
          </a:p>
          <a:p>
            <a:pPr algn="l"/>
            <a:r>
              <a:rPr lang="en-US" sz="1200" dirty="0" smtClean="0">
                <a:solidFill>
                  <a:schemeClr val="tx1"/>
                </a:solidFill>
                <a:latin typeface="Consolas" pitchFamily="49" charset="0"/>
              </a:rPr>
              <a:t>Above example is my preferred setup. First letter is site identifier, then # will be from 01-99, if greater than 99, then go to A0, A1, to Z0-Z9.  The combination should allow for greater coverage to meet the unique first 3 character requirement.  </a:t>
            </a:r>
          </a:p>
          <a:p>
            <a:pPr algn="l"/>
            <a:r>
              <a:rPr lang="en-US" sz="1200" dirty="0" smtClean="0">
                <a:latin typeface="Consolas" pitchFamily="49" charset="0"/>
              </a:rPr>
              <a:t>  </a:t>
            </a:r>
          </a:p>
          <a:p>
            <a:pPr algn="l"/>
            <a:r>
              <a:rPr lang="en-US" sz="1200" dirty="0" smtClean="0">
                <a:solidFill>
                  <a:schemeClr val="tx1"/>
                </a:solidFill>
                <a:latin typeface="Consolas" pitchFamily="49" charset="0"/>
              </a:rPr>
              <a:t>The description following the underscore, in this case, is how each printer is labeled for this client.  This is fairly important identifier, as your user and IT/MIS team will be using this name for reference, in this case, this is also the hostname for the printer device, so when we setup the print queue, we used it in the setup:</a:t>
            </a:r>
          </a:p>
          <a:p>
            <a:pPr algn="l"/>
            <a:r>
              <a:rPr lang="pt-BR" sz="1200" dirty="0" smtClean="0">
                <a:solidFill>
                  <a:schemeClr val="tx1"/>
                </a:solidFill>
                <a:latin typeface="Consolas" pitchFamily="49" charset="0"/>
              </a:rPr>
              <a:t>labapp1:/usr/spool/lpd/pio/@local/custom&gt; ls -l t01*</a:t>
            </a:r>
          </a:p>
          <a:p>
            <a:pPr algn="l"/>
            <a:r>
              <a:rPr lang="pt-BR" sz="1200" dirty="0" smtClean="0">
                <a:solidFill>
                  <a:schemeClr val="tx1"/>
                </a:solidFill>
                <a:latin typeface="Consolas" pitchFamily="49" charset="0"/>
              </a:rPr>
              <a:t>-rw-rw-r--    1 root     printq         5308 Mar  6 2014  T01:hp@</a:t>
            </a:r>
            <a:r>
              <a:rPr lang="pt-BR" sz="1200" b="1" dirty="0" smtClean="0">
                <a:solidFill>
                  <a:schemeClr val="tx1"/>
                </a:solidFill>
                <a:latin typeface="Consolas" pitchFamily="49" charset="0"/>
              </a:rPr>
              <a:t>BHPRT24690</a:t>
            </a:r>
            <a:r>
              <a:rPr lang="pt-BR" sz="1200" dirty="0" smtClean="0">
                <a:solidFill>
                  <a:schemeClr val="tx1"/>
                </a:solidFill>
                <a:latin typeface="Consolas" pitchFamily="49" charset="0"/>
              </a:rPr>
              <a:t> </a:t>
            </a:r>
            <a:endParaRPr lang="en-US" sz="1200" dirty="0">
              <a:solidFill>
                <a:schemeClr val="tx1"/>
              </a:solidFill>
              <a:latin typeface="Consolas" pitchFamily="49" charset="0"/>
            </a:endParaRP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1142"/>
          <a:stretch/>
        </p:blipFill>
        <p:spPr>
          <a:xfrm>
            <a:off x="0" y="0"/>
            <a:ext cx="1413737" cy="6858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13180</TotalTime>
  <Words>3233</Words>
  <Application>Microsoft Office PowerPoint</Application>
  <PresentationFormat>On-screen Show (4:3)</PresentationFormat>
  <Paragraphs>366</Paragraphs>
  <Slides>30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Consolas</vt:lpstr>
      <vt:lpstr>Wingdings</vt:lpstr>
      <vt:lpstr>Office Theme</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lpstr>Printerc and Print Queue Setup</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Printerc and Print Queue Setup</dc:title>
  <dc:creator>davew</dc:creator>
  <cp:lastModifiedBy>Myra Pettis</cp:lastModifiedBy>
  <cp:revision>479</cp:revision>
  <dcterms:created xsi:type="dcterms:W3CDTF">2016-03-28T17:50:46Z</dcterms:created>
  <dcterms:modified xsi:type="dcterms:W3CDTF">2016-04-12T16:41:13Z</dcterms:modified>
</cp:coreProperties>
</file>