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75" r:id="rId2"/>
  </p:sldMasterIdLst>
  <p:notesMasterIdLst>
    <p:notesMasterId r:id="rId35"/>
  </p:notesMasterIdLst>
  <p:handoutMasterIdLst>
    <p:handoutMasterId r:id="rId36"/>
  </p:handoutMasterIdLst>
  <p:sldIdLst>
    <p:sldId id="291" r:id="rId3"/>
    <p:sldId id="257" r:id="rId4"/>
    <p:sldId id="292" r:id="rId5"/>
    <p:sldId id="261" r:id="rId6"/>
    <p:sldId id="297" r:id="rId7"/>
    <p:sldId id="263" r:id="rId8"/>
    <p:sldId id="264" r:id="rId9"/>
    <p:sldId id="265" r:id="rId10"/>
    <p:sldId id="266" r:id="rId11"/>
    <p:sldId id="267" r:id="rId12"/>
    <p:sldId id="268" r:id="rId13"/>
    <p:sldId id="269" r:id="rId14"/>
    <p:sldId id="270" r:id="rId15"/>
    <p:sldId id="272" r:id="rId16"/>
    <p:sldId id="271" r:id="rId17"/>
    <p:sldId id="273" r:id="rId18"/>
    <p:sldId id="274" r:id="rId19"/>
    <p:sldId id="275" r:id="rId20"/>
    <p:sldId id="280" r:id="rId21"/>
    <p:sldId id="282" r:id="rId22"/>
    <p:sldId id="283" r:id="rId23"/>
    <p:sldId id="281" r:id="rId24"/>
    <p:sldId id="285" r:id="rId25"/>
    <p:sldId id="284" r:id="rId26"/>
    <p:sldId id="289" r:id="rId27"/>
    <p:sldId id="286" r:id="rId28"/>
    <p:sldId id="287" r:id="rId29"/>
    <p:sldId id="288" r:id="rId30"/>
    <p:sldId id="293" r:id="rId31"/>
    <p:sldId id="296" r:id="rId32"/>
    <p:sldId id="294" r:id="rId33"/>
    <p:sldId id="295" r:id="rId34"/>
  </p:sldIdLst>
  <p:sldSz cx="9144000" cy="6858000" type="screen4x3"/>
  <p:notesSz cx="6858000" cy="9144000"/>
  <p:custDataLst>
    <p:tags r:id="rId37"/>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horzBarState="maximized">
    <p:restoredLeft sz="34580" autoAdjust="0"/>
    <p:restoredTop sz="86410" autoAdjust="0"/>
  </p:normalViewPr>
  <p:slideViewPr>
    <p:cSldViewPr snapToGrid="0">
      <p:cViewPr varScale="1">
        <p:scale>
          <a:sx n="72" d="100"/>
          <a:sy n="72" d="100"/>
        </p:scale>
        <p:origin x="552" y="72"/>
      </p:cViewPr>
      <p:guideLst>
        <p:guide orient="horz" pos="2160"/>
        <p:guide pos="2880"/>
      </p:guideLst>
    </p:cSldViewPr>
  </p:slideViewPr>
  <p:outlineViewPr>
    <p:cViewPr>
      <p:scale>
        <a:sx n="33" d="100"/>
        <a:sy n="33" d="100"/>
      </p:scale>
      <p:origin x="0" y="-1279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5" d="100"/>
          <a:sy n="55" d="100"/>
        </p:scale>
        <p:origin x="-284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A0FBA5FB-0647-42B7-8298-276DD4B28019}" type="datetimeFigureOut">
              <a:rPr lang="en-US"/>
              <a:pPr>
                <a:defRPr/>
              </a:pPr>
              <a:t>5/2/2016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324A1ED-446B-42EB-8815-5DF4505B1356}" type="slidenum">
              <a:rPr lang="en-US" altLang="en-US"/>
              <a:pPr/>
              <a:t>‹#›</a:t>
            </a:fld>
            <a:endParaRPr lang="en-US" altLang="en-US"/>
          </a:p>
        </p:txBody>
      </p:sp>
    </p:spTree>
    <p:extLst>
      <p:ext uri="{BB962C8B-B14F-4D97-AF65-F5344CB8AC3E}">
        <p14:creationId xmlns:p14="http://schemas.microsoft.com/office/powerpoint/2010/main" val="11437366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en-US"/>
          </a:p>
        </p:txBody>
      </p:sp>
      <p:sp>
        <p:nvSpPr>
          <p:cNvPr id="66563"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en-US"/>
          </a:p>
        </p:txBody>
      </p:sp>
      <p:sp>
        <p:nvSpPr>
          <p:cNvPr id="481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5"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66566"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ltLang="en-US"/>
          </a:p>
        </p:txBody>
      </p:sp>
      <p:sp>
        <p:nvSpPr>
          <p:cNvPr id="66567"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vl1pPr>
          </a:lstStyle>
          <a:p>
            <a:fld id="{7F0E7EA4-E251-40CF-8509-B8C8F1690214}" type="slidenum">
              <a:rPr lang="en-US" altLang="en-US"/>
              <a:pPr/>
              <a:t>‹#›</a:t>
            </a:fld>
            <a:endParaRPr lang="en-US" altLang="en-US"/>
          </a:p>
        </p:txBody>
      </p:sp>
    </p:spTree>
    <p:extLst>
      <p:ext uri="{BB962C8B-B14F-4D97-AF65-F5344CB8AC3E}">
        <p14:creationId xmlns:p14="http://schemas.microsoft.com/office/powerpoint/2010/main" val="21093287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It is important to know where and when each type of rule is evaluated so that you can write them to fire where and when you need them to.</a:t>
            </a:r>
          </a:p>
          <a:p>
            <a:pPr marL="228600" indent="-228600">
              <a:buFontTx/>
              <a:buAutoNum type="arabicPeriod"/>
              <a:defRPr/>
            </a:pPr>
            <a:r>
              <a:rPr lang="en-US" dirty="0" smtClean="0"/>
              <a:t>The Test Ordering Restriction, Test Ordering Warning, OE Add On and OE Update rules are evaluated by the OE Server every time an order is saved.</a:t>
            </a:r>
          </a:p>
          <a:p>
            <a:pPr marL="228600" indent="-228600">
              <a:buFontTx/>
              <a:buAutoNum type="arabicPeriod"/>
              <a:defRPr/>
            </a:pPr>
            <a:r>
              <a:rPr lang="en-US" dirty="0" smtClean="0"/>
              <a:t>The Stop </a:t>
            </a:r>
            <a:r>
              <a:rPr lang="en-US" dirty="0" err="1" smtClean="0"/>
              <a:t>Autoposting</a:t>
            </a:r>
            <a:r>
              <a:rPr lang="en-US" dirty="0" smtClean="0"/>
              <a:t> and Stop </a:t>
            </a:r>
            <a:r>
              <a:rPr lang="en-US" dirty="0" err="1" smtClean="0"/>
              <a:t>Autoverification</a:t>
            </a:r>
            <a:r>
              <a:rPr lang="en-US" dirty="0" smtClean="0"/>
              <a:t> rules are evaluated by the </a:t>
            </a:r>
            <a:r>
              <a:rPr lang="en-US" dirty="0" err="1" smtClean="0"/>
              <a:t>Autoposting</a:t>
            </a:r>
            <a:r>
              <a:rPr lang="en-US" dirty="0" smtClean="0"/>
              <a:t> Server every time a result from an </a:t>
            </a:r>
            <a:r>
              <a:rPr lang="en-US" dirty="0" err="1" smtClean="0"/>
              <a:t>autoposting</a:t>
            </a:r>
            <a:r>
              <a:rPr lang="en-US" dirty="0" smtClean="0"/>
              <a:t> instrument is evaluated.</a:t>
            </a:r>
          </a:p>
          <a:p>
            <a:pPr marL="228600" indent="-228600">
              <a:buFontTx/>
              <a:buAutoNum type="arabicPeriod"/>
              <a:defRPr/>
            </a:pPr>
            <a:r>
              <a:rPr lang="en-US" dirty="0" smtClean="0"/>
              <a:t>The rest of the RBS’s are evaluated by the RBS server every time an order is saved OR results are posted/verified.</a:t>
            </a:r>
          </a:p>
          <a:p>
            <a:pPr marL="228600" indent="-228600">
              <a:defRPr/>
            </a:pPr>
            <a:r>
              <a:rPr lang="en-US" dirty="0" smtClean="0"/>
              <a:t>Note each rule is evaluated EVERY time- not just the one time the rule addresses.  </a:t>
            </a:r>
          </a:p>
          <a:p>
            <a:pPr>
              <a:defRPr/>
            </a:pPr>
            <a:endParaRPr lang="en-US" dirty="0" smtClean="0"/>
          </a:p>
          <a:p>
            <a:pPr>
              <a:defRPr/>
            </a:pPr>
            <a:r>
              <a:rPr lang="en-US" dirty="0" smtClean="0"/>
              <a:t>The two additional rules found in 4.5 are circled in purple and will be discussed in the section about new features.</a:t>
            </a:r>
          </a:p>
          <a:p>
            <a:pPr>
              <a:defRPr/>
            </a:pPr>
            <a:endParaRPr lang="en-US" dirty="0" smtClean="0"/>
          </a:p>
          <a:p>
            <a:pPr>
              <a:defRPr/>
            </a:pPr>
            <a:r>
              <a:rPr lang="en-US" dirty="0" smtClean="0"/>
              <a:t>We’ll look at how to construct each of these rules in turn.</a:t>
            </a:r>
            <a:endParaRPr lang="en-US" dirty="0"/>
          </a:p>
        </p:txBody>
      </p:sp>
      <p:sp>
        <p:nvSpPr>
          <p:cNvPr id="491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ADB7AE1-FE8D-4269-8E42-FE47A6A4BB78}" type="slidenum">
              <a:rPr lang="en-US" altLang="en-US"/>
              <a:pPr/>
              <a:t>3</a:t>
            </a:fld>
            <a:endParaRPr lang="en-US" altLang="en-US"/>
          </a:p>
        </p:txBody>
      </p:sp>
    </p:spTree>
    <p:extLst>
      <p:ext uri="{BB962C8B-B14F-4D97-AF65-F5344CB8AC3E}">
        <p14:creationId xmlns:p14="http://schemas.microsoft.com/office/powerpoint/2010/main" val="3201493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For Test Ordering Restriction Rules, use the Tests: fields to indicate up to four tests which can’t be ordered under certain conditions.  When the conditions are met, the test(s) cannot be ordered and the LIS user will see a message describing the order which is causing the restriction.  Note- these rules apply to both HIS and LIS orders but the HIS user will not see the message nor know about the restriction.  They will think they have a good order.</a:t>
            </a:r>
          </a:p>
          <a:p>
            <a:endParaRPr lang="en-US" altLang="en-US" smtClean="0"/>
          </a:p>
          <a:p>
            <a:r>
              <a:rPr lang="en-US" altLang="en-US" smtClean="0"/>
              <a:t>Also note the conditions used in this example.  The Sex: field has an entry as does the TimF (Timeframe) column.  Any timeframe written in this column overrides that written above.  In this case, the rule is looking back 365 days (including the current order) for any ordered PSA test.</a:t>
            </a:r>
          </a:p>
        </p:txBody>
      </p:sp>
      <p:sp>
        <p:nvSpPr>
          <p:cNvPr id="5837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CE6EF9-E807-4807-B178-07E87C3516BA}" type="slidenum">
              <a:rPr lang="en-US" altLang="en-US"/>
              <a:pPr/>
              <a:t>13</a:t>
            </a:fld>
            <a:endParaRPr lang="en-US" altLang="en-US"/>
          </a:p>
        </p:txBody>
      </p:sp>
    </p:spTree>
    <p:extLst>
      <p:ext uri="{BB962C8B-B14F-4D97-AF65-F5344CB8AC3E}">
        <p14:creationId xmlns:p14="http://schemas.microsoft.com/office/powerpoint/2010/main" val="3121656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example shows a canned message ID can be entered in the Message: field and a 3-character printer ID (or &gt;T for terminal) can be entered in the Printer: field to denote to where the canned message should print.  Also note that the Logic grid has been switched to textual formula.  Lastly note the use of indexing- the numbers included within the braces ({}).  This annotates how many orders back the system should look within the days back included within the brackets ([]).  This calculation is telling the system to look back 1 day for 3 blood culture orders.  </a:t>
            </a:r>
          </a:p>
        </p:txBody>
      </p:sp>
      <p:sp>
        <p:nvSpPr>
          <p:cNvPr id="5939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C1FE0F-FF99-42C4-A96F-1CF06E7E14A8}" type="slidenum">
              <a:rPr lang="en-US" altLang="en-US"/>
              <a:pPr/>
              <a:t>14</a:t>
            </a:fld>
            <a:endParaRPr lang="en-US" altLang="en-US"/>
          </a:p>
        </p:txBody>
      </p:sp>
    </p:spTree>
    <p:extLst>
      <p:ext uri="{BB962C8B-B14F-4D97-AF65-F5344CB8AC3E}">
        <p14:creationId xmlns:p14="http://schemas.microsoft.com/office/powerpoint/2010/main" val="1317871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Similar to the Restriction Rule except the 4 tests listed in the Tests: fields will still be orderable.  Applies to both LIS and HIS placed orders, but HIS users will not see the warning.</a:t>
            </a:r>
          </a:p>
        </p:txBody>
      </p:sp>
      <p:sp>
        <p:nvSpPr>
          <p:cNvPr id="6042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AFCA49-F986-4A09-9FC6-7E5B6F0BB62B}" type="slidenum">
              <a:rPr lang="en-US" altLang="en-US"/>
              <a:pPr/>
              <a:t>15</a:t>
            </a:fld>
            <a:endParaRPr lang="en-US" altLang="en-US"/>
          </a:p>
        </p:txBody>
      </p:sp>
    </p:spTree>
    <p:extLst>
      <p:ext uri="{BB962C8B-B14F-4D97-AF65-F5344CB8AC3E}">
        <p14:creationId xmlns:p14="http://schemas.microsoft.com/office/powerpoint/2010/main" val="1938655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difference between OE Add On and Reflex rules is when the rule fires.  OE Add On rules fire BEFORE the order is created while Reflex rules fire AS the order is created.  The system will send back a new order (NW) message to the HIS.  Up to 4 tests to be added on can be listed in the Tests: fields.</a:t>
            </a:r>
          </a:p>
          <a:p>
            <a:endParaRPr lang="en-US" altLang="en-US" smtClean="0"/>
          </a:p>
          <a:p>
            <a:r>
              <a:rPr lang="en-US" altLang="en-US" smtClean="0"/>
              <a:t>Note the use of the Age Range: field in this example.</a:t>
            </a:r>
          </a:p>
        </p:txBody>
      </p:sp>
      <p:sp>
        <p:nvSpPr>
          <p:cNvPr id="614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F527AB-E25B-4B18-8286-28EBAB871AA2}" type="slidenum">
              <a:rPr lang="en-US" altLang="en-US"/>
              <a:pPr/>
              <a:t>16</a:t>
            </a:fld>
            <a:endParaRPr lang="en-US" altLang="en-US"/>
          </a:p>
        </p:txBody>
      </p:sp>
    </p:spTree>
    <p:extLst>
      <p:ext uri="{BB962C8B-B14F-4D97-AF65-F5344CB8AC3E}">
        <p14:creationId xmlns:p14="http://schemas.microsoft.com/office/powerpoint/2010/main" val="2753168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Lots of good stuff included in this example.  In addition to the items listed on the slide, note that this rule is NOT active and the entries in the Add Criteria field.  This entry is saying all clinics except MER, SER, WER.</a:t>
            </a:r>
          </a:p>
        </p:txBody>
      </p:sp>
      <p:sp>
        <p:nvSpPr>
          <p:cNvPr id="6246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E921E2B-E2BA-4F22-9BC5-7ADFBF50CA00}" type="slidenum">
              <a:rPr lang="en-US" altLang="en-US"/>
              <a:pPr/>
              <a:t>17</a:t>
            </a:fld>
            <a:endParaRPr lang="en-US" altLang="en-US"/>
          </a:p>
        </p:txBody>
      </p:sp>
    </p:spTree>
    <p:extLst>
      <p:ext uri="{BB962C8B-B14F-4D97-AF65-F5344CB8AC3E}">
        <p14:creationId xmlns:p14="http://schemas.microsoft.com/office/powerpoint/2010/main" val="4233317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rule will cancel the test listed in the first Tests: field and add up to 3 tests listed in Tests: fields listed in 2-4.  Cancellation (CA) for the cancelled test and new order (NW) for the added test messages will be sent to the HIS.</a:t>
            </a:r>
          </a:p>
        </p:txBody>
      </p:sp>
      <p:sp>
        <p:nvSpPr>
          <p:cNvPr id="6349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646B1B8-3F9E-4927-8A5B-B05A92DA3CA0}" type="slidenum">
              <a:rPr lang="en-US" altLang="en-US"/>
              <a:pPr/>
              <a:t>18</a:t>
            </a:fld>
            <a:endParaRPr lang="en-US" altLang="en-US"/>
          </a:p>
        </p:txBody>
      </p:sp>
    </p:spTree>
    <p:extLst>
      <p:ext uri="{BB962C8B-B14F-4D97-AF65-F5344CB8AC3E}">
        <p14:creationId xmlns:p14="http://schemas.microsoft.com/office/powerpoint/2010/main" val="1064100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There are three ways to add on a Path Review if using the Lab Module’s Path Review functionality:</a:t>
            </a:r>
          </a:p>
          <a:p>
            <a:pPr marL="228600" indent="-228600">
              <a:buFontTx/>
              <a:buAutoNum type="arabicPeriod"/>
              <a:defRPr/>
            </a:pPr>
            <a:r>
              <a:rPr lang="en-US" dirty="0" smtClean="0"/>
              <a:t>Test flags</a:t>
            </a:r>
          </a:p>
          <a:p>
            <a:pPr marL="228600" indent="-228600">
              <a:buFontTx/>
              <a:buAutoNum type="arabicPeriod"/>
              <a:defRPr/>
            </a:pPr>
            <a:r>
              <a:rPr lang="en-US" dirty="0" smtClean="0"/>
              <a:t>Ad hoc</a:t>
            </a:r>
          </a:p>
          <a:p>
            <a:pPr marL="228600" indent="-228600">
              <a:buFontTx/>
              <a:buAutoNum type="arabicPeriod"/>
              <a:defRPr/>
            </a:pPr>
            <a:r>
              <a:rPr lang="en-US" dirty="0" smtClean="0"/>
              <a:t>RBS</a:t>
            </a:r>
          </a:p>
          <a:p>
            <a:pPr marL="228600" indent="-228600">
              <a:buFontTx/>
              <a:buAutoNum type="arabicPeriod"/>
              <a:defRPr/>
            </a:pPr>
            <a:endParaRPr lang="en-US" dirty="0" smtClean="0"/>
          </a:p>
          <a:p>
            <a:pPr marL="228600" indent="-228600">
              <a:defRPr/>
            </a:pPr>
            <a:endParaRPr lang="en-US" dirty="0"/>
          </a:p>
        </p:txBody>
      </p:sp>
      <p:sp>
        <p:nvSpPr>
          <p:cNvPr id="6451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843A91-75E2-49ED-813D-0EC917BA9122}" type="slidenum">
              <a:rPr lang="en-US" altLang="en-US"/>
              <a:pPr/>
              <a:t>19</a:t>
            </a:fld>
            <a:endParaRPr lang="en-US" altLang="en-US"/>
          </a:p>
        </p:txBody>
      </p:sp>
    </p:spTree>
    <p:extLst>
      <p:ext uri="{BB962C8B-B14F-4D97-AF65-F5344CB8AC3E}">
        <p14:creationId xmlns:p14="http://schemas.microsoft.com/office/powerpoint/2010/main" val="18831363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Stop Autoposting and Autoverification rules are very similar- the only difference between them is where will the results be stopped on the continuum of results going from an analyzer to Soft via interface.  If a Stop Autoposting rule is used, the results will be seen in Instrument Menu.  If a Stop Autoverification Rule is use, the results will post but not verify and will have to be accessed from a Manual Result Entry worklist.</a:t>
            </a:r>
          </a:p>
          <a:p>
            <a:endParaRPr lang="en-US" altLang="en-US" smtClean="0"/>
          </a:p>
          <a:p>
            <a:r>
              <a:rPr lang="en-US" altLang="en-US" smtClean="0"/>
              <a:t>Note system stops the posting/verification of individual tests, but could also be setup to hold many tests (including groups) if one test fails autoposting.</a:t>
            </a:r>
          </a:p>
        </p:txBody>
      </p:sp>
      <p:sp>
        <p:nvSpPr>
          <p:cNvPr id="655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0412DB-5E2B-4F1E-9588-672E9A954B83}" type="slidenum">
              <a:rPr lang="en-US" altLang="en-US"/>
              <a:pPr/>
              <a:t>20</a:t>
            </a:fld>
            <a:endParaRPr lang="en-US" altLang="en-US"/>
          </a:p>
        </p:txBody>
      </p:sp>
    </p:spTree>
    <p:extLst>
      <p:ext uri="{BB962C8B-B14F-4D97-AF65-F5344CB8AC3E}">
        <p14:creationId xmlns:p14="http://schemas.microsoft.com/office/powerpoint/2010/main" val="3283856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In addition to these requirements, the flag Effective for not verified results must also be set.</a:t>
            </a:r>
          </a:p>
        </p:txBody>
      </p:sp>
      <p:sp>
        <p:nvSpPr>
          <p:cNvPr id="6656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22DA36-4D87-412B-B08B-DAC1F9E21656}" type="slidenum">
              <a:rPr lang="en-US" altLang="en-US"/>
              <a:pPr/>
              <a:t>21</a:t>
            </a:fld>
            <a:endParaRPr lang="en-US" altLang="en-US"/>
          </a:p>
        </p:txBody>
      </p:sp>
    </p:spTree>
    <p:extLst>
      <p:ext uri="{BB962C8B-B14F-4D97-AF65-F5344CB8AC3E}">
        <p14:creationId xmlns:p14="http://schemas.microsoft.com/office/powerpoint/2010/main" val="4199425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List up to four tests in the Tests: fields that will stop autoposting based on the defined criteria.  Note that is a group test is entered here- all individual tests within that group will stop posting/verifying regardless of whether they were ordered individually or as a group.  Therefore, GLU and BMP were not needed in this rule as all tests within the BMP (including the GLU) are covered by the CMP and so only CMP was actually necessary for this rule.</a:t>
            </a:r>
          </a:p>
        </p:txBody>
      </p:sp>
      <p:sp>
        <p:nvSpPr>
          <p:cNvPr id="6758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085B790-499A-486F-BF1D-74103DDEDB27}" type="slidenum">
              <a:rPr lang="en-US" altLang="en-US"/>
              <a:pPr/>
              <a:t>22</a:t>
            </a:fld>
            <a:endParaRPr lang="en-US" altLang="en-US"/>
          </a:p>
        </p:txBody>
      </p:sp>
    </p:spTree>
    <p:extLst>
      <p:ext uri="{BB962C8B-B14F-4D97-AF65-F5344CB8AC3E}">
        <p14:creationId xmlns:p14="http://schemas.microsoft.com/office/powerpoint/2010/main" val="2215579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92500" lnSpcReduction="20000"/>
          </a:bodyPr>
          <a:lstStyle/>
          <a:p>
            <a:pPr>
              <a:defRPr/>
            </a:pPr>
            <a:r>
              <a:rPr lang="en-US" dirty="0" smtClean="0"/>
              <a:t>Before we look at this kind of rule, let’s look at the general construction of a rule.  You get to this screen from Main Menu/Setup/RBS Setup.</a:t>
            </a:r>
          </a:p>
          <a:p>
            <a:pPr marL="228600" indent="-228600">
              <a:buFontTx/>
              <a:buAutoNum type="arabicPeriod"/>
              <a:defRPr/>
            </a:pPr>
            <a:r>
              <a:rPr lang="en-US" dirty="0" smtClean="0"/>
              <a:t>Enter up to five characters which will be the Rule ID.</a:t>
            </a:r>
          </a:p>
          <a:p>
            <a:pPr marL="228600" indent="-228600">
              <a:buFontTx/>
              <a:buAutoNum type="arabicPeriod"/>
              <a:defRPr/>
            </a:pPr>
            <a:r>
              <a:rPr lang="en-US" dirty="0" smtClean="0"/>
              <a:t>Select the type of rule from the dropdown.  Use the rest of the fields to add granularity to your rule as needed.</a:t>
            </a:r>
          </a:p>
          <a:p>
            <a:pPr marL="228600" indent="-228600">
              <a:buFontTx/>
              <a:buAutoNum type="arabicPeriod"/>
              <a:defRPr/>
            </a:pPr>
            <a:r>
              <a:rPr lang="en-US" dirty="0" smtClean="0"/>
              <a:t>Select the event(s) at which you want this rule to fire.  Which Event(s) may be used is dependent on the type of rule.</a:t>
            </a:r>
          </a:p>
          <a:p>
            <a:pPr marL="228600" indent="-228600">
              <a:buFontTx/>
              <a:buAutoNum type="arabicPeriod"/>
              <a:defRPr/>
            </a:pPr>
            <a:r>
              <a:rPr lang="en-US" dirty="0" smtClean="0"/>
              <a:t>Set flags as necessary.  We will talk about some of them during this presentation.</a:t>
            </a:r>
          </a:p>
          <a:p>
            <a:pPr marL="228600" indent="-228600">
              <a:buFontTx/>
              <a:buAutoNum type="arabicPeriod"/>
              <a:defRPr/>
            </a:pPr>
            <a:r>
              <a:rPr lang="en-US" dirty="0" smtClean="0"/>
              <a:t>Enter a canned message ID in the Message field to print the message to a printer or terminal.</a:t>
            </a:r>
          </a:p>
          <a:p>
            <a:pPr marL="228600" indent="-228600">
              <a:buFontTx/>
              <a:buAutoNum type="arabicPeriod"/>
              <a:defRPr/>
            </a:pPr>
            <a:r>
              <a:rPr lang="en-US" dirty="0" smtClean="0"/>
              <a:t>Select the printer to which the message should print or enter &gt;T to send the message to a terminal.  </a:t>
            </a:r>
          </a:p>
          <a:p>
            <a:pPr marL="228600" indent="-228600">
              <a:buFontTx/>
              <a:buAutoNum type="arabicPeriod"/>
              <a:defRPr/>
            </a:pPr>
            <a:r>
              <a:rPr lang="en-US" dirty="0" smtClean="0"/>
              <a:t>The use of the four boxes to the right of the label Tests: varies by the type of rule.</a:t>
            </a:r>
          </a:p>
          <a:p>
            <a:pPr marL="228600" indent="-228600">
              <a:buFontTx/>
              <a:buAutoNum type="arabicPeriod"/>
              <a:defRPr/>
            </a:pPr>
            <a:r>
              <a:rPr lang="en-US" dirty="0" smtClean="0"/>
              <a:t>Time frame is VERY important.  It tells the system how far back should it go to find the conditions set forth in the rule.  0 (the current order) is the most frequently used time frame.  If no time frame is added, the system will evaluate every order that ever there was and make it fire if the conditions are met.</a:t>
            </a:r>
          </a:p>
          <a:p>
            <a:pPr marL="228600" indent="-228600">
              <a:buFontTx/>
              <a:buAutoNum type="arabicPeriod"/>
              <a:defRPr/>
            </a:pPr>
            <a:r>
              <a:rPr lang="en-US" dirty="0" smtClean="0"/>
              <a:t>The rest of the criteria in the Rule Setup section is pretty self explanatory.  Note if you are going to use diagnosis, you need to get them in the patient order consistently.  The Addition Criteria field can be used to add additional granularity to your rule.  A complete list of the available attributes and how to write them can be found in the Lab Design 2 book or the online help manuals or by emailing me at peggy@softcomputer.com</a:t>
            </a:r>
          </a:p>
          <a:p>
            <a:pPr marL="228600" indent="-228600">
              <a:buFontTx/>
              <a:buAutoNum type="arabicPeriod"/>
              <a:defRPr/>
            </a:pPr>
            <a:r>
              <a:rPr lang="en-US" dirty="0" smtClean="0"/>
              <a:t>I will point out highlights of the Logic grid as we go along.</a:t>
            </a:r>
          </a:p>
        </p:txBody>
      </p:sp>
      <p:sp>
        <p:nvSpPr>
          <p:cNvPr id="501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45BD2E-733C-4EFF-B8C7-4DBF7A891FD5}" type="slidenum">
              <a:rPr lang="en-US" altLang="en-US"/>
              <a:pPr/>
              <a:t>4</a:t>
            </a:fld>
            <a:endParaRPr lang="en-US" altLang="en-US"/>
          </a:p>
        </p:txBody>
      </p:sp>
    </p:spTree>
    <p:extLst>
      <p:ext uri="{BB962C8B-B14F-4D97-AF65-F5344CB8AC3E}">
        <p14:creationId xmlns:p14="http://schemas.microsoft.com/office/powerpoint/2010/main" val="42374737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You can use a calculated value to stop autoposting/verifying.  However, you would need to use the calculation- not the test to stop.  For example, if you want to use the anion gap (ANGAP) to stop autoposting, the logic cannot be @ANGAP&gt;12 (for example).  You would have to say @NA-(@CL+@CO2)&gt;12.  This is because ANGAP is not valued until the NA, CL and CO2 values are posted.  So by the time you have the ANGAP value, it is too late to stop autoposting/verifying the NA, CL and CO2 results unless you express the ANGAP value as a calculation.</a:t>
            </a:r>
          </a:p>
        </p:txBody>
      </p:sp>
      <p:sp>
        <p:nvSpPr>
          <p:cNvPr id="686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FEB1C9-6369-401D-9AC4-9B1821B2F943}" type="slidenum">
              <a:rPr lang="en-US" altLang="en-US"/>
              <a:pPr/>
              <a:t>23</a:t>
            </a:fld>
            <a:endParaRPr lang="en-US" altLang="en-US"/>
          </a:p>
        </p:txBody>
      </p:sp>
    </p:spTree>
    <p:extLst>
      <p:ext uri="{BB962C8B-B14F-4D97-AF65-F5344CB8AC3E}">
        <p14:creationId xmlns:p14="http://schemas.microsoft.com/office/powerpoint/2010/main" val="20077522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Same rules and logic as stop autoposting rules applies here.</a:t>
            </a:r>
          </a:p>
        </p:txBody>
      </p:sp>
      <p:sp>
        <p:nvSpPr>
          <p:cNvPr id="6963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95DCA89-9A72-4EF1-94E6-B3CB8E69E8E6}" type="slidenum">
              <a:rPr lang="en-US" altLang="en-US"/>
              <a:pPr/>
              <a:t>24</a:t>
            </a:fld>
            <a:endParaRPr lang="en-US" altLang="en-US"/>
          </a:p>
        </p:txBody>
      </p:sp>
    </p:spTree>
    <p:extLst>
      <p:ext uri="{BB962C8B-B14F-4D97-AF65-F5344CB8AC3E}">
        <p14:creationId xmlns:p14="http://schemas.microsoft.com/office/powerpoint/2010/main" val="39154590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On to New Features in 4.0. 4.  This Hosparam can be shut off while you are in Implementation.  It is very annoying then but very useful afterwards.</a:t>
            </a:r>
          </a:p>
        </p:txBody>
      </p:sp>
      <p:sp>
        <p:nvSpPr>
          <p:cNvPr id="7066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3436723-04AD-485A-B291-EA0E355779B4}" type="slidenum">
              <a:rPr lang="en-US" altLang="en-US"/>
              <a:pPr/>
              <a:t>26</a:t>
            </a:fld>
            <a:endParaRPr lang="en-US" altLang="en-US"/>
          </a:p>
        </p:txBody>
      </p:sp>
    </p:spTree>
    <p:extLst>
      <p:ext uri="{BB962C8B-B14F-4D97-AF65-F5344CB8AC3E}">
        <p14:creationId xmlns:p14="http://schemas.microsoft.com/office/powerpoint/2010/main" val="878354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Can control when a rule will trigger by selecting an event(s).  Which events are available depends on what kind of rule you are creating.  If an event is not available for a particular rule, it is dithered.</a:t>
            </a:r>
          </a:p>
        </p:txBody>
      </p:sp>
      <p:sp>
        <p:nvSpPr>
          <p:cNvPr id="7168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7B65CB-B3B9-4F0A-8B37-257CFE160BE8}" type="slidenum">
              <a:rPr lang="en-US" altLang="en-US"/>
              <a:pPr/>
              <a:t>28</a:t>
            </a:fld>
            <a:endParaRPr lang="en-US" altLang="en-US"/>
          </a:p>
        </p:txBody>
      </p:sp>
    </p:spTree>
    <p:extLst>
      <p:ext uri="{BB962C8B-B14F-4D97-AF65-F5344CB8AC3E}">
        <p14:creationId xmlns:p14="http://schemas.microsoft.com/office/powerpoint/2010/main" val="13539792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And new features for 4.5.  The RBS server trace file is enormous in 4.5 and so it is important that only rules being implemented have any detail in the trace file.  Therefore, each rule had a Trace Level assigned.  The default is 0-No trace.  The rule will appear in the trace as having fired, but won’t give any more details.  There are a choice of 3 other levels- each providing more detail in the trace.  Only when troubleshooting- set the trace to the lowest level necessary to troubleshoot.  Make sure to set to 0 once the rule is working the way you want.</a:t>
            </a:r>
          </a:p>
        </p:txBody>
      </p:sp>
      <p:sp>
        <p:nvSpPr>
          <p:cNvPr id="7270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6655951-68D9-4DC6-A602-3153B3498AB4}" type="slidenum">
              <a:rPr lang="en-US" altLang="en-US"/>
              <a:pPr/>
              <a:t>29</a:t>
            </a:fld>
            <a:endParaRPr lang="en-US" altLang="en-US"/>
          </a:p>
        </p:txBody>
      </p:sp>
    </p:spTree>
    <p:extLst>
      <p:ext uri="{BB962C8B-B14F-4D97-AF65-F5344CB8AC3E}">
        <p14:creationId xmlns:p14="http://schemas.microsoft.com/office/powerpoint/2010/main" val="32171471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The Comp column has 4 additional comparisons:</a:t>
            </a:r>
          </a:p>
          <a:p>
            <a:pPr marL="228600" indent="-228600">
              <a:buFontTx/>
              <a:buAutoNum type="arabicPeriod"/>
              <a:defRPr/>
            </a:pPr>
            <a:r>
              <a:rPr lang="en-US" dirty="0" smtClean="0"/>
              <a:t>COL</a:t>
            </a:r>
          </a:p>
          <a:p>
            <a:pPr marL="228600" indent="-228600">
              <a:buFontTx/>
              <a:buAutoNum type="arabicPeriod"/>
              <a:defRPr/>
            </a:pPr>
            <a:r>
              <a:rPr lang="en-US" dirty="0" smtClean="0"/>
              <a:t>RCV</a:t>
            </a:r>
          </a:p>
          <a:p>
            <a:pPr marL="228600" indent="-228600">
              <a:buFontTx/>
              <a:buAutoNum type="arabicPeriod"/>
              <a:defRPr/>
            </a:pPr>
            <a:r>
              <a:rPr lang="en-US" dirty="0" smtClean="0"/>
              <a:t>TRU</a:t>
            </a:r>
          </a:p>
          <a:p>
            <a:pPr marL="228600" indent="-228600">
              <a:buFontTx/>
              <a:buAutoNum type="arabicPeriod"/>
              <a:defRPr/>
            </a:pPr>
            <a:r>
              <a:rPr lang="en-US" dirty="0" smtClean="0"/>
              <a:t>NOT</a:t>
            </a:r>
          </a:p>
          <a:p>
            <a:pPr marL="228600" indent="-228600">
              <a:buFontTx/>
              <a:buAutoNum type="arabicPeriod"/>
              <a:defRPr/>
            </a:pPr>
            <a:endParaRPr lang="en-US" dirty="0" smtClean="0"/>
          </a:p>
          <a:p>
            <a:pPr marL="228600" indent="-228600">
              <a:defRPr/>
            </a:pPr>
            <a:r>
              <a:rPr lang="en-US" dirty="0" smtClean="0"/>
              <a:t>The COL and RCV comparisons look to see if the specimen has been collected/received or not.  Do not confuse with the Events Collected or Received.  The Events describe when the rule will fire, the Comp column describes the condition of the specimen when the rule fires.</a:t>
            </a:r>
          </a:p>
          <a:p>
            <a:pPr marL="228600" indent="-228600">
              <a:defRPr/>
            </a:pPr>
            <a:endParaRPr lang="en-US" dirty="0" smtClean="0"/>
          </a:p>
          <a:p>
            <a:pPr marL="228600" indent="-228600">
              <a:defRPr/>
            </a:pPr>
            <a:r>
              <a:rPr lang="en-US" dirty="0" smtClean="0"/>
              <a:t>TRU and NOT refer to other RBS’s.  Notice the Test column in the logic grid now has Test/Rule.  Enter a rule ID here to indicate another rule this rule should evaluate.  The system will evaluate if the rule is True or Not (note not necessarily THAT the rule has already fired).</a:t>
            </a:r>
          </a:p>
        </p:txBody>
      </p:sp>
      <p:sp>
        <p:nvSpPr>
          <p:cNvPr id="7373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0A9622-C5FE-4F45-80A2-A5A569AE69B3}" type="slidenum">
              <a:rPr lang="en-US" altLang="en-US"/>
              <a:pPr/>
              <a:t>30</a:t>
            </a:fld>
            <a:endParaRPr lang="en-US" altLang="en-US"/>
          </a:p>
        </p:txBody>
      </p:sp>
    </p:spTree>
    <p:extLst>
      <p:ext uri="{BB962C8B-B14F-4D97-AF65-F5344CB8AC3E}">
        <p14:creationId xmlns:p14="http://schemas.microsoft.com/office/powerpoint/2010/main" val="18158523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first of the two new rules available in 4.5- Draw charge.  All Draw charges are added via RBS in 4.5- this is no longer controlled by hosparam as it was in 4.0.</a:t>
            </a:r>
          </a:p>
        </p:txBody>
      </p:sp>
      <p:sp>
        <p:nvSpPr>
          <p:cNvPr id="7475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C40F3E-075D-4089-B7FC-24336C17E155}" type="slidenum">
              <a:rPr lang="en-US" altLang="en-US"/>
              <a:pPr/>
              <a:t>31</a:t>
            </a:fld>
            <a:endParaRPr lang="en-US" altLang="en-US"/>
          </a:p>
        </p:txBody>
      </p:sp>
    </p:spTree>
    <p:extLst>
      <p:ext uri="{BB962C8B-B14F-4D97-AF65-F5344CB8AC3E}">
        <p14:creationId xmlns:p14="http://schemas.microsoft.com/office/powerpoint/2010/main" val="31381066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second of the two new rules in 4.5.  </a:t>
            </a:r>
          </a:p>
        </p:txBody>
      </p:sp>
      <p:sp>
        <p:nvSpPr>
          <p:cNvPr id="7578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FF96A8-AFD2-4C42-87AD-96DD71DC5062}" type="slidenum">
              <a:rPr lang="en-US" altLang="en-US"/>
              <a:pPr/>
              <a:t>32</a:t>
            </a:fld>
            <a:endParaRPr lang="en-US" altLang="en-US"/>
          </a:p>
        </p:txBody>
      </p:sp>
    </p:spTree>
    <p:extLst>
      <p:ext uri="{BB962C8B-B14F-4D97-AF65-F5344CB8AC3E}">
        <p14:creationId xmlns:p14="http://schemas.microsoft.com/office/powerpoint/2010/main" val="884983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Results can be sent to the call list under very specific but broad conditions like panic, stat, pre-op etc.  This is accomplished using hosparams in the 4.0 versions and Call List Configuration in 4.5.  However, you can also write Test Call Request rules to make results go to the call list conditionally.  In this example, the results of the PTI, INR, ACOAG and PTTI tests will go to the call list if (the value of the test PTI is greater than 18 AND the value of the INR is greater than 3 AND if the value of ACOAG equals COUMADIN- just like that) OR if the value of PTTI is greater than 60 AND the value of ACOAG equals HEPARIN- just like that).</a:t>
            </a:r>
          </a:p>
          <a:p>
            <a:endParaRPr lang="en-US" altLang="en-US" smtClean="0"/>
          </a:p>
          <a:p>
            <a:r>
              <a:rPr lang="en-US" altLang="en-US" smtClean="0"/>
              <a:t>If only certain tests should go to the call list, list them in the Tests: boxes.  Otherwise all tests in the rule will go to the call list.</a:t>
            </a:r>
          </a:p>
          <a:p>
            <a:endParaRPr lang="en-US" altLang="en-US" smtClean="0"/>
          </a:p>
          <a:p>
            <a:r>
              <a:rPr lang="en-US" altLang="en-US" smtClean="0"/>
              <a:t>Note each line is one or two conditions about one test.  Each line subsequent to the first has to be joined with either and or or.  The complete list of possible entries in the Comp column can be found in the same places as before.</a:t>
            </a:r>
          </a:p>
          <a:p>
            <a:endParaRPr lang="en-US" altLang="en-US" smtClean="0"/>
          </a:p>
          <a:p>
            <a:r>
              <a:rPr lang="en-US" altLang="en-US" smtClean="0"/>
              <a:t>Life Threatening (LT) is a category upon which the Call List can be sorted (like panic).  Test Call Request rules are the only rules that have this the ability to determine if a call request will go to that category.  It does not necessarily mean the result is life threatening.</a:t>
            </a:r>
          </a:p>
          <a:p>
            <a:r>
              <a:rPr lang="en-US" altLang="en-US" smtClean="0"/>
              <a:t/>
            </a:r>
            <a:br>
              <a:rPr lang="en-US" altLang="en-US" smtClean="0"/>
            </a:br>
            <a:endParaRPr lang="en-US" altLang="en-US" smtClean="0"/>
          </a:p>
        </p:txBody>
      </p:sp>
      <p:sp>
        <p:nvSpPr>
          <p:cNvPr id="5120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4B7F4C9-4994-4077-887B-AE8329444558}" type="slidenum">
              <a:rPr lang="en-US" altLang="en-US"/>
              <a:pPr/>
              <a:t>5</a:t>
            </a:fld>
            <a:endParaRPr lang="en-US" altLang="en-US"/>
          </a:p>
        </p:txBody>
      </p:sp>
    </p:spTree>
    <p:extLst>
      <p:ext uri="{BB962C8B-B14F-4D97-AF65-F5344CB8AC3E}">
        <p14:creationId xmlns:p14="http://schemas.microsoft.com/office/powerpoint/2010/main" val="399507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next type of rule is Print Instant report.  It is useful in printing a report outside of autoprinting or reports from the Scheduler.  An example would be printing a report to Infection Control in addition to the regular patient reporting channels.  Note the entry in the Printer: field-  this is the 3-character printer ID.  The Logic grid contains the conditions under which a report will print to A_T- whenever the HIV result starts with P.  CNN in the Comp column is used for alphanumeric results and means basically ‘close to’.  It allows the use of the wildcard * in the Value column.  Note, written this way, a result of Positive, POSITIVE, or Perky would qualify- so you’d want to control potential results, perhaps with a keypad.  Notice also this type of rule will print the whole report to printer A_T.  This can be controlled by using an alternative format that only contains the tests you want to print.  You would indicate the other format in the Add Criteria field as !, F, space, the three character format code.  For example- !F RR2.</a:t>
            </a:r>
          </a:p>
        </p:txBody>
      </p:sp>
      <p:sp>
        <p:nvSpPr>
          <p:cNvPr id="5222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34B3E4-E545-4D94-AC73-A36EA60830BF}" type="slidenum">
              <a:rPr lang="en-US" altLang="en-US"/>
              <a:pPr/>
              <a:t>6</a:t>
            </a:fld>
            <a:endParaRPr lang="en-US" altLang="en-US"/>
          </a:p>
        </p:txBody>
      </p:sp>
    </p:spTree>
    <p:extLst>
      <p:ext uri="{BB962C8B-B14F-4D97-AF65-F5344CB8AC3E}">
        <p14:creationId xmlns:p14="http://schemas.microsoft.com/office/powerpoint/2010/main" val="1552567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The Send Message/Warning Rule can send predefined canned messages to either a printer or the terminal under the defined conditions.  The canned message does NOT print to the HIS or other downstream systems.  For this rule, you would enter the ID of the canned message which will print in the Message: field and the printer ID or &gt;T for terminal in the Printer: field.  The two examples here are the same message showing but one contains the results while the other one doesn’t.  If it is NOT important the results show with the message, you can click on the Flag: box and select the Do Not Show Results with the Message Flag.  If you do print the results with the message, make sure the message doesn’t print to someplace results should not.</a:t>
            </a:r>
          </a:p>
        </p:txBody>
      </p:sp>
      <p:sp>
        <p:nvSpPr>
          <p:cNvPr id="5325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E76F27F-CBCC-4287-9DF2-6CC9C66B0CEA}" type="slidenum">
              <a:rPr lang="en-US" altLang="en-US"/>
              <a:pPr/>
              <a:t>7</a:t>
            </a:fld>
            <a:endParaRPr lang="en-US" altLang="en-US"/>
          </a:p>
        </p:txBody>
      </p:sp>
    </p:spTree>
    <p:extLst>
      <p:ext uri="{BB962C8B-B14F-4D97-AF65-F5344CB8AC3E}">
        <p14:creationId xmlns:p14="http://schemas.microsoft.com/office/powerpoint/2010/main" val="425924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smtClean="0"/>
              <a:t>Post Result Rules are used to enter a particular result under certain conditions.  Only one of the four Test: field are used- the first field contains the test to which the result is being posted.  This is the kind of rule you use when you want to use RBS for calculations.  To enter the calculation, you can either fill in the logic grid or go to View-&gt; Switch to Textual Formula and type the calculation in.  There are two flags used only for Posting type rules- the Do NOT create RMOD for Canned Messages and the Verification Flag.  When checked, the former causes the system NOT to create an RMOD when the rule adds an interpretive comment to the result.  For the latter, there are four options:</a:t>
            </a:r>
          </a:p>
          <a:p>
            <a:pPr marL="228600" indent="-228600">
              <a:buFontTx/>
              <a:buAutoNum type="arabicPeriod"/>
              <a:defRPr/>
            </a:pPr>
            <a:r>
              <a:rPr lang="en-US" dirty="0" smtClean="0"/>
              <a:t>Calculate the verification flag- system calculates flag off of component tests</a:t>
            </a:r>
          </a:p>
          <a:p>
            <a:pPr marL="228600" indent="-228600">
              <a:buFontTx/>
              <a:buAutoNum type="arabicPeriod"/>
              <a:defRPr/>
            </a:pPr>
            <a:r>
              <a:rPr lang="en-US" dirty="0" smtClean="0"/>
              <a:t>Always verified</a:t>
            </a:r>
          </a:p>
          <a:p>
            <a:pPr marL="228600" indent="-228600">
              <a:buFontTx/>
              <a:buAutoNum type="arabicPeriod"/>
              <a:defRPr/>
            </a:pPr>
            <a:r>
              <a:rPr lang="en-US" dirty="0" smtClean="0"/>
              <a:t>Always unverified</a:t>
            </a:r>
          </a:p>
          <a:p>
            <a:pPr marL="228600" indent="-228600">
              <a:buFontTx/>
              <a:buAutoNum type="arabicPeriod"/>
              <a:defRPr/>
            </a:pPr>
            <a:r>
              <a:rPr lang="en-US" dirty="0" smtClean="0"/>
              <a:t>Keep the previous verification state — The verification status of the results will be what they were before the RBS rule was triggered. </a:t>
            </a:r>
          </a:p>
          <a:p>
            <a:pPr>
              <a:defRPr/>
            </a:pPr>
            <a:endParaRPr lang="en-US" dirty="0" smtClean="0"/>
          </a:p>
          <a:p>
            <a:pPr>
              <a:defRPr/>
            </a:pPr>
            <a:r>
              <a:rPr lang="en-US" dirty="0" smtClean="0"/>
              <a:t>  </a:t>
            </a:r>
          </a:p>
          <a:p>
            <a:pPr marL="228600" indent="-228600">
              <a:buFontTx/>
              <a:buAutoNum type="arabicPeriod"/>
              <a:defRPr/>
            </a:pPr>
            <a:endParaRPr lang="en-US" dirty="0"/>
          </a:p>
        </p:txBody>
      </p:sp>
      <p:sp>
        <p:nvSpPr>
          <p:cNvPr id="54276"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07C790E-0FC2-4EC3-8D3A-B1ED94BA57FE}" type="slidenum">
              <a:rPr lang="en-US" altLang="en-US"/>
              <a:pPr/>
              <a:t>8</a:t>
            </a:fld>
            <a:endParaRPr lang="en-US" altLang="en-US"/>
          </a:p>
        </p:txBody>
      </p:sp>
    </p:spTree>
    <p:extLst>
      <p:ext uri="{BB962C8B-B14F-4D97-AF65-F5344CB8AC3E}">
        <p14:creationId xmlns:p14="http://schemas.microsoft.com/office/powerpoint/2010/main" val="927099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Note the logic grid is gone and has been switched to Textual Formula.  Technically, all rules could look like this but are generally only switched to textual formula if the rule involves timeframe or workstation differences.  Once a rule has been switched to textual formula and saved, it cannot be changed back to a grid.</a:t>
            </a:r>
          </a:p>
          <a:p>
            <a:endParaRPr lang="en-US" altLang="en-US" smtClean="0"/>
          </a:p>
          <a:p>
            <a:r>
              <a:rPr lang="en-US" altLang="en-US" smtClean="0"/>
              <a:t>Note the RMOD in the report.  This can be controlled by setting the Do NOT Create RMOD for Canned Messages flag.</a:t>
            </a:r>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FFB8FC8-7C17-4462-92D0-09BA449F28E7}" type="slidenum">
              <a:rPr lang="en-US" altLang="en-US"/>
              <a:pPr/>
              <a:t>9</a:t>
            </a:fld>
            <a:endParaRPr lang="en-US" altLang="en-US"/>
          </a:p>
        </p:txBody>
      </p:sp>
    </p:spTree>
    <p:extLst>
      <p:ext uri="{BB962C8B-B14F-4D97-AF65-F5344CB8AC3E}">
        <p14:creationId xmlns:p14="http://schemas.microsoft.com/office/powerpoint/2010/main" val="3919765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Enter up to 4 tests in the Tests: fields to add up to 4 tests under certain conditions.</a:t>
            </a:r>
          </a:p>
          <a:p>
            <a:endParaRPr lang="en-US" altLang="en-US" smtClean="0"/>
          </a:p>
          <a:p>
            <a:r>
              <a:rPr lang="en-US" altLang="en-US" smtClean="0"/>
              <a:t>Note there are a total of 4 conditions in this rule.  Line 1 contains two conditions for the same test (WBCI).  Note too that each condition has to be joined with either or OR and denoting if it is necessary ALL conditions be met or only some.</a:t>
            </a:r>
          </a:p>
          <a:p>
            <a:endParaRPr lang="en-US" altLang="en-US" smtClean="0"/>
          </a:p>
          <a:p>
            <a:r>
              <a:rPr lang="en-US" altLang="en-US" smtClean="0"/>
              <a:t>This example shows different entries in the Comp field.  Numeric tests can use &lt; or &gt; and an entry in the Value Column.  All denotes a test is on an order while No denotes it is not.</a:t>
            </a:r>
          </a:p>
        </p:txBody>
      </p:sp>
      <p:sp>
        <p:nvSpPr>
          <p:cNvPr id="5632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F48A248-E53B-4E05-A702-F09DA100D1F2}" type="slidenum">
              <a:rPr lang="en-US" altLang="en-US"/>
              <a:pPr/>
              <a:t>10</a:t>
            </a:fld>
            <a:endParaRPr lang="en-US" altLang="en-US"/>
          </a:p>
        </p:txBody>
      </p:sp>
    </p:spTree>
    <p:extLst>
      <p:ext uri="{BB962C8B-B14F-4D97-AF65-F5344CB8AC3E}">
        <p14:creationId xmlns:p14="http://schemas.microsoft.com/office/powerpoint/2010/main" val="2196901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More entries in the Comp column.  AN= Alphanumerically equal to the entry in the Value column.  Note this means exactly equal to, including case.  Flg- the system will look for results with the flag noted in the Value column.  In this example, the flags used are abnormal, panic, and absurd (these tests are alphanumeric).  Each flag is separated by a pipe (|).  A complete list of flags can be found in the Lab Design 2 book, online help screens or by emailing peggy@softcomputer.com</a:t>
            </a:r>
          </a:p>
        </p:txBody>
      </p:sp>
      <p:sp>
        <p:nvSpPr>
          <p:cNvPr id="57348"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05706C-B44B-470C-B0DE-E66B5D69AD78}" type="slidenum">
              <a:rPr lang="en-US" altLang="en-US"/>
              <a:pPr/>
              <a:t>11</a:t>
            </a:fld>
            <a:endParaRPr lang="en-US" altLang="en-US"/>
          </a:p>
        </p:txBody>
      </p:sp>
    </p:spTree>
    <p:extLst>
      <p:ext uri="{BB962C8B-B14F-4D97-AF65-F5344CB8AC3E}">
        <p14:creationId xmlns:p14="http://schemas.microsoft.com/office/powerpoint/2010/main" val="4079744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ABF8E484-D3FA-4AAF-BD29-A970EDFF27F3}" type="slidenum">
              <a:rPr lang="en-US" altLang="en-US"/>
              <a:pPr/>
              <a:t>‹#›</a:t>
            </a:fld>
            <a:endParaRPr lang="en-US" altLang="en-US"/>
          </a:p>
        </p:txBody>
      </p:sp>
    </p:spTree>
    <p:extLst>
      <p:ext uri="{BB962C8B-B14F-4D97-AF65-F5344CB8AC3E}">
        <p14:creationId xmlns:p14="http://schemas.microsoft.com/office/powerpoint/2010/main" val="334431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B316E96F-2C5E-47DA-9152-1BBB4CED58D4}" type="slidenum">
              <a:rPr lang="en-US" altLang="en-US"/>
              <a:pPr/>
              <a:t>‹#›</a:t>
            </a:fld>
            <a:endParaRPr lang="en-US" altLang="en-US"/>
          </a:p>
        </p:txBody>
      </p:sp>
    </p:spTree>
    <p:extLst>
      <p:ext uri="{BB962C8B-B14F-4D97-AF65-F5344CB8AC3E}">
        <p14:creationId xmlns:p14="http://schemas.microsoft.com/office/powerpoint/2010/main" val="3240391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5B7F2E88-0234-4C1A-998D-5C603B1D78C9}" type="slidenum">
              <a:rPr lang="en-US" altLang="en-US"/>
              <a:pPr/>
              <a:t>‹#›</a:t>
            </a:fld>
            <a:endParaRPr lang="en-US" altLang="en-US"/>
          </a:p>
        </p:txBody>
      </p:sp>
    </p:spTree>
    <p:extLst>
      <p:ext uri="{BB962C8B-B14F-4D97-AF65-F5344CB8AC3E}">
        <p14:creationId xmlns:p14="http://schemas.microsoft.com/office/powerpoint/2010/main" val="1408705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p:cNvPicPr>
          <p:nvPr/>
        </p:nvPicPr>
        <p:blipFill>
          <a:blip r:embed="rId2" cstate="print">
            <a:extLst>
              <a:ext uri="{28A0092B-C50C-407E-A947-70E740481C1C}">
                <a14:useLocalDpi xmlns:a14="http://schemas.microsoft.com/office/drawing/2010/main" val="0"/>
              </a:ext>
            </a:extLst>
          </a:blip>
          <a:srcRect b="45160"/>
          <a:stretch>
            <a:fillRect/>
          </a:stretch>
        </p:blipFill>
        <p:spPr bwMode="auto">
          <a:xfrm>
            <a:off x="0" y="12700"/>
            <a:ext cx="914400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864656"/>
            <a:ext cx="7772400" cy="2387600"/>
          </a:xfrm>
        </p:spPr>
        <p:txBody>
          <a:bodyPr anchor="b"/>
          <a:lstStyle>
            <a:lvl1pPr algn="ct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143000" y="4430383"/>
            <a:ext cx="6858000" cy="1655762"/>
          </a:xfrm>
        </p:spPr>
        <p:txBody>
          <a:bodyPr/>
          <a:lstStyle>
            <a:lvl1pPr marL="0" indent="0" algn="ctr">
              <a:buNone/>
              <a:defRPr sz="2400">
                <a:solidFill>
                  <a:srgbClr val="FF0000"/>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5" name="Slide Number Placeholder 5"/>
          <p:cNvSpPr>
            <a:spLocks noGrp="1"/>
          </p:cNvSpPr>
          <p:nvPr>
            <p:ph type="sldNum" sz="quarter" idx="10"/>
          </p:nvPr>
        </p:nvSpPr>
        <p:spPr/>
        <p:txBody>
          <a:bodyPr/>
          <a:lstStyle>
            <a:lvl1pPr>
              <a:defRPr/>
            </a:lvl1pPr>
          </a:lstStyle>
          <a:p>
            <a:fld id="{780C039C-1383-4C70-B955-C0F60FCC8F14}" type="slidenum">
              <a:rPr lang="en-US" altLang="en-US"/>
              <a:pPr/>
              <a:t>‹#›</a:t>
            </a:fld>
            <a:endParaRPr lang="en-US" altLang="en-US"/>
          </a:p>
        </p:txBody>
      </p:sp>
    </p:spTree>
    <p:extLst>
      <p:ext uri="{BB962C8B-B14F-4D97-AF65-F5344CB8AC3E}">
        <p14:creationId xmlns:p14="http://schemas.microsoft.com/office/powerpoint/2010/main" val="1923701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eaLnBrk="1" hangingPunct="1">
              <a:defRPr>
                <a:latin typeface="Arial" panose="020B0604020202020204" pitchFamily="34" charset="0"/>
              </a:defRPr>
            </a:lvl1pPr>
          </a:lstStyle>
          <a:p>
            <a:pPr>
              <a:defRPr/>
            </a:pPr>
            <a:fld id="{BE08F731-26C6-4D4E-9B61-D9DF6BF8327C}" type="datetimeFigureOut">
              <a:rPr lang="en-US"/>
              <a:pPr>
                <a:defRPr/>
              </a:pPr>
              <a:t>5/2/2016</a:t>
            </a:fld>
            <a:endParaRPr lang="en-US"/>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lvl1pPr eaLnBrk="1" hangingPunct="1">
              <a:defRPr>
                <a:latin typeface="Arial" panose="020B0604020202020204" pitchFamily="34"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79486BC-74FE-4DBE-BD2A-0816811CF6FA}" type="slidenum">
              <a:rPr lang="en-US" altLang="en-US"/>
              <a:pPr/>
              <a:t>‹#›</a:t>
            </a:fld>
            <a:endParaRPr lang="en-US" altLang="en-US"/>
          </a:p>
        </p:txBody>
      </p:sp>
    </p:spTree>
    <p:extLst>
      <p:ext uri="{BB962C8B-B14F-4D97-AF65-F5344CB8AC3E}">
        <p14:creationId xmlns:p14="http://schemas.microsoft.com/office/powerpoint/2010/main" val="7024219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3" name="Picture 7"/>
          <p:cNvPicPr>
            <a:picLocks noChangeAspect="1"/>
          </p:cNvPicPr>
          <p:nvPr/>
        </p:nvPicPr>
        <p:blipFill>
          <a:blip r:embed="rId2">
            <a:extLst>
              <a:ext uri="{28A0092B-C50C-407E-A947-70E740481C1C}">
                <a14:useLocalDpi xmlns:a14="http://schemas.microsoft.com/office/drawing/2010/main" val="0"/>
              </a:ext>
            </a:extLst>
          </a:blip>
          <a:srcRect b="44086"/>
          <a:stretch>
            <a:fillRect/>
          </a:stretch>
        </p:blipFill>
        <p:spPr bwMode="auto">
          <a:xfrm>
            <a:off x="0" y="0"/>
            <a:ext cx="9144000"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28650" y="1990165"/>
            <a:ext cx="7886700" cy="4120179"/>
          </a:xfrm>
        </p:spPr>
        <p:txBody>
          <a:bodyPr anchor="b"/>
          <a:lstStyle>
            <a:lvl1pPr>
              <a:defRPr sz="6000">
                <a:solidFill>
                  <a:srgbClr val="FF0000"/>
                </a:solidFill>
                <a:effectLst>
                  <a:outerShdw blurRad="38100" dist="38100" dir="2700000" algn="tl">
                    <a:srgbClr val="000000">
                      <a:alpha val="43137"/>
                    </a:srgbClr>
                  </a:outerShdw>
                </a:effectLst>
              </a:defRPr>
            </a:lvl1pPr>
          </a:lstStyle>
          <a:p>
            <a:r>
              <a:rPr lang="en-US" smtClean="0"/>
              <a:t>Click to edit Master title style</a:t>
            </a:r>
            <a:endParaRPr lang="en-US" dirty="0"/>
          </a:p>
        </p:txBody>
      </p:sp>
      <p:sp>
        <p:nvSpPr>
          <p:cNvPr id="4" name="Slide Number Placeholder 5"/>
          <p:cNvSpPr>
            <a:spLocks noGrp="1"/>
          </p:cNvSpPr>
          <p:nvPr>
            <p:ph type="sldNum" sz="quarter" idx="10"/>
          </p:nvPr>
        </p:nvSpPr>
        <p:spPr/>
        <p:txBody>
          <a:bodyPr/>
          <a:lstStyle>
            <a:lvl1pPr>
              <a:defRPr/>
            </a:lvl1pPr>
          </a:lstStyle>
          <a:p>
            <a:fld id="{019DBF5F-A1E3-48BE-91F4-B961CA0C3A28}" type="slidenum">
              <a:rPr lang="en-US" altLang="en-US"/>
              <a:pPr/>
              <a:t>‹#›</a:t>
            </a:fld>
            <a:endParaRPr lang="en-US" altLang="en-US"/>
          </a:p>
        </p:txBody>
      </p:sp>
    </p:spTree>
    <p:extLst>
      <p:ext uri="{BB962C8B-B14F-4D97-AF65-F5344CB8AC3E}">
        <p14:creationId xmlns:p14="http://schemas.microsoft.com/office/powerpoint/2010/main" val="273943942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82879" y="1602889"/>
            <a:ext cx="4331971"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49" y="1602890"/>
            <a:ext cx="4364243" cy="457407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6"/>
          <p:cNvSpPr>
            <a:spLocks noGrp="1"/>
          </p:cNvSpPr>
          <p:nvPr>
            <p:ph type="sldNum" sz="quarter" idx="10"/>
          </p:nvPr>
        </p:nvSpPr>
        <p:spPr>
          <a:xfrm>
            <a:off x="6457950" y="6356350"/>
            <a:ext cx="2535238" cy="365125"/>
          </a:xfrm>
        </p:spPr>
        <p:txBody>
          <a:bodyPr/>
          <a:lstStyle>
            <a:lvl1pPr>
              <a:defRPr/>
            </a:lvl1pPr>
          </a:lstStyle>
          <a:p>
            <a:fld id="{D1AE97FA-0E60-4324-A669-8569CC29651A}" type="slidenum">
              <a:rPr lang="en-US" altLang="en-US"/>
              <a:pPr/>
              <a:t>‹#›</a:t>
            </a:fld>
            <a:endParaRPr lang="en-US" altLang="en-US"/>
          </a:p>
        </p:txBody>
      </p:sp>
    </p:spTree>
    <p:extLst>
      <p:ext uri="{BB962C8B-B14F-4D97-AF65-F5344CB8AC3E}">
        <p14:creationId xmlns:p14="http://schemas.microsoft.com/office/powerpoint/2010/main" val="9585151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2122" y="272256"/>
            <a:ext cx="7917628" cy="1242219"/>
          </a:xfrm>
        </p:spPr>
        <p:txBody>
          <a:bodyPr rtlCol="0">
            <a:normAutofit/>
          </a:bodyPr>
          <a:lstStyle>
            <a:lvl1pPr>
              <a:lnSpc>
                <a:spcPct val="100000"/>
              </a:lnSpc>
              <a:defRPr lang="en-US" dirty="0"/>
            </a:lvl1pPr>
          </a:lstStyle>
          <a:p>
            <a:pPr lvl="0"/>
            <a:r>
              <a:rPr lang="en-US" smtClean="0"/>
              <a:t>Click to edit Master title style</a:t>
            </a:r>
            <a:endParaRPr lang="en-US" dirty="0"/>
          </a:p>
        </p:txBody>
      </p:sp>
      <p:sp>
        <p:nvSpPr>
          <p:cNvPr id="3" name="Text Placeholder 2"/>
          <p:cNvSpPr>
            <a:spLocks noGrp="1"/>
          </p:cNvSpPr>
          <p:nvPr>
            <p:ph type="body" idx="1"/>
          </p:nvPr>
        </p:nvSpPr>
        <p:spPr>
          <a:xfrm>
            <a:off x="172122" y="1681163"/>
            <a:ext cx="432606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72122" y="2505075"/>
            <a:ext cx="432606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428893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4288939"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8"/>
          <p:cNvSpPr>
            <a:spLocks noGrp="1"/>
          </p:cNvSpPr>
          <p:nvPr>
            <p:ph type="sldNum" sz="quarter" idx="10"/>
          </p:nvPr>
        </p:nvSpPr>
        <p:spPr>
          <a:xfrm>
            <a:off x="6457950" y="6356350"/>
            <a:ext cx="2460625" cy="365125"/>
          </a:xfrm>
        </p:spPr>
        <p:txBody>
          <a:bodyPr/>
          <a:lstStyle>
            <a:lvl1pPr>
              <a:defRPr/>
            </a:lvl1pPr>
          </a:lstStyle>
          <a:p>
            <a:fld id="{610D5E7D-8D09-46D1-85AE-9E5D2CA63EC9}" type="slidenum">
              <a:rPr lang="en-US" altLang="en-US"/>
              <a:pPr/>
              <a:t>‹#›</a:t>
            </a:fld>
            <a:endParaRPr lang="en-US" altLang="en-US"/>
          </a:p>
        </p:txBody>
      </p:sp>
    </p:spTree>
    <p:extLst>
      <p:ext uri="{BB962C8B-B14F-4D97-AF65-F5344CB8AC3E}">
        <p14:creationId xmlns:p14="http://schemas.microsoft.com/office/powerpoint/2010/main" val="37477856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18545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1_Title Only_no bar">
    <p:spTree>
      <p:nvGrpSpPr>
        <p:cNvPr id="1" name=""/>
        <p:cNvGrpSpPr/>
        <p:nvPr/>
      </p:nvGrpSpPr>
      <p:grpSpPr>
        <a:xfrm>
          <a:off x="0" y="0"/>
          <a:ext cx="0" cy="0"/>
          <a:chOff x="0" y="0"/>
          <a:chExt cx="0" cy="0"/>
        </a:xfrm>
      </p:grpSpPr>
      <p:sp>
        <p:nvSpPr>
          <p:cNvPr id="3" name="Rectangle 2"/>
          <p:cNvSpPr/>
          <p:nvPr userDrawn="1"/>
        </p:nvSpPr>
        <p:spPr>
          <a:xfrm>
            <a:off x="0" y="1435100"/>
            <a:ext cx="9144000" cy="2968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5089886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7"/>
          <p:cNvPicPr>
            <a:picLocks noChangeAspect="1"/>
          </p:cNvPicPr>
          <p:nvPr/>
        </p:nvPicPr>
        <p:blipFill>
          <a:blip r:embed="rId2" cstate="print">
            <a:extLst>
              <a:ext uri="{28A0092B-C50C-407E-A947-70E740481C1C}">
                <a14:useLocalDpi xmlns:a14="http://schemas.microsoft.com/office/drawing/2010/main" val="0"/>
              </a:ext>
            </a:extLst>
          </a:blip>
          <a:srcRect b="41100"/>
          <a:stretch>
            <a:fillRect/>
          </a:stretch>
        </p:blipFill>
        <p:spPr bwMode="auto">
          <a:xfrm>
            <a:off x="7143750" y="6311900"/>
            <a:ext cx="18288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3"/>
          <p:cNvSpPr>
            <a:spLocks noGrp="1"/>
          </p:cNvSpPr>
          <p:nvPr>
            <p:ph type="sldNum" sz="quarter" idx="10"/>
          </p:nvPr>
        </p:nvSpPr>
        <p:spPr>
          <a:xfrm>
            <a:off x="6457950" y="6356350"/>
            <a:ext cx="2514600" cy="365125"/>
          </a:xfrm>
        </p:spPr>
        <p:txBody>
          <a:bodyPr/>
          <a:lstStyle>
            <a:lvl1pPr>
              <a:defRPr/>
            </a:lvl1pPr>
          </a:lstStyle>
          <a:p>
            <a:fld id="{3A2010BE-BADF-4C8D-BCFA-45D1716C3E5E}" type="slidenum">
              <a:rPr lang="en-US" altLang="en-US"/>
              <a:pPr/>
              <a:t>‹#›</a:t>
            </a:fld>
            <a:endParaRPr lang="en-US" altLang="en-US"/>
          </a:p>
        </p:txBody>
      </p:sp>
    </p:spTree>
    <p:extLst>
      <p:ext uri="{BB962C8B-B14F-4D97-AF65-F5344CB8AC3E}">
        <p14:creationId xmlns:p14="http://schemas.microsoft.com/office/powerpoint/2010/main" val="1822524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A6371F3B-2994-4D1A-B09E-C08650A67ED6}" type="slidenum">
              <a:rPr lang="en-US" altLang="en-US"/>
              <a:pPr/>
              <a:t>‹#›</a:t>
            </a:fld>
            <a:endParaRPr lang="en-US" altLang="en-US"/>
          </a:p>
        </p:txBody>
      </p:sp>
    </p:spTree>
    <p:extLst>
      <p:ext uri="{BB962C8B-B14F-4D97-AF65-F5344CB8AC3E}">
        <p14:creationId xmlns:p14="http://schemas.microsoft.com/office/powerpoint/2010/main" val="4038179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715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27038" y="15621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27038" y="39004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613525"/>
            <a:ext cx="2133600" cy="244475"/>
          </a:xfrm>
        </p:spPr>
        <p:txBody>
          <a:bodyPr/>
          <a:lstStyle>
            <a:lvl1pPr>
              <a:defRPr/>
            </a:lvl1pPr>
          </a:lstStyle>
          <a:p>
            <a:fld id="{E7E9D4AD-F27F-45EC-A00E-7780788356DC}" type="slidenum">
              <a:rPr lang="en-US" altLang="en-US"/>
              <a:pPr/>
              <a:t>‹#›</a:t>
            </a:fld>
            <a:endParaRPr lang="en-US" altLang="en-US"/>
          </a:p>
        </p:txBody>
      </p:sp>
    </p:spTree>
    <p:extLst>
      <p:ext uri="{BB962C8B-B14F-4D97-AF65-F5344CB8AC3E}">
        <p14:creationId xmlns:p14="http://schemas.microsoft.com/office/powerpoint/2010/main" val="1011078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715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7038" y="15621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27038" y="39004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613525"/>
            <a:ext cx="2133600" cy="244475"/>
          </a:xfrm>
        </p:spPr>
        <p:txBody>
          <a:bodyPr/>
          <a:lstStyle>
            <a:lvl1pPr>
              <a:defRPr/>
            </a:lvl1pPr>
          </a:lstStyle>
          <a:p>
            <a:fld id="{B1A38EA3-18C9-477D-9EF4-57514ADFF168}" type="slidenum">
              <a:rPr lang="en-US" altLang="en-US"/>
              <a:pPr/>
              <a:t>‹#›</a:t>
            </a:fld>
            <a:endParaRPr lang="en-US" altLang="en-US"/>
          </a:p>
        </p:txBody>
      </p:sp>
    </p:spTree>
    <p:extLst>
      <p:ext uri="{BB962C8B-B14F-4D97-AF65-F5344CB8AC3E}">
        <p14:creationId xmlns:p14="http://schemas.microsoft.com/office/powerpoint/2010/main" val="30135025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715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27038" y="15621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8038" y="15621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7010400" y="6613525"/>
            <a:ext cx="2133600" cy="244475"/>
          </a:xfrm>
        </p:spPr>
        <p:txBody>
          <a:bodyPr/>
          <a:lstStyle>
            <a:lvl1pPr>
              <a:defRPr/>
            </a:lvl1pPr>
          </a:lstStyle>
          <a:p>
            <a:fld id="{07B61D59-65CE-40ED-957B-28A7CB9AA060}" type="slidenum">
              <a:rPr lang="en-US" altLang="en-US"/>
              <a:pPr/>
              <a:t>‹#›</a:t>
            </a:fld>
            <a:endParaRPr lang="en-US" altLang="en-US"/>
          </a:p>
        </p:txBody>
      </p:sp>
    </p:spTree>
    <p:extLst>
      <p:ext uri="{BB962C8B-B14F-4D97-AF65-F5344CB8AC3E}">
        <p14:creationId xmlns:p14="http://schemas.microsoft.com/office/powerpoint/2010/main" val="344856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98EDC366-2909-445A-BF2B-20F7D3E91E36}" type="slidenum">
              <a:rPr lang="en-US" altLang="en-US"/>
              <a:pPr/>
              <a:t>‹#›</a:t>
            </a:fld>
            <a:endParaRPr lang="en-US" altLang="en-US"/>
          </a:p>
        </p:txBody>
      </p:sp>
    </p:spTree>
    <p:extLst>
      <p:ext uri="{BB962C8B-B14F-4D97-AF65-F5344CB8AC3E}">
        <p14:creationId xmlns:p14="http://schemas.microsoft.com/office/powerpoint/2010/main" val="1170729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504F7BEA-71E8-48AE-B5D2-1C94F690B1D9}" type="slidenum">
              <a:rPr lang="en-US" altLang="en-US"/>
              <a:pPr/>
              <a:t>‹#›</a:t>
            </a:fld>
            <a:endParaRPr lang="en-US" altLang="en-US"/>
          </a:p>
        </p:txBody>
      </p:sp>
    </p:spTree>
    <p:extLst>
      <p:ext uri="{BB962C8B-B14F-4D97-AF65-F5344CB8AC3E}">
        <p14:creationId xmlns:p14="http://schemas.microsoft.com/office/powerpoint/2010/main" val="386459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A948134A-251A-4F28-8565-1C1143E562D0}" type="slidenum">
              <a:rPr lang="en-US" altLang="en-US"/>
              <a:pPr/>
              <a:t>‹#›</a:t>
            </a:fld>
            <a:endParaRPr lang="en-US" altLang="en-US"/>
          </a:p>
        </p:txBody>
      </p:sp>
    </p:spTree>
    <p:extLst>
      <p:ext uri="{BB962C8B-B14F-4D97-AF65-F5344CB8AC3E}">
        <p14:creationId xmlns:p14="http://schemas.microsoft.com/office/powerpoint/2010/main" val="3476349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EFC5045B-32D0-4F4D-A34F-F36518B2F06A}" type="slidenum">
              <a:rPr lang="en-US" altLang="en-US"/>
              <a:pPr/>
              <a:t>‹#›</a:t>
            </a:fld>
            <a:endParaRPr lang="en-US" altLang="en-US"/>
          </a:p>
        </p:txBody>
      </p:sp>
    </p:spTree>
    <p:extLst>
      <p:ext uri="{BB962C8B-B14F-4D97-AF65-F5344CB8AC3E}">
        <p14:creationId xmlns:p14="http://schemas.microsoft.com/office/powerpoint/2010/main" val="2960532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6C763A3D-37CA-436D-AE8D-E41B29366666}" type="slidenum">
              <a:rPr lang="en-US" altLang="en-US"/>
              <a:pPr/>
              <a:t>‹#›</a:t>
            </a:fld>
            <a:endParaRPr lang="en-US" altLang="en-US"/>
          </a:p>
        </p:txBody>
      </p:sp>
    </p:spTree>
    <p:extLst>
      <p:ext uri="{BB962C8B-B14F-4D97-AF65-F5344CB8AC3E}">
        <p14:creationId xmlns:p14="http://schemas.microsoft.com/office/powerpoint/2010/main" val="2567956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37C95F7F-34F2-4288-BCB8-87E8C6560DF9}" type="slidenum">
              <a:rPr lang="en-US" altLang="en-US"/>
              <a:pPr/>
              <a:t>‹#›</a:t>
            </a:fld>
            <a:endParaRPr lang="en-US" altLang="en-US"/>
          </a:p>
        </p:txBody>
      </p:sp>
    </p:spTree>
    <p:extLst>
      <p:ext uri="{BB962C8B-B14F-4D97-AF65-F5344CB8AC3E}">
        <p14:creationId xmlns:p14="http://schemas.microsoft.com/office/powerpoint/2010/main" val="2304638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718963FD-55D9-4958-8B80-A38CD6C0EFDF}" type="slidenum">
              <a:rPr lang="en-US" altLang="en-US"/>
              <a:pPr/>
              <a:t>‹#›</a:t>
            </a:fld>
            <a:endParaRPr lang="en-US" altLang="en-US"/>
          </a:p>
        </p:txBody>
      </p:sp>
    </p:spTree>
    <p:extLst>
      <p:ext uri="{BB962C8B-B14F-4D97-AF65-F5344CB8AC3E}">
        <p14:creationId xmlns:p14="http://schemas.microsoft.com/office/powerpoint/2010/main" val="199288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US" altLang="en-US"/>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US" altLang="en-US"/>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7109D8E-E0C8-41FA-BA11-16AFAC70456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182563" y="365125"/>
            <a:ext cx="7831137"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182563" y="1592263"/>
            <a:ext cx="8767762"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8E335342-0A7D-4AF5-A3CF-D435A552806C}" type="slidenum">
              <a:rPr lang="en-US" altLang="en-US"/>
              <a:pPr/>
              <a:t>‹#›</a:t>
            </a:fld>
            <a:endParaRPr lang="en-US" altLang="en-US"/>
          </a:p>
        </p:txBody>
      </p:sp>
      <p:pic>
        <p:nvPicPr>
          <p:cNvPr id="2053" name="Picture 6"/>
          <p:cNvPicPr>
            <a:picLocks noChangeAspect="1"/>
          </p:cNvPicPr>
          <p:nvPr/>
        </p:nvPicPr>
        <p:blipFill>
          <a:blip r:embed="rId13">
            <a:extLst>
              <a:ext uri="{28A0092B-C50C-407E-A947-70E740481C1C}">
                <a14:useLocalDpi xmlns:a14="http://schemas.microsoft.com/office/drawing/2010/main" val="0"/>
              </a:ext>
            </a:extLst>
          </a:blip>
          <a:srcRect b="28168"/>
          <a:stretch>
            <a:fillRect/>
          </a:stretch>
        </p:blipFill>
        <p:spPr bwMode="auto">
          <a:xfrm>
            <a:off x="8013700" y="365125"/>
            <a:ext cx="942975"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p:nvCxnSpPr>
        <p:spPr>
          <a:xfrm>
            <a:off x="155319" y="1536700"/>
            <a:ext cx="8778240" cy="0"/>
          </a:xfrm>
          <a:prstGeom prst="line">
            <a:avLst/>
          </a:prstGeom>
          <a:ln w="28575">
            <a:solidFill>
              <a:srgbClr val="EC1F27"/>
            </a:solidFill>
          </a:ln>
          <a:effectLst>
            <a:outerShdw blurRad="50800" dist="38100" dir="5400000" algn="t" rotWithShape="0">
              <a:prstClr val="black">
                <a:alpha val="40000"/>
              </a:prstClr>
            </a:outerShdw>
            <a:reflection blurRad="6350" stA="50000" endA="275" endPos="40000" dist="101600" dir="5400000" sy="-100000" algn="bl" rotWithShape="0"/>
          </a:effectLst>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Lithos Pro Regular" panose="04020505030E02020A04" pitchFamily="82" charset="0"/>
          <a:ea typeface="+mj-ea"/>
          <a:cs typeface="+mj-cs"/>
        </a:defRPr>
      </a:lvl1pPr>
      <a:lvl2pPr algn="l" rtl="0" eaLnBrk="0" fontAlgn="base" hangingPunct="0">
        <a:lnSpc>
          <a:spcPct val="90000"/>
        </a:lnSpc>
        <a:spcBef>
          <a:spcPct val="0"/>
        </a:spcBef>
        <a:spcAft>
          <a:spcPct val="0"/>
        </a:spcAft>
        <a:defRPr sz="4400">
          <a:solidFill>
            <a:schemeClr val="tx1"/>
          </a:solidFill>
          <a:latin typeface="Lithos Pro Regular" panose="04020505030E02020A04" pitchFamily="82" charset="0"/>
        </a:defRPr>
      </a:lvl2pPr>
      <a:lvl3pPr algn="l" rtl="0" eaLnBrk="0" fontAlgn="base" hangingPunct="0">
        <a:lnSpc>
          <a:spcPct val="90000"/>
        </a:lnSpc>
        <a:spcBef>
          <a:spcPct val="0"/>
        </a:spcBef>
        <a:spcAft>
          <a:spcPct val="0"/>
        </a:spcAft>
        <a:defRPr sz="4400">
          <a:solidFill>
            <a:schemeClr val="tx1"/>
          </a:solidFill>
          <a:latin typeface="Lithos Pro Regular" panose="04020505030E02020A04" pitchFamily="82" charset="0"/>
        </a:defRPr>
      </a:lvl3pPr>
      <a:lvl4pPr algn="l" rtl="0" eaLnBrk="0" fontAlgn="base" hangingPunct="0">
        <a:lnSpc>
          <a:spcPct val="90000"/>
        </a:lnSpc>
        <a:spcBef>
          <a:spcPct val="0"/>
        </a:spcBef>
        <a:spcAft>
          <a:spcPct val="0"/>
        </a:spcAft>
        <a:defRPr sz="4400">
          <a:solidFill>
            <a:schemeClr val="tx1"/>
          </a:solidFill>
          <a:latin typeface="Lithos Pro Regular" panose="04020505030E02020A04" pitchFamily="82" charset="0"/>
        </a:defRPr>
      </a:lvl4pPr>
      <a:lvl5pPr algn="l" rtl="0" eaLnBrk="0" fontAlgn="base" hangingPunct="0">
        <a:lnSpc>
          <a:spcPct val="90000"/>
        </a:lnSpc>
        <a:spcBef>
          <a:spcPct val="0"/>
        </a:spcBef>
        <a:spcAft>
          <a:spcPct val="0"/>
        </a:spcAft>
        <a:defRPr sz="4400">
          <a:solidFill>
            <a:schemeClr val="tx1"/>
          </a:solidFill>
          <a:latin typeface="Lithos Pro Regular" panose="04020505030E02020A04" pitchFamily="82" charset="0"/>
        </a:defRPr>
      </a:lvl5pPr>
      <a:lvl6pPr marL="457200" algn="l" rtl="0" fontAlgn="base">
        <a:lnSpc>
          <a:spcPct val="90000"/>
        </a:lnSpc>
        <a:spcBef>
          <a:spcPct val="0"/>
        </a:spcBef>
        <a:spcAft>
          <a:spcPct val="0"/>
        </a:spcAft>
        <a:defRPr sz="4400">
          <a:solidFill>
            <a:schemeClr val="tx1"/>
          </a:solidFill>
          <a:latin typeface="Lithos Pro Regular" panose="04020505030E02020A04" pitchFamily="82" charset="0"/>
        </a:defRPr>
      </a:lvl6pPr>
      <a:lvl7pPr marL="914400" algn="l" rtl="0" fontAlgn="base">
        <a:lnSpc>
          <a:spcPct val="90000"/>
        </a:lnSpc>
        <a:spcBef>
          <a:spcPct val="0"/>
        </a:spcBef>
        <a:spcAft>
          <a:spcPct val="0"/>
        </a:spcAft>
        <a:defRPr sz="4400">
          <a:solidFill>
            <a:schemeClr val="tx1"/>
          </a:solidFill>
          <a:latin typeface="Lithos Pro Regular" panose="04020505030E02020A04" pitchFamily="82" charset="0"/>
        </a:defRPr>
      </a:lvl7pPr>
      <a:lvl8pPr marL="1371600" algn="l" rtl="0" fontAlgn="base">
        <a:lnSpc>
          <a:spcPct val="90000"/>
        </a:lnSpc>
        <a:spcBef>
          <a:spcPct val="0"/>
        </a:spcBef>
        <a:spcAft>
          <a:spcPct val="0"/>
        </a:spcAft>
        <a:defRPr sz="4400">
          <a:solidFill>
            <a:schemeClr val="tx1"/>
          </a:solidFill>
          <a:latin typeface="Lithos Pro Regular" panose="04020505030E02020A04" pitchFamily="82" charset="0"/>
        </a:defRPr>
      </a:lvl8pPr>
      <a:lvl9pPr marL="1828800" algn="l" rtl="0" fontAlgn="base">
        <a:lnSpc>
          <a:spcPct val="90000"/>
        </a:lnSpc>
        <a:spcBef>
          <a:spcPct val="0"/>
        </a:spcBef>
        <a:spcAft>
          <a:spcPct val="0"/>
        </a:spcAft>
        <a:defRPr sz="4400">
          <a:solidFill>
            <a:schemeClr val="tx1"/>
          </a:solidFill>
          <a:latin typeface="Lithos Pro Regular" panose="04020505030E02020A04" pitchFamily="82" charset="0"/>
        </a:defRPr>
      </a:lvl9pPr>
    </p:titleStyle>
    <p:bodyStyle>
      <a:lvl1pPr marL="228600" indent="-228600" algn="l" rtl="0" eaLnBrk="0" fontAlgn="base" hangingPunct="0">
        <a:lnSpc>
          <a:spcPct val="90000"/>
        </a:lnSpc>
        <a:spcBef>
          <a:spcPts val="1000"/>
        </a:spcBef>
        <a:spcAft>
          <a:spcPct val="0"/>
        </a:spcAft>
        <a:buBlip>
          <a:blip r:embed="rId14"/>
        </a:buBlip>
        <a:defRPr sz="2800" kern="1200">
          <a:solidFill>
            <a:schemeClr val="tx1"/>
          </a:solidFill>
          <a:latin typeface="Lithos Pro Regular" panose="04020505030E02020A04" pitchFamily="8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Lithos Pro Regular" panose="04020505030E02020A04" pitchFamily="8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Lithos Pro Regular" panose="04020505030E02020A04" pitchFamily="8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Lithos Pro Regular" panose="04020505030E02020A04" pitchFamily="8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Lithos Pro Regular" panose="04020505030E02020A04" pitchFamily="8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9.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9.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6.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4.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5.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26.xml"/><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7.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65313"/>
            <a:ext cx="7772400" cy="2387600"/>
          </a:xfrm>
        </p:spPr>
        <p:txBody>
          <a:bodyPr rtlCol="0">
            <a:normAutofit/>
          </a:bodyPr>
          <a:lstStyle/>
          <a:p>
            <a:pPr eaLnBrk="1" fontAlgn="auto" hangingPunct="1">
              <a:spcAft>
                <a:spcPts val="0"/>
              </a:spcAft>
              <a:defRPr/>
            </a:pPr>
            <a:r>
              <a:rPr lang="en-US" dirty="0" smtClean="0"/>
              <a:t>Rule Based System</a:t>
            </a:r>
            <a:endParaRPr lang="en-US" dirty="0"/>
          </a:p>
        </p:txBody>
      </p:sp>
      <p:sp>
        <p:nvSpPr>
          <p:cNvPr id="3" name="Subtitle 2"/>
          <p:cNvSpPr>
            <a:spLocks noGrp="1"/>
          </p:cNvSpPr>
          <p:nvPr>
            <p:ph type="subTitle" idx="1"/>
          </p:nvPr>
        </p:nvSpPr>
        <p:spPr>
          <a:xfrm>
            <a:off x="1143000" y="4430713"/>
            <a:ext cx="6858000" cy="1655762"/>
          </a:xfrm>
        </p:spPr>
        <p:txBody>
          <a:bodyPr rtlCol="0">
            <a:normAutofit/>
          </a:bodyPr>
          <a:lstStyle/>
          <a:p>
            <a:pPr eaLnBrk="1" fontAlgn="auto" hangingPunct="1">
              <a:spcAft>
                <a:spcPts val="0"/>
              </a:spcAft>
              <a:defRPr/>
            </a:pPr>
            <a:r>
              <a:rPr lang="en-US" dirty="0" smtClean="0"/>
              <a:t>Presented by:</a:t>
            </a:r>
          </a:p>
          <a:p>
            <a:pPr eaLnBrk="1" fontAlgn="auto" hangingPunct="1">
              <a:spcAft>
                <a:spcPts val="0"/>
              </a:spcAft>
              <a:defRPr/>
            </a:pPr>
            <a:r>
              <a:rPr lang="en-US" dirty="0" smtClean="0"/>
              <a:t>Peggy Steele and Jane Blackmar</a:t>
            </a:r>
          </a:p>
          <a:p>
            <a:pPr eaLnBrk="1" fontAlgn="auto" hangingPunct="1">
              <a:spcAft>
                <a:spcPts val="0"/>
              </a:spcAft>
              <a:defRPr/>
            </a:pPr>
            <a:r>
              <a:rPr lang="en-US" dirty="0" smtClean="0"/>
              <a:t>Lab Implementation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dirty="0" smtClean="0"/>
              <a:t>R- Reflex</a:t>
            </a:r>
          </a:p>
        </p:txBody>
      </p:sp>
      <p:sp>
        <p:nvSpPr>
          <p:cNvPr id="23555" name="Rectangle 3"/>
          <p:cNvSpPr>
            <a:spLocks noGrp="1" noChangeArrowheads="1"/>
          </p:cNvSpPr>
          <p:nvPr>
            <p:ph idx="1"/>
          </p:nvPr>
        </p:nvSpPr>
        <p:spPr>
          <a:xfrm>
            <a:off x="285750" y="1562100"/>
            <a:ext cx="8229600" cy="4525963"/>
          </a:xfrm>
        </p:spPr>
        <p:txBody>
          <a:bodyPr/>
          <a:lstStyle/>
          <a:p>
            <a:pPr eaLnBrk="1" hangingPunct="1"/>
            <a:r>
              <a:rPr lang="en-US" altLang="en-US" smtClean="0"/>
              <a:t>Automatically adds up to 4 tests to an order when specified criteria are met</a:t>
            </a:r>
          </a:p>
        </p:txBody>
      </p:sp>
      <p:sp>
        <p:nvSpPr>
          <p:cNvPr id="2355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8AC4139-B82E-4BF7-9031-1C52C8452CFE}" type="slidenum">
              <a:rPr lang="en-US" altLang="en-US">
                <a:solidFill>
                  <a:srgbClr val="898989"/>
                </a:solidFill>
              </a:rPr>
              <a:pPr/>
              <a:t>10</a:t>
            </a:fld>
            <a:endParaRPr lang="en-US" altLang="en-US">
              <a:solidFill>
                <a:srgbClr val="898989"/>
              </a:solidFill>
            </a:endParaRPr>
          </a:p>
        </p:txBody>
      </p:sp>
      <p:pic>
        <p:nvPicPr>
          <p:cNvPr id="235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238" y="2595563"/>
            <a:ext cx="8851900" cy="385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title"/>
          </p:nvPr>
        </p:nvSpPr>
        <p:spPr/>
        <p:txBody>
          <a:bodyPr/>
          <a:lstStyle/>
          <a:p>
            <a:pPr eaLnBrk="1" hangingPunct="1"/>
            <a:r>
              <a:rPr lang="en-US" altLang="en-US" dirty="0" smtClean="0"/>
              <a:t>R- Reflex</a:t>
            </a:r>
          </a:p>
        </p:txBody>
      </p:sp>
      <p:sp>
        <p:nvSpPr>
          <p:cNvPr id="24579"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535E6F3-2504-45C0-842C-B3EB77709361}" type="slidenum">
              <a:rPr lang="en-US" altLang="en-US">
                <a:solidFill>
                  <a:srgbClr val="898989"/>
                </a:solidFill>
              </a:rPr>
              <a:pPr/>
              <a:t>11</a:t>
            </a:fld>
            <a:endParaRPr lang="en-US" altLang="en-US">
              <a:solidFill>
                <a:srgbClr val="898989"/>
              </a:solidFill>
            </a:endParaRPr>
          </a:p>
        </p:txBody>
      </p:sp>
      <p:pic>
        <p:nvPicPr>
          <p:cNvPr id="2458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113" y="1577975"/>
            <a:ext cx="8845550" cy="404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dirty="0" smtClean="0"/>
              <a:t>R - Reflex</a:t>
            </a:r>
          </a:p>
        </p:txBody>
      </p:sp>
      <p:sp>
        <p:nvSpPr>
          <p:cNvPr id="25603" name="Rectangle 3"/>
          <p:cNvSpPr>
            <a:spLocks noGrp="1" noChangeArrowheads="1"/>
          </p:cNvSpPr>
          <p:nvPr>
            <p:ph idx="1"/>
          </p:nvPr>
        </p:nvSpPr>
        <p:spPr/>
        <p:txBody>
          <a:bodyPr/>
          <a:lstStyle/>
          <a:p>
            <a:pPr eaLnBrk="1" hangingPunct="1"/>
            <a:r>
              <a:rPr lang="en-US" altLang="en-US" smtClean="0"/>
              <a:t>Ability to have label print when Reflex test is added</a:t>
            </a:r>
          </a:p>
          <a:p>
            <a:pPr eaLnBrk="1" hangingPunct="1"/>
            <a:r>
              <a:rPr lang="en-US" altLang="en-US" smtClean="0"/>
              <a:t>Additional Criteria line</a:t>
            </a:r>
          </a:p>
          <a:p>
            <a:pPr lvl="1" eaLnBrk="1" hangingPunct="1"/>
            <a:r>
              <a:rPr lang="en-US" altLang="en-US" smtClean="0"/>
              <a:t>!LB XXX where XXX is the printer ID</a:t>
            </a:r>
          </a:p>
          <a:p>
            <a:pPr lvl="1" eaLnBrk="1" hangingPunct="1"/>
            <a:r>
              <a:rPr lang="en-US" altLang="en-US" smtClean="0"/>
              <a:t>!LBL XXXX where XXXX is the desired label layout</a:t>
            </a:r>
          </a:p>
        </p:txBody>
      </p:sp>
      <p:sp>
        <p:nvSpPr>
          <p:cNvPr id="256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2126299-08E1-4120-8CFE-014B57362E19}" type="slidenum">
              <a:rPr lang="en-US" altLang="en-US">
                <a:solidFill>
                  <a:srgbClr val="898989"/>
                </a:solidFill>
              </a:rPr>
              <a:pPr/>
              <a:t>12</a:t>
            </a:fld>
            <a:endParaRPr lang="en-US" altLang="en-US">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dirty="0" smtClean="0"/>
              <a:t>D – Test Ordering Restriction</a:t>
            </a:r>
          </a:p>
        </p:txBody>
      </p:sp>
      <p:sp>
        <p:nvSpPr>
          <p:cNvPr id="26627" name="Rectangle 6"/>
          <p:cNvSpPr>
            <a:spLocks noGrp="1" noChangeArrowheads="1"/>
          </p:cNvSpPr>
          <p:nvPr>
            <p:ph idx="1"/>
          </p:nvPr>
        </p:nvSpPr>
        <p:spPr>
          <a:xfrm>
            <a:off x="293688" y="5283200"/>
            <a:ext cx="8229600" cy="1038225"/>
          </a:xfrm>
        </p:spPr>
        <p:txBody>
          <a:bodyPr/>
          <a:lstStyle/>
          <a:p>
            <a:pPr eaLnBrk="1" hangingPunct="1"/>
            <a:r>
              <a:rPr lang="en-US" altLang="en-US" smtClean="0"/>
              <a:t>Not orderable!</a:t>
            </a:r>
          </a:p>
          <a:p>
            <a:pPr eaLnBrk="1" hangingPunct="1"/>
            <a:r>
              <a:rPr lang="en-US" altLang="en-US" smtClean="0"/>
              <a:t>4 tests</a:t>
            </a:r>
          </a:p>
        </p:txBody>
      </p:sp>
      <p:sp>
        <p:nvSpPr>
          <p:cNvPr id="266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1C77D0-6AD2-4973-8251-DD17220295C8}" type="slidenum">
              <a:rPr lang="en-US" altLang="en-US">
                <a:solidFill>
                  <a:srgbClr val="898989"/>
                </a:solidFill>
              </a:rPr>
              <a:pPr/>
              <a:t>13</a:t>
            </a:fld>
            <a:endParaRPr lang="en-US" altLang="en-US">
              <a:solidFill>
                <a:srgbClr val="898989"/>
              </a:solidFill>
            </a:endParaRPr>
          </a:p>
        </p:txBody>
      </p:sp>
      <p:pic>
        <p:nvPicPr>
          <p:cNvPr id="2662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063" y="1768475"/>
            <a:ext cx="8547100" cy="330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8588" y="4745038"/>
            <a:ext cx="49053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8C971B-6407-47D1-A4AC-DA5E1C8A04C6}" type="slidenum">
              <a:rPr lang="en-US" altLang="en-US">
                <a:solidFill>
                  <a:srgbClr val="898989"/>
                </a:solidFill>
              </a:rPr>
              <a:pPr/>
              <a:t>14</a:t>
            </a:fld>
            <a:endParaRPr lang="en-US" altLang="en-US">
              <a:solidFill>
                <a:srgbClr val="898989"/>
              </a:solidFill>
            </a:endParaRPr>
          </a:p>
        </p:txBody>
      </p:sp>
      <p:sp>
        <p:nvSpPr>
          <p:cNvPr id="27651" name="Rectangle 2"/>
          <p:cNvSpPr>
            <a:spLocks noGrp="1" noChangeArrowheads="1"/>
          </p:cNvSpPr>
          <p:nvPr>
            <p:ph type="title" idx="4294967295"/>
          </p:nvPr>
        </p:nvSpPr>
        <p:spPr>
          <a:xfrm>
            <a:off x="36513" y="0"/>
            <a:ext cx="9107487" cy="1069975"/>
          </a:xfrm>
        </p:spPr>
        <p:txBody>
          <a:bodyPr/>
          <a:lstStyle/>
          <a:p>
            <a:pPr eaLnBrk="1" hangingPunct="1"/>
            <a:r>
              <a:rPr lang="en-US" altLang="en-US" sz="4300" dirty="0" smtClean="0"/>
              <a:t>D – Test Ordering Restriction</a:t>
            </a:r>
          </a:p>
        </p:txBody>
      </p:sp>
      <p:sp>
        <p:nvSpPr>
          <p:cNvPr id="27652" name="Rectangle 6"/>
          <p:cNvSpPr>
            <a:spLocks noGrp="1" noChangeArrowheads="1"/>
          </p:cNvSpPr>
          <p:nvPr>
            <p:ph idx="4294967295"/>
          </p:nvPr>
        </p:nvSpPr>
        <p:spPr>
          <a:xfrm>
            <a:off x="-9525" y="3956050"/>
            <a:ext cx="9144000" cy="2155825"/>
          </a:xfrm>
        </p:spPr>
        <p:txBody>
          <a:bodyPr/>
          <a:lstStyle/>
          <a:p>
            <a:pPr algn="ctr" eaLnBrk="1" hangingPunct="1">
              <a:buFontTx/>
              <a:buNone/>
            </a:pPr>
            <a:r>
              <a:rPr lang="en-US" altLang="en-US" sz="2700" smtClean="0"/>
              <a:t>(#@CXBLD{1}[1]&amp;&amp;#@CXBLD{2}[1]&amp;&amp;#@CXBLD{3}[1])</a:t>
            </a:r>
          </a:p>
        </p:txBody>
      </p:sp>
      <p:pic>
        <p:nvPicPr>
          <p:cNvPr id="276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8" y="893763"/>
            <a:ext cx="852805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038" y="4411663"/>
            <a:ext cx="6432550" cy="217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3FAB70-0C85-49F3-A83A-375EFD21681A}" type="slidenum">
              <a:rPr lang="en-US" altLang="en-US">
                <a:solidFill>
                  <a:srgbClr val="898989"/>
                </a:solidFill>
              </a:rPr>
              <a:pPr/>
              <a:t>15</a:t>
            </a:fld>
            <a:endParaRPr lang="en-US" altLang="en-US">
              <a:solidFill>
                <a:srgbClr val="898989"/>
              </a:solidFill>
            </a:endParaRPr>
          </a:p>
        </p:txBody>
      </p:sp>
      <p:sp>
        <p:nvSpPr>
          <p:cNvPr id="28675" name="Rectangle 2"/>
          <p:cNvSpPr>
            <a:spLocks noGrp="1" noChangeArrowheads="1"/>
          </p:cNvSpPr>
          <p:nvPr>
            <p:ph type="title" idx="4294967295"/>
          </p:nvPr>
        </p:nvSpPr>
        <p:spPr>
          <a:xfrm>
            <a:off x="0" y="0"/>
            <a:ext cx="8994775" cy="1069975"/>
          </a:xfrm>
        </p:spPr>
        <p:txBody>
          <a:bodyPr/>
          <a:lstStyle/>
          <a:p>
            <a:pPr eaLnBrk="1" hangingPunct="1"/>
            <a:r>
              <a:rPr lang="en-US" altLang="en-US" dirty="0" smtClean="0"/>
              <a:t>W – Test Ordering Warning</a:t>
            </a:r>
          </a:p>
        </p:txBody>
      </p:sp>
      <p:sp>
        <p:nvSpPr>
          <p:cNvPr id="28676" name="Rectangle 6"/>
          <p:cNvSpPr>
            <a:spLocks noGrp="1" noChangeArrowheads="1"/>
          </p:cNvSpPr>
          <p:nvPr>
            <p:ph idx="4294967295"/>
          </p:nvPr>
        </p:nvSpPr>
        <p:spPr>
          <a:xfrm>
            <a:off x="0" y="5457825"/>
            <a:ext cx="8229600" cy="1400175"/>
          </a:xfrm>
        </p:spPr>
        <p:txBody>
          <a:bodyPr/>
          <a:lstStyle/>
          <a:p>
            <a:pPr eaLnBrk="1" hangingPunct="1"/>
            <a:r>
              <a:rPr lang="en-US" altLang="en-US" smtClean="0"/>
              <a:t>4 tests</a:t>
            </a:r>
          </a:p>
          <a:p>
            <a:pPr eaLnBrk="1" hangingPunct="1"/>
            <a:r>
              <a:rPr lang="en-US" altLang="en-US" smtClean="0"/>
              <a:t>Still orderable!!</a:t>
            </a:r>
          </a:p>
        </p:txBody>
      </p:sp>
      <p:pic>
        <p:nvPicPr>
          <p:cNvPr id="2867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275" y="873125"/>
            <a:ext cx="8462963" cy="305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5425" y="3746500"/>
            <a:ext cx="6229350"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55575" y="101600"/>
            <a:ext cx="7831138" cy="1069975"/>
          </a:xfrm>
        </p:spPr>
        <p:txBody>
          <a:bodyPr/>
          <a:lstStyle/>
          <a:p>
            <a:pPr eaLnBrk="1" hangingPunct="1"/>
            <a:r>
              <a:rPr lang="en-US" altLang="en-US" dirty="0" smtClean="0"/>
              <a:t>A – Order Entry Add On</a:t>
            </a:r>
          </a:p>
        </p:txBody>
      </p:sp>
      <p:sp>
        <p:nvSpPr>
          <p:cNvPr id="29699" name="Rectangle 5"/>
          <p:cNvSpPr>
            <a:spLocks noGrp="1" noChangeArrowheads="1"/>
          </p:cNvSpPr>
          <p:nvPr>
            <p:ph type="body" sz="half" idx="4294967295"/>
          </p:nvPr>
        </p:nvSpPr>
        <p:spPr>
          <a:xfrm>
            <a:off x="155575" y="4556125"/>
            <a:ext cx="8229600" cy="2187575"/>
          </a:xfrm>
        </p:spPr>
        <p:txBody>
          <a:bodyPr/>
          <a:lstStyle/>
          <a:p>
            <a:pPr eaLnBrk="1" hangingPunct="1"/>
            <a:r>
              <a:rPr lang="en-US" altLang="en-US" smtClean="0"/>
              <a:t>LIS and HIS placed orders</a:t>
            </a:r>
          </a:p>
          <a:p>
            <a:pPr eaLnBrk="1" hangingPunct="1"/>
            <a:r>
              <a:rPr lang="en-US" altLang="en-US" smtClean="0"/>
              <a:t>Before order number is created</a:t>
            </a:r>
          </a:p>
          <a:p>
            <a:pPr eaLnBrk="1" hangingPunct="1"/>
            <a:r>
              <a:rPr lang="en-US" altLang="en-US" smtClean="0"/>
              <a:t>Add on up to four tests</a:t>
            </a:r>
          </a:p>
          <a:p>
            <a:pPr eaLnBrk="1" hangingPunct="1"/>
            <a:r>
              <a:rPr lang="en-US" altLang="en-US" smtClean="0"/>
              <a:t>HIS “NW” message</a:t>
            </a:r>
          </a:p>
        </p:txBody>
      </p:sp>
      <p:sp>
        <p:nvSpPr>
          <p:cNvPr id="29700" name="Slide Number Placeholder 4"/>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992EE4F-BB54-4DE4-B3DE-445AAD2DA133}" type="slidenum">
              <a:rPr lang="en-US" altLang="en-US">
                <a:solidFill>
                  <a:srgbClr val="898989"/>
                </a:solidFill>
              </a:rPr>
              <a:pPr/>
              <a:t>16</a:t>
            </a:fld>
            <a:endParaRPr lang="en-US" altLang="en-US">
              <a:solidFill>
                <a:srgbClr val="898989"/>
              </a:solidFill>
            </a:endParaRPr>
          </a:p>
        </p:txBody>
      </p:sp>
      <p:pic>
        <p:nvPicPr>
          <p:cNvPr id="2970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575" y="1384300"/>
            <a:ext cx="8772525" cy="317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8113" y="119063"/>
            <a:ext cx="7831137" cy="1069975"/>
          </a:xfrm>
        </p:spPr>
        <p:txBody>
          <a:bodyPr/>
          <a:lstStyle/>
          <a:p>
            <a:pPr eaLnBrk="1" hangingPunct="1"/>
            <a:r>
              <a:rPr lang="en-US" altLang="en-US" dirty="0" smtClean="0"/>
              <a:t>A – Order Entry Add On</a:t>
            </a:r>
          </a:p>
        </p:txBody>
      </p:sp>
      <p:sp>
        <p:nvSpPr>
          <p:cNvPr id="30723" name="Rectangle 5"/>
          <p:cNvSpPr>
            <a:spLocks noGrp="1" noChangeArrowheads="1"/>
          </p:cNvSpPr>
          <p:nvPr>
            <p:ph type="body" sz="half" idx="4294967295"/>
          </p:nvPr>
        </p:nvSpPr>
        <p:spPr>
          <a:xfrm>
            <a:off x="0" y="1111250"/>
            <a:ext cx="8229600" cy="2185988"/>
          </a:xfrm>
        </p:spPr>
        <p:txBody>
          <a:bodyPr/>
          <a:lstStyle/>
          <a:p>
            <a:pPr eaLnBrk="1" hangingPunct="1"/>
            <a:r>
              <a:rPr lang="en-US" altLang="en-US" smtClean="0"/>
              <a:t>GFR</a:t>
            </a:r>
          </a:p>
          <a:p>
            <a:pPr eaLnBrk="1" hangingPunct="1"/>
            <a:r>
              <a:rPr lang="en-US" altLang="en-US" smtClean="0"/>
              <a:t>Order created after 3/24/2005</a:t>
            </a:r>
          </a:p>
          <a:p>
            <a:pPr eaLnBrk="1" hangingPunct="1"/>
            <a:r>
              <a:rPr lang="en-US" altLang="en-US" smtClean="0"/>
              <a:t>CREAT on order and no GFR for past year</a:t>
            </a:r>
          </a:p>
          <a:p>
            <a:pPr eaLnBrk="1" hangingPunct="1"/>
            <a:r>
              <a:rPr lang="en-US" altLang="en-US" smtClean="0"/>
              <a:t>Age range &gt;20</a:t>
            </a:r>
          </a:p>
        </p:txBody>
      </p:sp>
      <p:sp>
        <p:nvSpPr>
          <p:cNvPr id="30724" name="Slide Number Placeholder 4"/>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2AF0978-02C2-4ABD-B125-8C4B466AF4B7}" type="slidenum">
              <a:rPr lang="en-US" altLang="en-US">
                <a:solidFill>
                  <a:srgbClr val="898989"/>
                </a:solidFill>
              </a:rPr>
              <a:pPr/>
              <a:t>17</a:t>
            </a:fld>
            <a:endParaRPr lang="en-US" altLang="en-US">
              <a:solidFill>
                <a:srgbClr val="898989"/>
              </a:solidFill>
            </a:endParaRPr>
          </a:p>
        </p:txBody>
      </p:sp>
      <p:pic>
        <p:nvPicPr>
          <p:cNvPr id="3072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113" y="3405188"/>
            <a:ext cx="8883650" cy="310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19050"/>
            <a:ext cx="7831138" cy="1069975"/>
          </a:xfrm>
        </p:spPr>
        <p:txBody>
          <a:bodyPr/>
          <a:lstStyle/>
          <a:p>
            <a:pPr eaLnBrk="1" hangingPunct="1"/>
            <a:r>
              <a:rPr lang="en-US" altLang="en-US" dirty="0" smtClean="0"/>
              <a:t>U – Order Entry Update</a:t>
            </a:r>
          </a:p>
        </p:txBody>
      </p:sp>
      <p:sp>
        <p:nvSpPr>
          <p:cNvPr id="31747" name="Rectangle 6"/>
          <p:cNvSpPr>
            <a:spLocks noGrp="1" noChangeArrowheads="1"/>
          </p:cNvSpPr>
          <p:nvPr>
            <p:ph type="body" sz="half" idx="4294967295"/>
          </p:nvPr>
        </p:nvSpPr>
        <p:spPr>
          <a:xfrm>
            <a:off x="0" y="1089025"/>
            <a:ext cx="8229600" cy="2185988"/>
          </a:xfrm>
        </p:spPr>
        <p:txBody>
          <a:bodyPr/>
          <a:lstStyle/>
          <a:p>
            <a:pPr eaLnBrk="1" hangingPunct="1"/>
            <a:r>
              <a:rPr lang="en-US" altLang="en-US" smtClean="0"/>
              <a:t>Cancel one test</a:t>
            </a:r>
          </a:p>
          <a:p>
            <a:pPr eaLnBrk="1" hangingPunct="1"/>
            <a:r>
              <a:rPr lang="en-US" altLang="en-US" smtClean="0"/>
              <a:t>Order up to three tests</a:t>
            </a:r>
          </a:p>
          <a:p>
            <a:pPr eaLnBrk="1" hangingPunct="1"/>
            <a:r>
              <a:rPr lang="en-US" altLang="en-US" smtClean="0"/>
              <a:t>Useful for panels with some duplicate tests</a:t>
            </a:r>
          </a:p>
          <a:p>
            <a:pPr eaLnBrk="1" hangingPunct="1"/>
            <a:r>
              <a:rPr lang="en-US" altLang="en-US" smtClean="0"/>
              <a:t>HIS “CA” and “NW” messages</a:t>
            </a:r>
          </a:p>
        </p:txBody>
      </p:sp>
      <p:sp>
        <p:nvSpPr>
          <p:cNvPr id="31748" name="Slide Number Placeholder 4"/>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092BAF-7056-48BB-BBB7-10E1837EB361}" type="slidenum">
              <a:rPr lang="en-US" altLang="en-US">
                <a:solidFill>
                  <a:srgbClr val="898989"/>
                </a:solidFill>
              </a:rPr>
              <a:pPr/>
              <a:t>18</a:t>
            </a:fld>
            <a:endParaRPr lang="en-US" altLang="en-US">
              <a:solidFill>
                <a:srgbClr val="898989"/>
              </a:solidFill>
            </a:endParaRPr>
          </a:p>
        </p:txBody>
      </p:sp>
      <p:pic>
        <p:nvPicPr>
          <p:cNvPr id="31749"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788" y="3275013"/>
            <a:ext cx="8689975"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19075" y="615950"/>
            <a:ext cx="9144000" cy="771525"/>
          </a:xfrm>
        </p:spPr>
        <p:txBody>
          <a:bodyPr/>
          <a:lstStyle/>
          <a:p>
            <a:pPr eaLnBrk="1" hangingPunct="1"/>
            <a:r>
              <a:rPr lang="en-US" altLang="en-US" dirty="0" smtClean="0"/>
              <a:t>V – Pathologist Review</a:t>
            </a:r>
          </a:p>
        </p:txBody>
      </p:sp>
      <p:sp>
        <p:nvSpPr>
          <p:cNvPr id="32771" name="Rectangle 6"/>
          <p:cNvSpPr>
            <a:spLocks noGrp="1" noChangeArrowheads="1"/>
          </p:cNvSpPr>
          <p:nvPr>
            <p:ph type="body" sz="half" idx="2"/>
          </p:nvPr>
        </p:nvSpPr>
        <p:spPr>
          <a:xfrm>
            <a:off x="990600" y="4724400"/>
            <a:ext cx="6965950" cy="1127125"/>
          </a:xfrm>
          <a:solidFill>
            <a:srgbClr val="FFFFCC"/>
          </a:solidFill>
        </p:spPr>
        <p:txBody>
          <a:bodyPr/>
          <a:lstStyle/>
          <a:p>
            <a:pPr eaLnBrk="1" hangingPunct="1"/>
            <a:r>
              <a:rPr lang="en-US" altLang="en-US" smtClean="0"/>
              <a:t>Test qualifies for Path Review template</a:t>
            </a:r>
          </a:p>
          <a:p>
            <a:pPr eaLnBrk="1" hangingPunct="1"/>
            <a:r>
              <a:rPr lang="en-US" altLang="en-US" smtClean="0"/>
              <a:t>Tests field not used</a:t>
            </a:r>
          </a:p>
        </p:txBody>
      </p:sp>
      <p:sp>
        <p:nvSpPr>
          <p:cNvPr id="32772"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1BC33EA-64FC-4B0E-BD8E-6AAC6081F031}" type="slidenum">
              <a:rPr lang="en-US" altLang="en-US">
                <a:solidFill>
                  <a:srgbClr val="898989"/>
                </a:solidFill>
              </a:rPr>
              <a:pPr/>
              <a:t>19</a:t>
            </a:fld>
            <a:endParaRPr lang="en-US" altLang="en-US">
              <a:solidFill>
                <a:srgbClr val="898989"/>
              </a:solidFill>
            </a:endParaRPr>
          </a:p>
        </p:txBody>
      </p:sp>
      <p:pic>
        <p:nvPicPr>
          <p:cNvPr id="32773"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075" y="1662113"/>
            <a:ext cx="8509000" cy="507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smtClean="0"/>
              <a:t>Let’s Look At…</a:t>
            </a:r>
          </a:p>
        </p:txBody>
      </p:sp>
      <p:sp>
        <p:nvSpPr>
          <p:cNvPr id="15363" name="Rectangle 3"/>
          <p:cNvSpPr>
            <a:spLocks noGrp="1" noChangeArrowheads="1"/>
          </p:cNvSpPr>
          <p:nvPr>
            <p:ph idx="1"/>
          </p:nvPr>
        </p:nvSpPr>
        <p:spPr/>
        <p:txBody>
          <a:bodyPr/>
          <a:lstStyle/>
          <a:p>
            <a:pPr eaLnBrk="1" hangingPunct="1"/>
            <a:r>
              <a:rPr lang="en-US" altLang="en-US" smtClean="0"/>
              <a:t>Examples of each type of Rule</a:t>
            </a:r>
          </a:p>
          <a:p>
            <a:pPr lvl="1" eaLnBrk="1" hangingPunct="1"/>
            <a:r>
              <a:rPr lang="en-US" altLang="en-US" smtClean="0"/>
              <a:t>12 types (14 if you are on 4.5)</a:t>
            </a:r>
          </a:p>
          <a:p>
            <a:pPr eaLnBrk="1" hangingPunct="1"/>
            <a:r>
              <a:rPr lang="en-US" altLang="en-US" smtClean="0"/>
              <a:t>Calculations in RBS</a:t>
            </a:r>
          </a:p>
          <a:p>
            <a:pPr eaLnBrk="1" hangingPunct="1"/>
            <a:r>
              <a:rPr lang="en-US" altLang="en-US" smtClean="0"/>
              <a:t>New Features for 4.0.4 and 4.5</a:t>
            </a: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663071A-25D0-4D80-B147-CA0004EBDCDD}" type="slidenum">
              <a:rPr lang="en-US" altLang="en-US">
                <a:solidFill>
                  <a:srgbClr val="898989"/>
                </a:solidFill>
              </a:rPr>
              <a:pPr/>
              <a:t>2</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z="4000" dirty="0" smtClean="0"/>
              <a:t>Stop </a:t>
            </a:r>
            <a:r>
              <a:rPr lang="en-US" altLang="en-US" sz="4000" dirty="0" err="1" smtClean="0"/>
              <a:t>Autoposting</a:t>
            </a:r>
            <a:r>
              <a:rPr lang="en-US" altLang="en-US" sz="4000" dirty="0" smtClean="0"/>
              <a:t> and </a:t>
            </a:r>
            <a:r>
              <a:rPr lang="en-US" altLang="en-US" sz="4000" dirty="0" err="1" smtClean="0"/>
              <a:t>Autoverification</a:t>
            </a:r>
            <a:endParaRPr lang="en-US" altLang="en-US" sz="4000" dirty="0" smtClean="0"/>
          </a:p>
        </p:txBody>
      </p:sp>
      <p:sp>
        <p:nvSpPr>
          <p:cNvPr id="33795" name="Rectangle 3"/>
          <p:cNvSpPr>
            <a:spLocks noGrp="1" noChangeArrowheads="1"/>
          </p:cNvSpPr>
          <p:nvPr>
            <p:ph idx="1"/>
          </p:nvPr>
        </p:nvSpPr>
        <p:spPr>
          <a:xfrm>
            <a:off x="390525" y="1743075"/>
            <a:ext cx="8229600" cy="4525963"/>
          </a:xfrm>
        </p:spPr>
        <p:txBody>
          <a:bodyPr/>
          <a:lstStyle/>
          <a:p>
            <a:pPr eaLnBrk="1" hangingPunct="1"/>
            <a:r>
              <a:rPr lang="en-US" altLang="en-US" smtClean="0"/>
              <a:t>Looks only current instrument databases</a:t>
            </a:r>
          </a:p>
          <a:p>
            <a:pPr lvl="1" eaLnBrk="1" hangingPunct="1"/>
            <a:r>
              <a:rPr lang="en-US" altLang="en-US" smtClean="0"/>
              <a:t>Set timeframe to 0</a:t>
            </a:r>
          </a:p>
          <a:p>
            <a:pPr eaLnBrk="1" hangingPunct="1"/>
            <a:r>
              <a:rPr lang="en-US" altLang="en-US" smtClean="0"/>
              <a:t>Prevents autoposting or autoverification of Individual tests</a:t>
            </a:r>
          </a:p>
          <a:p>
            <a:pPr eaLnBrk="1" hangingPunct="1"/>
            <a:r>
              <a:rPr lang="en-US" altLang="en-US" smtClean="0"/>
              <a:t>Enter up to 4 tests</a:t>
            </a:r>
          </a:p>
          <a:p>
            <a:pPr eaLnBrk="1" hangingPunct="1"/>
            <a:r>
              <a:rPr lang="en-US" altLang="en-US" smtClean="0"/>
              <a:t>May need more than one rule to stop all needed</a:t>
            </a:r>
          </a:p>
          <a:p>
            <a:pPr eaLnBrk="1" hangingPunct="1"/>
            <a:endParaRPr lang="en-US" altLang="en-US" smtClean="0"/>
          </a:p>
          <a:p>
            <a:pPr eaLnBrk="1" hangingPunct="1"/>
            <a:endParaRPr lang="en-US" altLang="en-US" smtClean="0"/>
          </a:p>
        </p:txBody>
      </p:sp>
      <p:sp>
        <p:nvSpPr>
          <p:cNvPr id="337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22F1B1-6C75-4774-81AC-B8DD22AE8D97}" type="slidenum">
              <a:rPr lang="en-US" altLang="en-US">
                <a:solidFill>
                  <a:srgbClr val="898989"/>
                </a:solidFill>
              </a:rPr>
              <a:pPr/>
              <a:t>20</a:t>
            </a:fld>
            <a:endParaRPr lang="en-US" altLang="en-US">
              <a:solidFill>
                <a:srgbClr val="89898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4000" dirty="0" smtClean="0"/>
              <a:t>Stop </a:t>
            </a:r>
            <a:r>
              <a:rPr lang="en-US" altLang="en-US" sz="4000" dirty="0" err="1" smtClean="0"/>
              <a:t>Autoposting</a:t>
            </a:r>
            <a:r>
              <a:rPr lang="en-US" altLang="en-US" sz="4000" dirty="0" smtClean="0"/>
              <a:t> and </a:t>
            </a:r>
            <a:r>
              <a:rPr lang="en-US" altLang="en-US" sz="4000" dirty="0" err="1" smtClean="0"/>
              <a:t>Autoverification</a:t>
            </a:r>
            <a:endParaRPr lang="en-US" altLang="en-US" sz="4000" dirty="0" smtClean="0"/>
          </a:p>
        </p:txBody>
      </p:sp>
      <p:sp>
        <p:nvSpPr>
          <p:cNvPr id="34819" name="Rectangle 3"/>
          <p:cNvSpPr>
            <a:spLocks noGrp="1" noChangeArrowheads="1"/>
          </p:cNvSpPr>
          <p:nvPr>
            <p:ph idx="1"/>
          </p:nvPr>
        </p:nvSpPr>
        <p:spPr/>
        <p:txBody>
          <a:bodyPr/>
          <a:lstStyle/>
          <a:p>
            <a:pPr eaLnBrk="1" hangingPunct="1"/>
            <a:r>
              <a:rPr lang="en-US" altLang="en-US" smtClean="0"/>
              <a:t>Requirements</a:t>
            </a:r>
          </a:p>
          <a:p>
            <a:pPr lvl="1" eaLnBrk="1" hangingPunct="1"/>
            <a:r>
              <a:rPr lang="en-US" altLang="en-US" smtClean="0"/>
              <a:t>Instrument Interface setup flag 48 checked (Autoposting/Autoverification by test?)</a:t>
            </a:r>
          </a:p>
          <a:p>
            <a:pPr lvl="1" eaLnBrk="1" hangingPunct="1"/>
            <a:r>
              <a:rPr lang="en-US" altLang="en-US" smtClean="0"/>
              <a:t>RBS flag “Effective for not verified results?” set to Y.</a:t>
            </a:r>
          </a:p>
          <a:p>
            <a:pPr lvl="1" eaLnBrk="1" hangingPunct="1"/>
            <a:r>
              <a:rPr lang="en-US" altLang="en-US" smtClean="0"/>
              <a:t>Hosparam RBS_send_not_ver  must be set to "Y".</a:t>
            </a:r>
          </a:p>
          <a:p>
            <a:pPr lvl="1" eaLnBrk="1" hangingPunct="1"/>
            <a:r>
              <a:rPr lang="en-US" altLang="en-US" smtClean="0"/>
              <a:t>Hosparam RBS_instr must be set to “Y”</a:t>
            </a:r>
          </a:p>
          <a:p>
            <a:pPr lvl="1" eaLnBrk="1" hangingPunct="1"/>
            <a:endParaRPr lang="en-US" altLang="en-US" smtClean="0"/>
          </a:p>
        </p:txBody>
      </p:sp>
      <p:sp>
        <p:nvSpPr>
          <p:cNvPr id="348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097983-AE51-4979-ABFE-98D58F6133EA}" type="slidenum">
              <a:rPr lang="en-US" altLang="en-US">
                <a:solidFill>
                  <a:srgbClr val="898989"/>
                </a:solidFill>
              </a:rPr>
              <a:pPr/>
              <a:t>21</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03188" y="627063"/>
            <a:ext cx="9144000" cy="771525"/>
          </a:xfrm>
        </p:spPr>
        <p:txBody>
          <a:bodyPr/>
          <a:lstStyle/>
          <a:p>
            <a:pPr eaLnBrk="1" hangingPunct="1"/>
            <a:r>
              <a:rPr lang="en-US" altLang="en-US" dirty="0" smtClean="0"/>
              <a:t>S – Stop </a:t>
            </a:r>
            <a:r>
              <a:rPr lang="en-US" altLang="en-US" dirty="0" err="1" smtClean="0"/>
              <a:t>Autoposting</a:t>
            </a:r>
            <a:endParaRPr lang="en-US" altLang="en-US" dirty="0" smtClean="0"/>
          </a:p>
        </p:txBody>
      </p:sp>
      <p:sp>
        <p:nvSpPr>
          <p:cNvPr id="35843"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76E5CBD-77AF-45BA-942D-45A63303D13C}" type="slidenum">
              <a:rPr lang="en-US" altLang="en-US">
                <a:solidFill>
                  <a:srgbClr val="898989"/>
                </a:solidFill>
              </a:rPr>
              <a:pPr/>
              <a:t>22</a:t>
            </a:fld>
            <a:endParaRPr lang="en-US" altLang="en-US">
              <a:solidFill>
                <a:srgbClr val="898989"/>
              </a:solidFill>
            </a:endParaRPr>
          </a:p>
        </p:txBody>
      </p:sp>
      <p:pic>
        <p:nvPicPr>
          <p:cNvPr id="111625"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350" y="1890713"/>
            <a:ext cx="8499475" cy="384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11625"/>
                                        </p:tgtEl>
                                        <p:attrNameLst>
                                          <p:attrName>style.visibility</p:attrName>
                                        </p:attrNameLst>
                                      </p:cBhvr>
                                      <p:to>
                                        <p:strVal val="visible"/>
                                      </p:to>
                                    </p:set>
                                    <p:anim calcmode="lin" valueType="num">
                                      <p:cBhvr additive="base">
                                        <p:cTn id="7" dur="500" fill="hold"/>
                                        <p:tgtEl>
                                          <p:spTgt spid="111625"/>
                                        </p:tgtEl>
                                        <p:attrNameLst>
                                          <p:attrName>ppt_x</p:attrName>
                                        </p:attrNameLst>
                                      </p:cBhvr>
                                      <p:tavLst>
                                        <p:tav tm="0">
                                          <p:val>
                                            <p:strVal val="#ppt_x"/>
                                          </p:val>
                                        </p:tav>
                                        <p:tav tm="100000">
                                          <p:val>
                                            <p:strVal val="#ppt_x"/>
                                          </p:val>
                                        </p:tav>
                                      </p:tavLst>
                                    </p:anim>
                                    <p:anim calcmode="lin" valueType="num">
                                      <p:cBhvr additive="base">
                                        <p:cTn id="8" dur="500" fill="hold"/>
                                        <p:tgtEl>
                                          <p:spTgt spid="1116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53988" y="519113"/>
            <a:ext cx="7831137" cy="1071562"/>
          </a:xfrm>
        </p:spPr>
        <p:txBody>
          <a:bodyPr/>
          <a:lstStyle/>
          <a:p>
            <a:pPr eaLnBrk="1" hangingPunct="1"/>
            <a:r>
              <a:rPr lang="en-US" altLang="en-US" dirty="0" smtClean="0"/>
              <a:t>S – Stop </a:t>
            </a:r>
            <a:r>
              <a:rPr lang="en-US" altLang="en-US" dirty="0" err="1" smtClean="0"/>
              <a:t>Autoposting</a:t>
            </a:r>
            <a:endParaRPr lang="en-US" altLang="en-US" dirty="0" smtClean="0"/>
          </a:p>
        </p:txBody>
      </p:sp>
      <p:sp>
        <p:nvSpPr>
          <p:cNvPr id="36867" name="Slide Number Placeholder 2"/>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8340B59-9580-470D-828F-8B2FACF78000}" type="slidenum">
              <a:rPr lang="en-US" altLang="en-US">
                <a:solidFill>
                  <a:srgbClr val="898989"/>
                </a:solidFill>
              </a:rPr>
              <a:pPr/>
              <a:t>23</a:t>
            </a:fld>
            <a:endParaRPr lang="en-US" altLang="en-US">
              <a:solidFill>
                <a:srgbClr val="898989"/>
              </a:solidFill>
            </a:endParaRPr>
          </a:p>
        </p:txBody>
      </p:sp>
      <p:pic>
        <p:nvPicPr>
          <p:cNvPr id="368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988" y="1855788"/>
            <a:ext cx="8867775" cy="296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dirty="0" smtClean="0"/>
              <a:t>H – Stop </a:t>
            </a:r>
            <a:r>
              <a:rPr lang="en-US" altLang="en-US" dirty="0" err="1" smtClean="0"/>
              <a:t>Autoverification</a:t>
            </a:r>
            <a:endParaRPr lang="en-US" altLang="en-US" dirty="0" smtClean="0"/>
          </a:p>
        </p:txBody>
      </p:sp>
      <p:sp>
        <p:nvSpPr>
          <p:cNvPr id="37891" name="Slide Number Placeholder 2"/>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F038498-C00F-4437-B5AD-61DF12B13910}" type="slidenum">
              <a:rPr lang="en-US" altLang="en-US">
                <a:solidFill>
                  <a:srgbClr val="898989"/>
                </a:solidFill>
              </a:rPr>
              <a:pPr/>
              <a:t>24</a:t>
            </a:fld>
            <a:endParaRPr lang="en-US" altLang="en-US">
              <a:solidFill>
                <a:srgbClr val="898989"/>
              </a:solidFill>
            </a:endParaRPr>
          </a:p>
        </p:txBody>
      </p:sp>
      <p:pic>
        <p:nvPicPr>
          <p:cNvPr id="378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525" y="2116138"/>
            <a:ext cx="8550275"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dirty="0" smtClean="0"/>
              <a:t>Calculations in RBS</a:t>
            </a:r>
          </a:p>
        </p:txBody>
      </p:sp>
      <p:sp>
        <p:nvSpPr>
          <p:cNvPr id="38915" name="Rectangle 3"/>
          <p:cNvSpPr>
            <a:spLocks noGrp="1" noChangeArrowheads="1"/>
          </p:cNvSpPr>
          <p:nvPr>
            <p:ph idx="1"/>
          </p:nvPr>
        </p:nvSpPr>
        <p:spPr/>
        <p:txBody>
          <a:bodyPr/>
          <a:lstStyle/>
          <a:p>
            <a:pPr eaLnBrk="1" hangingPunct="1"/>
            <a:r>
              <a:rPr lang="en-US" altLang="en-US" smtClean="0"/>
              <a:t>Used most often with the Posting rule</a:t>
            </a:r>
          </a:p>
          <a:p>
            <a:pPr eaLnBrk="1" hangingPunct="1"/>
            <a:r>
              <a:rPr lang="en-US" altLang="en-US" smtClean="0"/>
              <a:t>Rarely used with Call rules (must designate test)</a:t>
            </a:r>
          </a:p>
          <a:p>
            <a:pPr eaLnBrk="1" hangingPunct="1"/>
            <a:r>
              <a:rPr lang="en-US" altLang="en-US" smtClean="0"/>
              <a:t>Can view any RBS as calculation</a:t>
            </a:r>
          </a:p>
          <a:p>
            <a:pPr lvl="1" eaLnBrk="1" hangingPunct="1"/>
            <a:r>
              <a:rPr lang="en-US" altLang="en-US" smtClean="0"/>
              <a:t>Ctrl+f in ASCII</a:t>
            </a:r>
          </a:p>
          <a:p>
            <a:pPr lvl="1" eaLnBrk="1" hangingPunct="1"/>
            <a:r>
              <a:rPr lang="en-US" altLang="en-US" smtClean="0"/>
              <a:t>View&gt;Switch to Textual Formula in GUI</a:t>
            </a:r>
          </a:p>
          <a:p>
            <a:pPr eaLnBrk="1" hangingPunct="1"/>
            <a:r>
              <a:rPr lang="en-US" altLang="en-US" smtClean="0"/>
              <a:t>Used when:</a:t>
            </a:r>
          </a:p>
          <a:p>
            <a:pPr lvl="1" eaLnBrk="1" hangingPunct="1"/>
            <a:r>
              <a:rPr lang="en-US" altLang="en-US" smtClean="0"/>
              <a:t>multiple time frames </a:t>
            </a:r>
          </a:p>
          <a:p>
            <a:pPr lvl="1" eaLnBrk="1" hangingPunct="1"/>
            <a:r>
              <a:rPr lang="en-US" altLang="en-US" smtClean="0"/>
              <a:t>multiple workstations</a:t>
            </a:r>
          </a:p>
          <a:p>
            <a:pPr lvl="1" eaLnBrk="1" hangingPunct="1"/>
            <a:r>
              <a:rPr lang="en-US" altLang="en-US" smtClean="0"/>
              <a:t>Need the top criteria</a:t>
            </a:r>
          </a:p>
          <a:p>
            <a:pPr lvl="2" eaLnBrk="1" hangingPunct="1"/>
            <a:endParaRPr lang="en-US" altLang="en-US" smtClean="0"/>
          </a:p>
          <a:p>
            <a:pPr eaLnBrk="1" hangingPunct="1"/>
            <a:endParaRPr lang="en-US" altLang="en-US" smtClean="0"/>
          </a:p>
        </p:txBody>
      </p:sp>
      <p:sp>
        <p:nvSpPr>
          <p:cNvPr id="3891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CCD497D-2196-497F-99A8-2D209AD183FA}" type="slidenum">
              <a:rPr lang="en-US" altLang="en-US">
                <a:solidFill>
                  <a:srgbClr val="898989"/>
                </a:solidFill>
              </a:rPr>
              <a:pPr/>
              <a:t>25</a:t>
            </a:fld>
            <a:endParaRPr lang="en-US" altLang="en-US">
              <a:solidFill>
                <a:srgbClr val="898989"/>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title"/>
          </p:nvPr>
        </p:nvSpPr>
        <p:spPr/>
        <p:txBody>
          <a:bodyPr/>
          <a:lstStyle/>
          <a:p>
            <a:pPr eaLnBrk="1" hangingPunct="1"/>
            <a:r>
              <a:rPr lang="en-US" altLang="en-US" dirty="0" smtClean="0"/>
              <a:t>New Features (4.0.4)</a:t>
            </a:r>
          </a:p>
        </p:txBody>
      </p:sp>
      <p:sp>
        <p:nvSpPr>
          <p:cNvPr id="39939" name="Rectangle 59"/>
          <p:cNvSpPr>
            <a:spLocks noGrp="1" noChangeArrowheads="1"/>
          </p:cNvSpPr>
          <p:nvPr>
            <p:ph idx="1"/>
          </p:nvPr>
        </p:nvSpPr>
        <p:spPr/>
        <p:txBody>
          <a:bodyPr/>
          <a:lstStyle/>
          <a:p>
            <a:pPr eaLnBrk="1" hangingPunct="1"/>
            <a:r>
              <a:rPr lang="en-US" altLang="en-US" smtClean="0"/>
              <a:t>RBS_change_reason</a:t>
            </a:r>
          </a:p>
          <a:p>
            <a:pPr lvl="1" eaLnBrk="1" hangingPunct="1"/>
            <a:r>
              <a:rPr lang="en-US" altLang="en-US" smtClean="0"/>
              <a:t>Ask reason for modification</a:t>
            </a:r>
          </a:p>
        </p:txBody>
      </p:sp>
      <p:sp>
        <p:nvSpPr>
          <p:cNvPr id="399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7CACF3B-38C5-44DB-9B5A-4FD3CF4DFC6A}" type="slidenum">
              <a:rPr lang="en-US" altLang="en-US">
                <a:solidFill>
                  <a:srgbClr val="898989"/>
                </a:solidFill>
              </a:rPr>
              <a:pPr/>
              <a:t>26</a:t>
            </a:fld>
            <a:endParaRPr lang="en-US" altLang="en-US">
              <a:solidFill>
                <a:srgbClr val="898989"/>
              </a:solidFill>
            </a:endParaRPr>
          </a:p>
        </p:txBody>
      </p:sp>
      <p:pic>
        <p:nvPicPr>
          <p:cNvPr id="39941" name="Picture 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6525" y="3257550"/>
            <a:ext cx="58547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sz="half" idx="1"/>
          </p:nvPr>
        </p:nvSpPr>
        <p:spPr>
          <a:xfrm>
            <a:off x="298450" y="1506538"/>
            <a:ext cx="8229600" cy="2185987"/>
          </a:xfrm>
        </p:spPr>
        <p:txBody>
          <a:bodyPr/>
          <a:lstStyle/>
          <a:p>
            <a:pPr eaLnBrk="1" hangingPunct="1"/>
            <a:r>
              <a:rPr lang="en-US" altLang="en-US" smtClean="0"/>
              <a:t>RBS Log</a:t>
            </a:r>
          </a:p>
          <a:p>
            <a:pPr lvl="1" eaLnBrk="1" hangingPunct="1"/>
            <a:r>
              <a:rPr lang="en-US" altLang="en-US" smtClean="0"/>
              <a:t>A report that shows successful rules applied to an order/patient </a:t>
            </a:r>
          </a:p>
          <a:p>
            <a:pPr lvl="1" eaLnBrk="1" hangingPunct="1"/>
            <a:r>
              <a:rPr lang="en-US" altLang="en-US" smtClean="0"/>
              <a:t>Access from OE </a:t>
            </a:r>
          </a:p>
        </p:txBody>
      </p:sp>
      <p:sp>
        <p:nvSpPr>
          <p:cNvPr id="40963"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0632EC-D7DC-417B-97F6-44AAE010A005}" type="slidenum">
              <a:rPr lang="en-US" altLang="en-US">
                <a:solidFill>
                  <a:srgbClr val="898989"/>
                </a:solidFill>
              </a:rPr>
              <a:pPr/>
              <a:t>27</a:t>
            </a:fld>
            <a:endParaRPr lang="en-US" altLang="en-US">
              <a:solidFill>
                <a:srgbClr val="898989"/>
              </a:solidFill>
            </a:endParaRPr>
          </a:p>
        </p:txBody>
      </p:sp>
      <p:pic>
        <p:nvPicPr>
          <p:cNvPr id="1259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075" y="3213100"/>
            <a:ext cx="6645275" cy="347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595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6363" y="3727450"/>
            <a:ext cx="4754562" cy="296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6" name="Title 6"/>
          <p:cNvSpPr>
            <a:spLocks noGrp="1"/>
          </p:cNvSpPr>
          <p:nvPr>
            <p:ph type="title"/>
          </p:nvPr>
        </p:nvSpPr>
        <p:spPr/>
        <p:txBody>
          <a:bodyPr/>
          <a:lstStyle/>
          <a:p>
            <a:r>
              <a:rPr lang="en-US" altLang="en-US" dirty="0" smtClean="0"/>
              <a:t>New Features (4.0.4)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5957"/>
                                        </p:tgtEl>
                                        <p:attrNameLst>
                                          <p:attrName>style.visibility</p:attrName>
                                        </p:attrNameLst>
                                      </p:cBhvr>
                                      <p:to>
                                        <p:strVal val="visible"/>
                                      </p:to>
                                    </p:set>
                                    <p:animEffect transition="in" filter="blinds(horizontal)">
                                      <p:cBhvr>
                                        <p:cTn id="7" dur="500"/>
                                        <p:tgtEl>
                                          <p:spTgt spid="1259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25958"/>
                                        </p:tgtEl>
                                        <p:attrNameLst>
                                          <p:attrName>style.visibility</p:attrName>
                                        </p:attrNameLst>
                                      </p:cBhvr>
                                      <p:to>
                                        <p:strVal val="visible"/>
                                      </p:to>
                                    </p:set>
                                    <p:anim calcmode="lin" valueType="num">
                                      <p:cBhvr additive="base">
                                        <p:cTn id="12" dur="500" fill="hold"/>
                                        <p:tgtEl>
                                          <p:spTgt spid="125958"/>
                                        </p:tgtEl>
                                        <p:attrNameLst>
                                          <p:attrName>ppt_x</p:attrName>
                                        </p:attrNameLst>
                                      </p:cBhvr>
                                      <p:tavLst>
                                        <p:tav tm="0">
                                          <p:val>
                                            <p:strVal val="#ppt_x"/>
                                          </p:val>
                                        </p:tav>
                                        <p:tav tm="100000">
                                          <p:val>
                                            <p:strVal val="#ppt_x"/>
                                          </p:val>
                                        </p:tav>
                                      </p:tavLst>
                                    </p:anim>
                                    <p:anim calcmode="lin" valueType="num">
                                      <p:cBhvr additive="base">
                                        <p:cTn id="13" dur="500" fill="hold"/>
                                        <p:tgtEl>
                                          <p:spTgt spid="1259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dirty="0" smtClean="0"/>
              <a:t>New Features (4.0.4)</a:t>
            </a:r>
          </a:p>
        </p:txBody>
      </p:sp>
      <p:sp>
        <p:nvSpPr>
          <p:cNvPr id="41987" name="Rectangle 3"/>
          <p:cNvSpPr>
            <a:spLocks noGrp="1" noChangeArrowheads="1"/>
          </p:cNvSpPr>
          <p:nvPr>
            <p:ph type="body" sz="half" idx="1"/>
          </p:nvPr>
        </p:nvSpPr>
        <p:spPr>
          <a:xfrm>
            <a:off x="179388" y="1528763"/>
            <a:ext cx="4252912" cy="4525962"/>
          </a:xfrm>
        </p:spPr>
        <p:txBody>
          <a:bodyPr/>
          <a:lstStyle/>
          <a:p>
            <a:pPr eaLnBrk="1" hangingPunct="1"/>
            <a:r>
              <a:rPr lang="en-US" altLang="en-US" smtClean="0"/>
              <a:t>Events</a:t>
            </a:r>
          </a:p>
          <a:p>
            <a:pPr lvl="1" eaLnBrk="1" hangingPunct="1"/>
            <a:r>
              <a:rPr lang="en-US" altLang="en-US" smtClean="0"/>
              <a:t>When event occurs -&gt; message is sent to RBS</a:t>
            </a:r>
          </a:p>
          <a:p>
            <a:pPr lvl="1" eaLnBrk="1" hangingPunct="1"/>
            <a:r>
              <a:rPr lang="en-US" altLang="en-US" smtClean="0"/>
              <a:t>RBS searches for rules with matching events</a:t>
            </a:r>
          </a:p>
          <a:p>
            <a:pPr lvl="1" eaLnBrk="1" hangingPunct="1"/>
            <a:r>
              <a:rPr lang="en-US" altLang="en-US" smtClean="0"/>
              <a:t>Only certain rules</a:t>
            </a:r>
          </a:p>
          <a:p>
            <a:pPr lvl="2" eaLnBrk="1" hangingPunct="1"/>
            <a:r>
              <a:rPr lang="en-US" altLang="en-US" smtClean="0"/>
              <a:t>R, C, M, I, P and V</a:t>
            </a:r>
          </a:p>
        </p:txBody>
      </p:sp>
      <p:sp>
        <p:nvSpPr>
          <p:cNvPr id="41988"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416475F-5C0B-41FD-AC66-64EADC1725AA}" type="slidenum">
              <a:rPr lang="en-US" altLang="en-US">
                <a:solidFill>
                  <a:srgbClr val="898989"/>
                </a:solidFill>
              </a:rPr>
              <a:pPr/>
              <a:t>28</a:t>
            </a:fld>
            <a:endParaRPr lang="en-US" altLang="en-US">
              <a:solidFill>
                <a:srgbClr val="898989"/>
              </a:solidFill>
            </a:endParaRPr>
          </a:p>
        </p:txBody>
      </p:sp>
      <p:pic>
        <p:nvPicPr>
          <p:cNvPr id="4198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0775" y="1952625"/>
            <a:ext cx="3838575" cy="43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dirty="0" smtClean="0"/>
              <a:t>New Features 4.5</a:t>
            </a:r>
          </a:p>
        </p:txBody>
      </p:sp>
      <p:sp>
        <p:nvSpPr>
          <p:cNvPr id="43011" name="Text Placeholder 2"/>
          <p:cNvSpPr>
            <a:spLocks noGrp="1"/>
          </p:cNvSpPr>
          <p:nvPr>
            <p:ph type="body" sz="half" idx="1"/>
          </p:nvPr>
        </p:nvSpPr>
        <p:spPr>
          <a:xfrm>
            <a:off x="322263" y="1797050"/>
            <a:ext cx="8024812" cy="4525963"/>
          </a:xfrm>
        </p:spPr>
        <p:txBody>
          <a:bodyPr/>
          <a:lstStyle/>
          <a:p>
            <a:r>
              <a:rPr lang="en-US" altLang="en-US" smtClean="0"/>
              <a:t>Trace Level</a:t>
            </a:r>
          </a:p>
          <a:p>
            <a:endParaRPr lang="en-US" altLang="en-US" smtClean="0"/>
          </a:p>
          <a:p>
            <a:pPr>
              <a:buFontTx/>
              <a:buNone/>
            </a:pPr>
            <a:endParaRPr lang="en-US" altLang="en-US" smtClean="0"/>
          </a:p>
        </p:txBody>
      </p:sp>
      <p:sp>
        <p:nvSpPr>
          <p:cNvPr id="43012"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FEF2C74-D517-402C-B7D9-FC01D83EF5CD}" type="slidenum">
              <a:rPr lang="en-US" altLang="en-US">
                <a:solidFill>
                  <a:srgbClr val="898989"/>
                </a:solidFill>
              </a:rPr>
              <a:pPr/>
              <a:t>29</a:t>
            </a:fld>
            <a:endParaRPr lang="en-US" altLang="en-US">
              <a:solidFill>
                <a:srgbClr val="898989"/>
              </a:solidFill>
            </a:endParaRPr>
          </a:p>
        </p:txBody>
      </p:sp>
      <p:pic>
        <p:nvPicPr>
          <p:cNvPr id="430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538" y="2873375"/>
            <a:ext cx="8567737" cy="152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62"/>
          <p:cNvSpPr>
            <a:spLocks noGrp="1" noChangeArrowheads="1"/>
          </p:cNvSpPr>
          <p:nvPr>
            <p:ph type="title"/>
          </p:nvPr>
        </p:nvSpPr>
        <p:spPr/>
        <p:txBody>
          <a:bodyPr/>
          <a:lstStyle/>
          <a:p>
            <a:pPr eaLnBrk="1" hangingPunct="1"/>
            <a:r>
              <a:rPr lang="en-US" altLang="en-US" dirty="0" smtClean="0"/>
              <a:t>12 Types of Rules </a:t>
            </a:r>
            <a:r>
              <a:rPr lang="en-US" altLang="en-US" dirty="0" smtClean="0"/>
              <a:t/>
            </a:r>
            <a:br>
              <a:rPr lang="en-US" altLang="en-US" dirty="0" smtClean="0"/>
            </a:br>
            <a:r>
              <a:rPr lang="en-US" altLang="en-US" dirty="0" smtClean="0"/>
              <a:t>(</a:t>
            </a:r>
            <a:r>
              <a:rPr lang="en-US" altLang="en-US" dirty="0" smtClean="0"/>
              <a:t>14 if you’re on 4.5)</a:t>
            </a:r>
          </a:p>
        </p:txBody>
      </p:sp>
      <p:sp>
        <p:nvSpPr>
          <p:cNvPr id="16387" name="Slide Number Placeholder 2"/>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0FF4E00-0783-44F4-BE75-D7A96919CBDC}" type="slidenum">
              <a:rPr lang="en-US" altLang="en-US">
                <a:solidFill>
                  <a:srgbClr val="898989"/>
                </a:solidFill>
              </a:rPr>
              <a:pPr/>
              <a:t>3</a:t>
            </a:fld>
            <a:endParaRPr lang="en-US" altLang="en-US">
              <a:solidFill>
                <a:srgbClr val="898989"/>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92319489"/>
              </p:ext>
            </p:extLst>
          </p:nvPr>
        </p:nvGraphicFramePr>
        <p:xfrm>
          <a:off x="328614" y="1696277"/>
          <a:ext cx="8205786" cy="5161734"/>
        </p:xfrm>
        <a:graphic>
          <a:graphicData uri="http://schemas.openxmlformats.org/drawingml/2006/table">
            <a:tbl>
              <a:tblPr firstRow="1" bandRow="1">
                <a:tableStyleId>{5C22544A-7EE6-4342-B048-85BDC9FD1C3A}</a:tableStyleId>
              </a:tblPr>
              <a:tblGrid>
                <a:gridCol w="2735262"/>
                <a:gridCol w="2735262"/>
                <a:gridCol w="2735262"/>
              </a:tblGrid>
              <a:tr h="459458">
                <a:tc>
                  <a:txBody>
                    <a:bodyPr/>
                    <a:lstStyle/>
                    <a:p>
                      <a:pPr algn="ctr"/>
                      <a:r>
                        <a:rPr lang="en-US" sz="1800" dirty="0" smtClean="0"/>
                        <a:t>Order Entry</a:t>
                      </a:r>
                      <a:endParaRPr lang="en-US" sz="1800" dirty="0"/>
                    </a:p>
                  </a:txBody>
                  <a:tcPr marL="91444" marR="91444" marT="45719" marB="45719"/>
                </a:tc>
                <a:tc>
                  <a:txBody>
                    <a:bodyPr/>
                    <a:lstStyle/>
                    <a:p>
                      <a:pPr algn="ctr"/>
                      <a:r>
                        <a:rPr lang="en-US" sz="1800" dirty="0" err="1" smtClean="0"/>
                        <a:t>Autoposting</a:t>
                      </a:r>
                      <a:r>
                        <a:rPr lang="en-US" sz="1800" dirty="0" smtClean="0"/>
                        <a:t> Server</a:t>
                      </a:r>
                      <a:endParaRPr lang="en-US" sz="1800" dirty="0"/>
                    </a:p>
                  </a:txBody>
                  <a:tcPr marL="91444" marR="91444" marT="45719" marB="45719"/>
                </a:tc>
                <a:tc>
                  <a:txBody>
                    <a:bodyPr/>
                    <a:lstStyle/>
                    <a:p>
                      <a:pPr algn="ctr"/>
                      <a:r>
                        <a:rPr lang="en-US" sz="1800" dirty="0" smtClean="0"/>
                        <a:t>RBS Server</a:t>
                      </a:r>
                      <a:endParaRPr lang="en-US" sz="1800" dirty="0"/>
                    </a:p>
                  </a:txBody>
                  <a:tcPr marL="91444" marR="91444" marT="45719" marB="45719"/>
                </a:tc>
              </a:tr>
              <a:tr h="549985">
                <a:tc>
                  <a:txBody>
                    <a:bodyPr/>
                    <a:lstStyle/>
                    <a:p>
                      <a:r>
                        <a:rPr lang="en-US" sz="1800" dirty="0" smtClean="0"/>
                        <a:t>D- Test Ordering</a:t>
                      </a:r>
                      <a:r>
                        <a:rPr lang="en-US" sz="1800" baseline="0" dirty="0" smtClean="0"/>
                        <a:t> </a:t>
                      </a:r>
                      <a:r>
                        <a:rPr lang="en-US" sz="1800" baseline="0" dirty="0" err="1" smtClean="0"/>
                        <a:t>Restricton</a:t>
                      </a:r>
                      <a:endParaRPr lang="en-US" sz="1800" dirty="0"/>
                    </a:p>
                  </a:txBody>
                  <a:tcPr marL="91444" marR="91444" marT="45719" marB="45719"/>
                </a:tc>
                <a:tc>
                  <a:txBody>
                    <a:bodyPr/>
                    <a:lstStyle/>
                    <a:p>
                      <a:r>
                        <a:rPr lang="en-US" sz="1800" dirty="0" smtClean="0"/>
                        <a:t>H-Stop </a:t>
                      </a:r>
                      <a:r>
                        <a:rPr lang="en-US" sz="1800" dirty="0" err="1" smtClean="0"/>
                        <a:t>Autoverification</a:t>
                      </a:r>
                      <a:endParaRPr lang="en-US" sz="1800" dirty="0"/>
                    </a:p>
                  </a:txBody>
                  <a:tcPr marL="91444" marR="91444" marT="45719" marB="45719"/>
                </a:tc>
                <a:tc>
                  <a:txBody>
                    <a:bodyPr/>
                    <a:lstStyle/>
                    <a:p>
                      <a:r>
                        <a:rPr lang="en-US" sz="1800" dirty="0" smtClean="0"/>
                        <a:t>R-Reflex</a:t>
                      </a:r>
                      <a:endParaRPr lang="en-US" sz="1800" dirty="0"/>
                    </a:p>
                  </a:txBody>
                  <a:tcPr marL="91444" marR="91444" marT="45719" marB="45719"/>
                </a:tc>
              </a:tr>
              <a:tr h="459458">
                <a:tc>
                  <a:txBody>
                    <a:bodyPr/>
                    <a:lstStyle/>
                    <a:p>
                      <a:r>
                        <a:rPr lang="en-US" sz="1800" dirty="0" smtClean="0"/>
                        <a:t>W-</a:t>
                      </a:r>
                      <a:r>
                        <a:rPr lang="en-US" sz="1800" baseline="0" dirty="0" smtClean="0"/>
                        <a:t> Test Ordering Warning</a:t>
                      </a:r>
                      <a:endParaRPr lang="en-US" sz="1800" dirty="0"/>
                    </a:p>
                  </a:txBody>
                  <a:tcPr marL="91444" marR="91444" marT="45719" marB="45719"/>
                </a:tc>
                <a:tc>
                  <a:txBody>
                    <a:bodyPr/>
                    <a:lstStyle/>
                    <a:p>
                      <a:r>
                        <a:rPr lang="en-US" sz="1800" dirty="0" smtClean="0"/>
                        <a:t>S- Stop </a:t>
                      </a:r>
                      <a:r>
                        <a:rPr lang="en-US" sz="1800" dirty="0" err="1" smtClean="0"/>
                        <a:t>Autoposting</a:t>
                      </a:r>
                      <a:endParaRPr lang="en-US" sz="1800" dirty="0"/>
                    </a:p>
                  </a:txBody>
                  <a:tcPr marL="91444" marR="91444" marT="45719" marB="45719"/>
                </a:tc>
                <a:tc>
                  <a:txBody>
                    <a:bodyPr/>
                    <a:lstStyle/>
                    <a:p>
                      <a:r>
                        <a:rPr lang="en-US" sz="1800" dirty="0" smtClean="0"/>
                        <a:t>V- Pathologist Review</a:t>
                      </a:r>
                      <a:endParaRPr lang="en-US" sz="1800" dirty="0"/>
                    </a:p>
                  </a:txBody>
                  <a:tcPr marL="91444" marR="91444" marT="45719" marB="45719"/>
                </a:tc>
              </a:tr>
              <a:tr h="459458">
                <a:tc>
                  <a:txBody>
                    <a:bodyPr/>
                    <a:lstStyle/>
                    <a:p>
                      <a:r>
                        <a:rPr lang="en-US" sz="1800" dirty="0" smtClean="0"/>
                        <a:t>A- OE Add On</a:t>
                      </a:r>
                      <a:endParaRPr lang="en-US" sz="1800" dirty="0"/>
                    </a:p>
                  </a:txBody>
                  <a:tcPr marL="91444" marR="91444" marT="45719" marB="45719"/>
                </a:tc>
                <a:tc>
                  <a:txBody>
                    <a:bodyPr/>
                    <a:lstStyle/>
                    <a:p>
                      <a:endParaRPr lang="en-US" sz="1800" dirty="0"/>
                    </a:p>
                  </a:txBody>
                  <a:tcPr marL="91444" marR="91444" marT="45719" marB="45719"/>
                </a:tc>
                <a:tc>
                  <a:txBody>
                    <a:bodyPr/>
                    <a:lstStyle/>
                    <a:p>
                      <a:r>
                        <a:rPr lang="en-US" sz="1800" dirty="0" smtClean="0"/>
                        <a:t>M-Send Message</a:t>
                      </a:r>
                      <a:endParaRPr lang="en-US" sz="1800" dirty="0"/>
                    </a:p>
                  </a:txBody>
                  <a:tcPr marL="91444" marR="91444" marT="45719" marB="45719"/>
                </a:tc>
              </a:tr>
              <a:tr h="459458">
                <a:tc>
                  <a:txBody>
                    <a:bodyPr/>
                    <a:lstStyle/>
                    <a:p>
                      <a:r>
                        <a:rPr lang="en-US" sz="1800" dirty="0" smtClean="0"/>
                        <a:t>U-OE Update</a:t>
                      </a:r>
                      <a:endParaRPr lang="en-US" sz="1800" dirty="0"/>
                    </a:p>
                  </a:txBody>
                  <a:tcPr marL="91444" marR="91444" marT="45719" marB="45719"/>
                </a:tc>
                <a:tc>
                  <a:txBody>
                    <a:bodyPr/>
                    <a:lstStyle/>
                    <a:p>
                      <a:endParaRPr lang="en-US" sz="1800" dirty="0"/>
                    </a:p>
                  </a:txBody>
                  <a:tcPr marL="91444" marR="91444" marT="45719" marB="45719"/>
                </a:tc>
                <a:tc>
                  <a:txBody>
                    <a:bodyPr/>
                    <a:lstStyle/>
                    <a:p>
                      <a:r>
                        <a:rPr lang="en-US" sz="1800" dirty="0" smtClean="0"/>
                        <a:t>I-Print Instant Report</a:t>
                      </a:r>
                      <a:endParaRPr lang="en-US" sz="1800" dirty="0"/>
                    </a:p>
                  </a:txBody>
                  <a:tcPr marL="91444" marR="91444" marT="45719" marB="45719"/>
                </a:tc>
              </a:tr>
              <a:tr h="459458">
                <a:tc>
                  <a:txBody>
                    <a:bodyPr/>
                    <a:lstStyle/>
                    <a:p>
                      <a:endParaRPr lang="en-US" sz="1800" dirty="0"/>
                    </a:p>
                  </a:txBody>
                  <a:tcPr marL="91444" marR="91444" marT="45719" marB="45719"/>
                </a:tc>
                <a:tc>
                  <a:txBody>
                    <a:bodyPr/>
                    <a:lstStyle/>
                    <a:p>
                      <a:endParaRPr lang="en-US" sz="1800" dirty="0"/>
                    </a:p>
                  </a:txBody>
                  <a:tcPr marL="91444" marR="91444" marT="45719" marB="45719"/>
                </a:tc>
                <a:tc>
                  <a:txBody>
                    <a:bodyPr/>
                    <a:lstStyle/>
                    <a:p>
                      <a:r>
                        <a:rPr lang="en-US" sz="1800" dirty="0" smtClean="0"/>
                        <a:t>C-</a:t>
                      </a:r>
                      <a:r>
                        <a:rPr lang="en-US" sz="1800" baseline="0" dirty="0" smtClean="0"/>
                        <a:t> Test Call Request</a:t>
                      </a:r>
                      <a:endParaRPr lang="en-US" sz="1800" dirty="0"/>
                    </a:p>
                  </a:txBody>
                  <a:tcPr marL="91444" marR="91444" marT="45719" marB="45719"/>
                </a:tc>
              </a:tr>
              <a:tr h="459458">
                <a:tc>
                  <a:txBody>
                    <a:bodyPr/>
                    <a:lstStyle/>
                    <a:p>
                      <a:endParaRPr lang="en-US" sz="1800" dirty="0"/>
                    </a:p>
                  </a:txBody>
                  <a:tcPr marL="91444" marR="91444" marT="45719" marB="45719"/>
                </a:tc>
                <a:tc>
                  <a:txBody>
                    <a:bodyPr/>
                    <a:lstStyle/>
                    <a:p>
                      <a:endParaRPr lang="en-US" sz="1800"/>
                    </a:p>
                  </a:txBody>
                  <a:tcPr marL="91444" marR="91444" marT="45719" marB="45719"/>
                </a:tc>
                <a:tc>
                  <a:txBody>
                    <a:bodyPr/>
                    <a:lstStyle/>
                    <a:p>
                      <a:r>
                        <a:rPr lang="en-US" sz="1800" dirty="0" smtClean="0"/>
                        <a:t>P-Posting</a:t>
                      </a:r>
                      <a:endParaRPr lang="en-US" sz="1800" dirty="0"/>
                    </a:p>
                  </a:txBody>
                  <a:tcPr marL="91444" marR="91444" marT="45719" marB="45719"/>
                </a:tc>
              </a:tr>
              <a:tr h="459458">
                <a:tc>
                  <a:txBody>
                    <a:bodyPr/>
                    <a:lstStyle/>
                    <a:p>
                      <a:endParaRPr lang="en-US" sz="1800" dirty="0"/>
                    </a:p>
                  </a:txBody>
                  <a:tcPr marL="91444" marR="91444" marT="45719" marB="45719"/>
                </a:tc>
                <a:tc>
                  <a:txBody>
                    <a:bodyPr/>
                    <a:lstStyle/>
                    <a:p>
                      <a:endParaRPr lang="en-US" sz="1800" dirty="0"/>
                    </a:p>
                  </a:txBody>
                  <a:tcPr marL="91444" marR="91444" marT="45719" marB="45719"/>
                </a:tc>
                <a:tc>
                  <a:txBody>
                    <a:bodyPr/>
                    <a:lstStyle/>
                    <a:p>
                      <a:r>
                        <a:rPr lang="en-US" sz="1800" dirty="0" smtClean="0"/>
                        <a:t>G-Draw</a:t>
                      </a:r>
                      <a:r>
                        <a:rPr lang="en-US" sz="1800" baseline="0" dirty="0" smtClean="0"/>
                        <a:t> Charge</a:t>
                      </a:r>
                      <a:endParaRPr lang="en-US" sz="1800" dirty="0" smtClean="0"/>
                    </a:p>
                  </a:txBody>
                  <a:tcPr marL="91444" marR="91444" marT="45719" marB="45719"/>
                </a:tc>
              </a:tr>
              <a:tr h="459458">
                <a:tc>
                  <a:txBody>
                    <a:bodyPr/>
                    <a:lstStyle/>
                    <a:p>
                      <a:endParaRPr lang="en-US" sz="1800" dirty="0"/>
                    </a:p>
                  </a:txBody>
                  <a:tcPr marL="91444" marR="91444" marT="45719" marB="45719"/>
                </a:tc>
                <a:tc>
                  <a:txBody>
                    <a:bodyPr/>
                    <a:lstStyle/>
                    <a:p>
                      <a:endParaRPr lang="en-US" sz="1800" dirty="0"/>
                    </a:p>
                  </a:txBody>
                  <a:tcPr marL="91444" marR="91444" marT="45719" marB="45719"/>
                </a:tc>
                <a:tc>
                  <a:txBody>
                    <a:bodyPr/>
                    <a:lstStyle/>
                    <a:p>
                      <a:r>
                        <a:rPr lang="en-US" sz="1800" dirty="0" smtClean="0"/>
                        <a:t>B- Positive</a:t>
                      </a:r>
                      <a:r>
                        <a:rPr lang="en-US" sz="1800" baseline="0" dirty="0" smtClean="0"/>
                        <a:t> for </a:t>
                      </a:r>
                      <a:r>
                        <a:rPr lang="en-US" sz="1800" baseline="0" dirty="0" err="1" smtClean="0"/>
                        <a:t>Epi</a:t>
                      </a:r>
                      <a:endParaRPr lang="en-US" sz="1800" dirty="0" smtClean="0"/>
                    </a:p>
                  </a:txBody>
                  <a:tcPr marL="91444" marR="91444" marT="45719" marB="45719"/>
                </a:tc>
              </a:tr>
              <a:tr h="936085">
                <a:tc>
                  <a:txBody>
                    <a:bodyPr/>
                    <a:lstStyle/>
                    <a:p>
                      <a:r>
                        <a:rPr lang="en-US" sz="1800" dirty="0" smtClean="0"/>
                        <a:t>Evaluated</a:t>
                      </a:r>
                      <a:r>
                        <a:rPr lang="en-US" sz="1800" baseline="0" dirty="0" smtClean="0"/>
                        <a:t> before the order is saved</a:t>
                      </a:r>
                      <a:endParaRPr lang="en-US" sz="1800" dirty="0"/>
                    </a:p>
                  </a:txBody>
                  <a:tcPr marL="91444" marR="91444" marT="45719" marB="45719"/>
                </a:tc>
                <a:tc>
                  <a:txBody>
                    <a:bodyPr/>
                    <a:lstStyle/>
                    <a:p>
                      <a:r>
                        <a:rPr lang="en-US" sz="1800" dirty="0" smtClean="0"/>
                        <a:t>Evaluated for every result from </a:t>
                      </a:r>
                      <a:r>
                        <a:rPr lang="en-US" sz="1800" dirty="0" err="1" smtClean="0"/>
                        <a:t>autoposting</a:t>
                      </a:r>
                      <a:r>
                        <a:rPr lang="en-US" sz="1800" dirty="0" smtClean="0"/>
                        <a:t> instruments</a:t>
                      </a:r>
                      <a:endParaRPr lang="en-US" sz="1800" dirty="0"/>
                    </a:p>
                  </a:txBody>
                  <a:tcPr marL="91444" marR="91444" marT="45719" marB="45719"/>
                </a:tc>
                <a:tc>
                  <a:txBody>
                    <a:bodyPr/>
                    <a:lstStyle/>
                    <a:p>
                      <a:r>
                        <a:rPr lang="en-US" sz="1800" dirty="0" smtClean="0"/>
                        <a:t>Evaluated as an order is saved or results</a:t>
                      </a:r>
                      <a:r>
                        <a:rPr lang="en-US" sz="1800" baseline="0" dirty="0" smtClean="0"/>
                        <a:t> are posted/verified.</a:t>
                      </a:r>
                      <a:endParaRPr lang="en-US" sz="1800" dirty="0" smtClean="0"/>
                    </a:p>
                  </a:txBody>
                  <a:tcPr marL="91444" marR="91444" marT="45719" marB="45719"/>
                </a:tc>
              </a:tr>
            </a:tbl>
          </a:graphicData>
        </a:graphic>
      </p:graphicFrame>
      <p:sp>
        <p:nvSpPr>
          <p:cNvPr id="6" name="Rounded Rectangle 5"/>
          <p:cNvSpPr/>
          <p:nvPr/>
        </p:nvSpPr>
        <p:spPr>
          <a:xfrm>
            <a:off x="5773738" y="4924425"/>
            <a:ext cx="3122612" cy="1019175"/>
          </a:xfrm>
          <a:prstGeom prst="round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0" y="0"/>
            <a:ext cx="9144000" cy="1444487"/>
          </a:xfrm>
        </p:spPr>
        <p:txBody>
          <a:bodyPr/>
          <a:lstStyle/>
          <a:p>
            <a:r>
              <a:rPr lang="en-US" altLang="en-US" dirty="0" smtClean="0"/>
              <a:t>New Features 4.5- </a:t>
            </a:r>
            <a:r>
              <a:rPr lang="en-US" altLang="en-US" dirty="0" smtClean="0"/>
              <a:t/>
            </a:r>
            <a:br>
              <a:rPr lang="en-US" altLang="en-US" dirty="0" smtClean="0"/>
            </a:br>
            <a:r>
              <a:rPr lang="en-US" altLang="en-US" dirty="0" smtClean="0"/>
              <a:t>New </a:t>
            </a:r>
            <a:r>
              <a:rPr lang="en-US" altLang="en-US" dirty="0" smtClean="0"/>
              <a:t>Comp Options</a:t>
            </a:r>
          </a:p>
        </p:txBody>
      </p:sp>
      <p:sp>
        <p:nvSpPr>
          <p:cNvPr id="44035"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8FD0C9-AE49-4EE2-9D3C-ACD827DAB9C7}" type="slidenum">
              <a:rPr lang="en-US" altLang="en-US">
                <a:solidFill>
                  <a:srgbClr val="898989"/>
                </a:solidFill>
              </a:rPr>
              <a:pPr/>
              <a:t>30</a:t>
            </a:fld>
            <a:endParaRPr lang="en-US" altLang="en-US">
              <a:solidFill>
                <a:srgbClr val="898989"/>
              </a:solidFill>
            </a:endParaRPr>
          </a:p>
        </p:txBody>
      </p:sp>
      <p:pic>
        <p:nvPicPr>
          <p:cNvPr id="44036"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235075" y="2001838"/>
            <a:ext cx="6511925" cy="4856162"/>
          </a:xfr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altLang="en-US" dirty="0" smtClean="0"/>
              <a:t>New Features 4.5</a:t>
            </a:r>
          </a:p>
        </p:txBody>
      </p:sp>
      <p:sp>
        <p:nvSpPr>
          <p:cNvPr id="45059" name="Text Placeholder 2"/>
          <p:cNvSpPr>
            <a:spLocks noGrp="1"/>
          </p:cNvSpPr>
          <p:nvPr>
            <p:ph type="body" sz="half" idx="1"/>
          </p:nvPr>
        </p:nvSpPr>
        <p:spPr>
          <a:xfrm>
            <a:off x="322263" y="1797050"/>
            <a:ext cx="8024812" cy="4525963"/>
          </a:xfrm>
        </p:spPr>
        <p:txBody>
          <a:bodyPr/>
          <a:lstStyle/>
          <a:p>
            <a:r>
              <a:rPr lang="en-US" altLang="en-US" b="1" smtClean="0"/>
              <a:t>G – Draw Charge – </a:t>
            </a:r>
            <a:r>
              <a:rPr lang="en-US" altLang="en-US" smtClean="0"/>
              <a:t>adds on  billing test automatically.  Must make an entry in the Collection Type field . No information is required in the logic fields </a:t>
            </a:r>
          </a:p>
          <a:p>
            <a:endParaRPr lang="en-US" altLang="en-US" smtClean="0"/>
          </a:p>
        </p:txBody>
      </p:sp>
      <p:sp>
        <p:nvSpPr>
          <p:cNvPr id="45060"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2B7039-71C7-46B2-83B0-F5CC179C64BC}" type="slidenum">
              <a:rPr lang="en-US" altLang="en-US">
                <a:solidFill>
                  <a:srgbClr val="898989"/>
                </a:solidFill>
              </a:rPr>
              <a:pPr/>
              <a:t>31</a:t>
            </a:fld>
            <a:endParaRPr lang="en-US" altLang="en-US">
              <a:solidFill>
                <a:srgbClr val="898989"/>
              </a:solidFill>
            </a:endParaRPr>
          </a:p>
        </p:txBody>
      </p:sp>
      <p:pic>
        <p:nvPicPr>
          <p:cNvPr id="4506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925" y="3051175"/>
            <a:ext cx="8728075" cy="338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altLang="en-US" dirty="0" smtClean="0"/>
              <a:t>New Features 4.5</a:t>
            </a:r>
          </a:p>
        </p:txBody>
      </p:sp>
      <p:sp>
        <p:nvSpPr>
          <p:cNvPr id="46083" name="Text Placeholder 2"/>
          <p:cNvSpPr>
            <a:spLocks noGrp="1"/>
          </p:cNvSpPr>
          <p:nvPr>
            <p:ph type="body" sz="half" idx="1"/>
          </p:nvPr>
        </p:nvSpPr>
        <p:spPr>
          <a:xfrm>
            <a:off x="322263" y="1797050"/>
            <a:ext cx="8024812" cy="4525963"/>
          </a:xfrm>
        </p:spPr>
        <p:txBody>
          <a:bodyPr/>
          <a:lstStyle/>
          <a:p>
            <a:r>
              <a:rPr lang="en-US" altLang="en-US" b="1" smtClean="0"/>
              <a:t>B - Positive for Epi Report   </a:t>
            </a:r>
            <a:r>
              <a:rPr lang="en-US" altLang="en-US" smtClean="0"/>
              <a:t>defines lab tests to qualify for the Infection Control and Integrated Statistics type reports under Micro Epidemiology Reports. </a:t>
            </a:r>
          </a:p>
          <a:p>
            <a:endParaRPr lang="en-US" altLang="en-US" smtClean="0"/>
          </a:p>
        </p:txBody>
      </p:sp>
      <p:sp>
        <p:nvSpPr>
          <p:cNvPr id="46084"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50FC01-F7E9-486E-8464-37A20EA630F5}" type="slidenum">
              <a:rPr lang="en-US" altLang="en-US">
                <a:solidFill>
                  <a:srgbClr val="898989"/>
                </a:solidFill>
              </a:rPr>
              <a:pPr/>
              <a:t>32</a:t>
            </a:fld>
            <a:endParaRPr lang="en-US" altLang="en-US">
              <a:solidFill>
                <a:srgbClr val="898989"/>
              </a:solidFill>
            </a:endParaRPr>
          </a:p>
        </p:txBody>
      </p:sp>
      <p:pic>
        <p:nvPicPr>
          <p:cNvPr id="4608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038" y="3048000"/>
            <a:ext cx="8356600" cy="367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t>C – Test Call Request</a:t>
            </a:r>
          </a:p>
        </p:txBody>
      </p:sp>
      <p:sp>
        <p:nvSpPr>
          <p:cNvPr id="17411" name="Rectangle 3"/>
          <p:cNvSpPr>
            <a:spLocks noGrp="1" noChangeArrowheads="1"/>
          </p:cNvSpPr>
          <p:nvPr>
            <p:ph idx="1"/>
          </p:nvPr>
        </p:nvSpPr>
        <p:spPr/>
        <p:txBody>
          <a:bodyPr/>
          <a:lstStyle/>
          <a:p>
            <a:pPr eaLnBrk="1" hangingPunct="1"/>
            <a:r>
              <a:rPr lang="en-US" altLang="en-US" smtClean="0"/>
              <a:t>Send results to the Call List</a:t>
            </a:r>
          </a:p>
          <a:p>
            <a:pPr eaLnBrk="1" hangingPunct="1"/>
            <a:r>
              <a:rPr lang="en-US" altLang="en-US" smtClean="0"/>
              <a:t>Life Threatening</a:t>
            </a:r>
          </a:p>
        </p:txBody>
      </p:sp>
      <p:sp>
        <p:nvSpPr>
          <p:cNvPr id="174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693EE1D-D95F-471E-B7A7-9F8A1AD54864}" type="slidenum">
              <a:rPr lang="en-US" altLang="en-US">
                <a:solidFill>
                  <a:srgbClr val="898989"/>
                </a:solidFill>
              </a:rPr>
              <a:pPr/>
              <a:t>4</a:t>
            </a:fld>
            <a:endParaRPr lang="en-US" altLang="en-US">
              <a:solidFill>
                <a:srgbClr val="898989"/>
              </a:solidFill>
            </a:endParaRPr>
          </a:p>
        </p:txBody>
      </p:sp>
      <p:pic>
        <p:nvPicPr>
          <p:cNvPr id="174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63" y="2530475"/>
            <a:ext cx="8623300"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t>C – Test Call Request</a:t>
            </a:r>
          </a:p>
        </p:txBody>
      </p:sp>
      <p:sp>
        <p:nvSpPr>
          <p:cNvPr id="18435" name="Rectangle 3"/>
          <p:cNvSpPr>
            <a:spLocks noGrp="1" noChangeArrowheads="1"/>
          </p:cNvSpPr>
          <p:nvPr>
            <p:ph idx="1"/>
          </p:nvPr>
        </p:nvSpPr>
        <p:spPr/>
        <p:txBody>
          <a:bodyPr/>
          <a:lstStyle/>
          <a:p>
            <a:pPr eaLnBrk="1" hangingPunct="1"/>
            <a:r>
              <a:rPr lang="en-US" altLang="en-US" smtClean="0"/>
              <a:t>Send results to the Call List</a:t>
            </a:r>
          </a:p>
          <a:p>
            <a:pPr eaLnBrk="1" hangingPunct="1"/>
            <a:r>
              <a:rPr lang="en-US" altLang="en-US" smtClean="0"/>
              <a:t>Life Threatening</a:t>
            </a:r>
          </a:p>
        </p:txBody>
      </p:sp>
      <p:sp>
        <p:nvSpPr>
          <p:cNvPr id="184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DB6A20-550E-46F5-847E-9E27B6783321}" type="slidenum">
              <a:rPr lang="en-US" altLang="en-US">
                <a:solidFill>
                  <a:srgbClr val="898989"/>
                </a:solidFill>
              </a:rPr>
              <a:pPr/>
              <a:t>5</a:t>
            </a:fld>
            <a:endParaRPr lang="en-US" altLang="en-US">
              <a:solidFill>
                <a:srgbClr val="898989"/>
              </a:solidFill>
            </a:endParaRPr>
          </a:p>
        </p:txBody>
      </p:sp>
      <p:pic>
        <p:nvPicPr>
          <p:cNvPr id="1843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63" y="2530475"/>
            <a:ext cx="8623300"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4C7650-82CD-4927-9323-DCE06ECAB9D3}" type="slidenum">
              <a:rPr lang="en-US" altLang="en-US">
                <a:solidFill>
                  <a:srgbClr val="898989"/>
                </a:solidFill>
              </a:rPr>
              <a:pPr/>
              <a:t>6</a:t>
            </a:fld>
            <a:endParaRPr lang="en-US" altLang="en-US">
              <a:solidFill>
                <a:srgbClr val="898989"/>
              </a:solidFill>
            </a:endParaRPr>
          </a:p>
        </p:txBody>
      </p:sp>
      <p:sp>
        <p:nvSpPr>
          <p:cNvPr id="19459" name="Rectangle 2"/>
          <p:cNvSpPr>
            <a:spLocks noGrp="1" noChangeArrowheads="1"/>
          </p:cNvSpPr>
          <p:nvPr>
            <p:ph type="title" idx="4294967295"/>
          </p:nvPr>
        </p:nvSpPr>
        <p:spPr>
          <a:xfrm>
            <a:off x="0" y="0"/>
            <a:ext cx="9144000" cy="771525"/>
          </a:xfrm>
        </p:spPr>
        <p:txBody>
          <a:bodyPr/>
          <a:lstStyle/>
          <a:p>
            <a:pPr eaLnBrk="1" hangingPunct="1"/>
            <a:r>
              <a:rPr lang="en-US" altLang="en-US" dirty="0" smtClean="0"/>
              <a:t>I – Print Instant Report</a:t>
            </a:r>
          </a:p>
        </p:txBody>
      </p:sp>
      <p:sp>
        <p:nvSpPr>
          <p:cNvPr id="19460" name="Rectangle 4"/>
          <p:cNvSpPr>
            <a:spLocks noGrp="1" noChangeArrowheads="1"/>
          </p:cNvSpPr>
          <p:nvPr>
            <p:ph type="body" sz="half" idx="4294967295"/>
          </p:nvPr>
        </p:nvSpPr>
        <p:spPr>
          <a:xfrm>
            <a:off x="0" y="1244600"/>
            <a:ext cx="8229600" cy="2185988"/>
          </a:xfrm>
        </p:spPr>
        <p:txBody>
          <a:bodyPr/>
          <a:lstStyle/>
          <a:p>
            <a:pPr eaLnBrk="1" hangingPunct="1"/>
            <a:r>
              <a:rPr lang="en-US" altLang="en-US" smtClean="0"/>
              <a:t>Print Instant Report</a:t>
            </a:r>
          </a:p>
          <a:p>
            <a:pPr eaLnBrk="1" hangingPunct="1"/>
            <a:r>
              <a:rPr lang="en-US" altLang="en-US" smtClean="0"/>
              <a:t>Prints entire order</a:t>
            </a:r>
          </a:p>
          <a:p>
            <a:pPr lvl="1" eaLnBrk="1" hangingPunct="1"/>
            <a:r>
              <a:rPr lang="en-US" altLang="en-US" smtClean="0"/>
              <a:t>Use !F as Additional Criteria</a:t>
            </a:r>
          </a:p>
        </p:txBody>
      </p:sp>
      <p:pic>
        <p:nvPicPr>
          <p:cNvPr id="19461"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698750"/>
            <a:ext cx="8686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325" y="98425"/>
            <a:ext cx="7831138" cy="1069975"/>
          </a:xfrm>
        </p:spPr>
        <p:txBody>
          <a:bodyPr/>
          <a:lstStyle/>
          <a:p>
            <a:pPr eaLnBrk="1" hangingPunct="1"/>
            <a:r>
              <a:rPr lang="en-US" altLang="en-US" dirty="0" smtClean="0"/>
              <a:t>M – Send Message/Warning</a:t>
            </a:r>
          </a:p>
        </p:txBody>
      </p:sp>
      <p:sp>
        <p:nvSpPr>
          <p:cNvPr id="20483" name="Slide Number Placeholder 3"/>
          <p:cNvSpPr>
            <a:spLocks noGrp="1"/>
          </p:cNvSpPr>
          <p:nvPr>
            <p:ph type="sldNum" sz="quarter" idx="4294967295"/>
          </p:nvPr>
        </p:nvSpPr>
        <p:spPr bwMode="auto">
          <a:xfrm>
            <a:off x="7086600" y="6356350"/>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11E50E6-FC62-4CC6-A399-8DD4CFD994C0}" type="slidenum">
              <a:rPr lang="en-US" altLang="en-US">
                <a:solidFill>
                  <a:srgbClr val="898989"/>
                </a:solidFill>
              </a:rPr>
              <a:pPr/>
              <a:t>7</a:t>
            </a:fld>
            <a:endParaRPr lang="en-US" altLang="en-US">
              <a:solidFill>
                <a:srgbClr val="898989"/>
              </a:solidFill>
            </a:endParaRPr>
          </a:p>
        </p:txBody>
      </p:sp>
      <p:sp>
        <p:nvSpPr>
          <p:cNvPr id="20484" name="Rectangle 3"/>
          <p:cNvSpPr>
            <a:spLocks noGrp="1" noChangeArrowheads="1"/>
          </p:cNvSpPr>
          <p:nvPr>
            <p:ph idx="4294967295"/>
          </p:nvPr>
        </p:nvSpPr>
        <p:spPr>
          <a:xfrm>
            <a:off x="0" y="1025525"/>
            <a:ext cx="8229600" cy="4525963"/>
          </a:xfrm>
        </p:spPr>
        <p:txBody>
          <a:bodyPr/>
          <a:lstStyle/>
          <a:p>
            <a:pPr eaLnBrk="1" hangingPunct="1"/>
            <a:r>
              <a:rPr lang="en-US" altLang="en-US" smtClean="0"/>
              <a:t>Send message to terminal, printer or log</a:t>
            </a:r>
          </a:p>
          <a:p>
            <a:pPr eaLnBrk="1" hangingPunct="1"/>
            <a:r>
              <a:rPr lang="en-US" altLang="en-US" smtClean="0"/>
              <a:t>Order Entry or Result Entry</a:t>
            </a:r>
          </a:p>
        </p:txBody>
      </p:sp>
      <p:pic>
        <p:nvPicPr>
          <p:cNvPr id="2048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 y="2501900"/>
            <a:ext cx="903922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smtClean="0"/>
              <a:t>P – Post Result</a:t>
            </a:r>
          </a:p>
        </p:txBody>
      </p:sp>
      <p:sp>
        <p:nvSpPr>
          <p:cNvPr id="21507" name="Rectangle 3"/>
          <p:cNvSpPr>
            <a:spLocks noGrp="1" noChangeArrowheads="1"/>
          </p:cNvSpPr>
          <p:nvPr>
            <p:ph idx="1"/>
          </p:nvPr>
        </p:nvSpPr>
        <p:spPr/>
        <p:txBody>
          <a:bodyPr/>
          <a:lstStyle/>
          <a:p>
            <a:pPr eaLnBrk="1" hangingPunct="1"/>
            <a:r>
              <a:rPr lang="en-US" altLang="en-US" smtClean="0"/>
              <a:t>Posts a result to a designated test</a:t>
            </a:r>
          </a:p>
          <a:p>
            <a:pPr lvl="1" eaLnBrk="1" hangingPunct="1"/>
            <a:r>
              <a:rPr lang="en-US" altLang="en-US" smtClean="0"/>
              <a:t>Attach interpretive comment to a result</a:t>
            </a:r>
          </a:p>
          <a:p>
            <a:pPr eaLnBrk="1" hangingPunct="1"/>
            <a:r>
              <a:rPr lang="en-US" altLang="en-US" smtClean="0"/>
              <a:t>Use only when can’t use Ind. Test calculation field.</a:t>
            </a:r>
          </a:p>
          <a:p>
            <a:pPr lvl="1" eaLnBrk="1" hangingPunct="1"/>
            <a:r>
              <a:rPr lang="en-US" altLang="en-US" smtClean="0"/>
              <a:t>Doctor, ward, region specific rules</a:t>
            </a:r>
          </a:p>
          <a:p>
            <a:pPr lvl="1" eaLnBrk="1" hangingPunct="1"/>
            <a:r>
              <a:rPr lang="en-US" altLang="en-US" smtClean="0"/>
              <a:t>Multiple time frames</a:t>
            </a:r>
          </a:p>
          <a:p>
            <a:pPr eaLnBrk="1" hangingPunct="1"/>
            <a:r>
              <a:rPr lang="en-US" altLang="en-US" smtClean="0"/>
              <a:t>View-&gt;Switch to Textual Formula</a:t>
            </a:r>
          </a:p>
          <a:p>
            <a:pPr eaLnBrk="1" hangingPunct="1"/>
            <a:endParaRPr lang="en-US" altLang="en-US" smtClean="0"/>
          </a:p>
        </p:txBody>
      </p:sp>
      <p:sp>
        <p:nvSpPr>
          <p:cNvPr id="2150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B236BA4-70AD-4AA0-9482-8DF737AE9E58}" type="slidenum">
              <a:rPr lang="en-US" altLang="en-US">
                <a:solidFill>
                  <a:srgbClr val="898989"/>
                </a:solidFill>
              </a:rPr>
              <a:pPr/>
              <a:t>8</a:t>
            </a:fld>
            <a:endParaRPr lang="en-US" altLang="en-US">
              <a:solidFill>
                <a:srgbClr val="898989"/>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96850" y="113334"/>
            <a:ext cx="7831137" cy="1069975"/>
          </a:xfrm>
        </p:spPr>
        <p:txBody>
          <a:bodyPr/>
          <a:lstStyle/>
          <a:p>
            <a:pPr eaLnBrk="1" hangingPunct="1"/>
            <a:r>
              <a:rPr lang="en-US" altLang="en-US" dirty="0" smtClean="0"/>
              <a:t>P – Post Result</a:t>
            </a:r>
          </a:p>
        </p:txBody>
      </p:sp>
      <p:sp>
        <p:nvSpPr>
          <p:cNvPr id="22531" name="Slide Number Placeholder 2"/>
          <p:cNvSpPr>
            <a:spLocks noGrp="1"/>
          </p:cNvSpPr>
          <p:nvPr>
            <p:ph type="sldNum" sz="quarter" idx="4294967295"/>
          </p:nvPr>
        </p:nvSpPr>
        <p:spPr bwMode="auto">
          <a:xfrm>
            <a:off x="7010400" y="6613525"/>
            <a:ext cx="2133600" cy="244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2CB68D-2857-4A73-8D52-0618F44E2A25}" type="slidenum">
              <a:rPr lang="en-US" altLang="en-US">
                <a:solidFill>
                  <a:srgbClr val="898989"/>
                </a:solidFill>
              </a:rPr>
              <a:pPr/>
              <a:t>9</a:t>
            </a:fld>
            <a:endParaRPr lang="en-US" altLang="en-US">
              <a:solidFill>
                <a:srgbClr val="898989"/>
              </a:solidFill>
            </a:endParaRPr>
          </a:p>
        </p:txBody>
      </p:sp>
      <p:pic>
        <p:nvPicPr>
          <p:cNvPr id="2253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50" y="962025"/>
            <a:ext cx="8728075" cy="304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8" y="4113213"/>
            <a:ext cx="8480425"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8&quot; unique_id=&quot;10002&quot;&gt;&lt;/object&gt;&lt;object type=&quot;2&quot; unique_id=&quot;10003&quot;&gt;&lt;object type=&quot;3&quot; unique_id=&quot;10007&quot;&gt;&lt;property id=&quot;20148&quot; value=&quot;5&quot;/&gt;&lt;property id=&quot;20300&quot; value=&quot;Slide 2 - &amp;quot;Let’s Look At…&amp;quot;&quot;/&gt;&lt;property id=&quot;20307&quot; value=&quot;257&quot;/&gt;&lt;/object&gt;&lt;object type=&quot;3&quot; unique_id=&quot;10056&quot;&gt;&lt;property id=&quot;20148&quot; value=&quot;5&quot;/&gt;&lt;property id=&quot;20300&quot; value=&quot;Slide 3 - &amp;quot;12 Types of Rules&amp;quot;&quot;/&gt;&lt;property id=&quot;20307&quot; value=&quot;260&quot;/&gt;&lt;/object&gt;&lt;object type=&quot;3&quot; unique_id=&quot;10057&quot;&gt;&lt;property id=&quot;20148&quot; value=&quot;5&quot;/&gt;&lt;property id=&quot;20300&quot; value=&quot;Slide 4 - &amp;quot;C – Test Call Request&amp;quot;&quot;/&gt;&lt;property id=&quot;20307&quot; value=&quot;261&quot;/&gt;&lt;/object&gt;&lt;object type=&quot;3&quot; unique_id=&quot;10058&quot;&gt;&lt;property id=&quot;20148&quot; value=&quot;5&quot;/&gt;&lt;property id=&quot;20300&quot; value=&quot;Slide 5 - &amp;quot;C – Test Call Request&amp;quot;&quot;/&gt;&lt;property id=&quot;20307&quot; value=&quot;262&quot;/&gt;&lt;/object&gt;&lt;object type=&quot;3&quot; unique_id=&quot;10059&quot;&gt;&lt;property id=&quot;20148&quot; value=&quot;5&quot;/&gt;&lt;property id=&quot;20300&quot; value=&quot;Slide 6 - &amp;quot;I – Print Instant Report&amp;quot;&quot;/&gt;&lt;property id=&quot;20307&quot; value=&quot;263&quot;/&gt;&lt;/object&gt;&lt;object type=&quot;3&quot; unique_id=&quot;10060&quot;&gt;&lt;property id=&quot;20148&quot; value=&quot;5&quot;/&gt;&lt;property id=&quot;20300&quot; value=&quot;Slide 7 - &amp;quot;M – Send Message/Warning&amp;quot;&quot;/&gt;&lt;property id=&quot;20307&quot; value=&quot;264&quot;/&gt;&lt;/object&gt;&lt;object type=&quot;3&quot; unique_id=&quot;10061&quot;&gt;&lt;property id=&quot;20148&quot; value=&quot;5&quot;/&gt;&lt;property id=&quot;20300&quot; value=&quot;Slide 8 - &amp;quot;P – Post Result&amp;quot;&quot;/&gt;&lt;property id=&quot;20307&quot; value=&quot;265&quot;/&gt;&lt;/object&gt;&lt;object type=&quot;3&quot; unique_id=&quot;10062&quot;&gt;&lt;property id=&quot;20148&quot; value=&quot;5&quot;/&gt;&lt;property id=&quot;20300&quot; value=&quot;Slide 9 - &amp;quot;P – Post Result&amp;quot;&quot;/&gt;&lt;property id=&quot;20307&quot; value=&quot;266&quot;/&gt;&lt;/object&gt;&lt;object type=&quot;3&quot; unique_id=&quot;10063&quot;&gt;&lt;property id=&quot;20148&quot; value=&quot;5&quot;/&gt;&lt;property id=&quot;20300&quot; value=&quot;Slide 10 - &amp;quot;R- Reflex&amp;quot;&quot;/&gt;&lt;property id=&quot;20307&quot; value=&quot;267&quot;/&gt;&lt;/object&gt;&lt;object type=&quot;3&quot; unique_id=&quot;10064&quot;&gt;&lt;property id=&quot;20148&quot; value=&quot;5&quot;/&gt;&lt;property id=&quot;20300&quot; value=&quot;Slide 11 - &amp;quot;R- Reflex&amp;quot;&quot;/&gt;&lt;property id=&quot;20307&quot; value=&quot;268&quot;/&gt;&lt;/object&gt;&lt;object type=&quot;3&quot; unique_id=&quot;10065&quot;&gt;&lt;property id=&quot;20148&quot; value=&quot;5&quot;/&gt;&lt;property id=&quot;20300&quot; value=&quot;Slide 12 - &amp;quot;R - Reflex&amp;quot;&quot;/&gt;&lt;property id=&quot;20307&quot; value=&quot;269&quot;/&gt;&lt;/object&gt;&lt;object type=&quot;3&quot; unique_id=&quot;10066&quot;&gt;&lt;property id=&quot;20148&quot; value=&quot;5&quot;/&gt;&lt;property id=&quot;20300&quot; value=&quot;Slide 13 - &amp;quot;D – Test Ordering Restriction&amp;quot;&quot;/&gt;&lt;property id=&quot;20307&quot; value=&quot;270&quot;/&gt;&lt;/object&gt;&lt;object type=&quot;3&quot; unique_id=&quot;10067&quot;&gt;&lt;property id=&quot;20148&quot; value=&quot;5&quot;/&gt;&lt;property id=&quot;20300&quot; value=&quot;Slide 14 - &amp;quot;D – Test Ordering Restriction&amp;quot;&quot;/&gt;&lt;property id=&quot;20307&quot; value=&quot;272&quot;/&gt;&lt;/object&gt;&lt;object type=&quot;3&quot; unique_id=&quot;10068&quot;&gt;&lt;property id=&quot;20148&quot; value=&quot;5&quot;/&gt;&lt;property id=&quot;20300&quot; value=&quot;Slide 15 - &amp;quot;W – Test Ordering Warning&amp;quot;&quot;/&gt;&lt;property id=&quot;20307&quot; value=&quot;271&quot;/&gt;&lt;/object&gt;&lt;object type=&quot;3&quot; unique_id=&quot;10069&quot;&gt;&lt;property id=&quot;20148&quot; value=&quot;5&quot;/&gt;&lt;property id=&quot;20300&quot; value=&quot;Slide 16 - &amp;quot;A – Order Entry Add On&amp;quot;&quot;/&gt;&lt;property id=&quot;20307&quot; value=&quot;273&quot;/&gt;&lt;/object&gt;&lt;object type=&quot;3&quot; unique_id=&quot;10070&quot;&gt;&lt;property id=&quot;20148&quot; value=&quot;5&quot;/&gt;&lt;property id=&quot;20300&quot; value=&quot;Slide 17 - &amp;quot;A – Order Entry Add On&amp;quot;&quot;/&gt;&lt;property id=&quot;20307&quot; value=&quot;274&quot;/&gt;&lt;/object&gt;&lt;object type=&quot;3&quot; unique_id=&quot;10071&quot;&gt;&lt;property id=&quot;20148&quot; value=&quot;5&quot;/&gt;&lt;property id=&quot;20300&quot; value=&quot;Slide 18 - &amp;quot;U – Order Entry Update&amp;quot;&quot;/&gt;&lt;property id=&quot;20307&quot; value=&quot;275&quot;/&gt;&lt;/object&gt;&lt;object type=&quot;3&quot; unique_id=&quot;10072&quot;&gt;&lt;property id=&quot;20148&quot; value=&quot;5&quot;/&gt;&lt;property id=&quot;20300&quot; value=&quot;Slide 19&quot;/&gt;&lt;property id=&quot;20307&quot; value=&quot;276&quot;/&gt;&lt;/object&gt;&lt;object type=&quot;3&quot; unique_id=&quot;10073&quot;&gt;&lt;property id=&quot;20148&quot; value=&quot;5&quot;/&gt;&lt;property id=&quot;20300&quot; value=&quot;Slide 20&quot;/&gt;&lt;property id=&quot;20307&quot; value=&quot;277&quot;/&gt;&lt;/object&gt;&lt;object type=&quot;3&quot; unique_id=&quot;10074&quot;&gt;&lt;property id=&quot;20148&quot; value=&quot;5&quot;/&gt;&lt;property id=&quot;20300&quot; value=&quot;Slide 21&quot;/&gt;&lt;property id=&quot;20307&quot; value=&quot;278&quot;/&gt;&lt;/object&gt;&lt;object type=&quot;3&quot; unique_id=&quot;10075&quot;&gt;&lt;property id=&quot;20148&quot; value=&quot;5&quot;/&gt;&lt;property id=&quot;20300&quot; value=&quot;Slide 22&quot;/&gt;&lt;property id=&quot;20307&quot; value=&quot;279&quot;/&gt;&lt;/object&gt;&lt;object type=&quot;3&quot; unique_id=&quot;10076&quot;&gt;&lt;property id=&quot;20148&quot; value=&quot;5&quot;/&gt;&lt;property id=&quot;20300&quot; value=&quot;Slide 23 - &amp;quot;V – Pathologist Review&amp;quot;&quot;/&gt;&lt;property id=&quot;20307&quot; value=&quot;280&quot;/&gt;&lt;/object&gt;&lt;object type=&quot;3&quot; unique_id=&quot;10077&quot;&gt;&lt;property id=&quot;20148&quot; value=&quot;5&quot;/&gt;&lt;property id=&quot;20300&quot; value=&quot;Slide 24 - &amp;quot;Stop Autoposting and Autoverification&amp;quot;&quot;/&gt;&lt;property id=&quot;20307&quot; value=&quot;282&quot;/&gt;&lt;/object&gt;&lt;object type=&quot;3&quot; unique_id=&quot;10078&quot;&gt;&lt;property id=&quot;20148&quot; value=&quot;5&quot;/&gt;&lt;property id=&quot;20300&quot; value=&quot;Slide 25 - &amp;quot;Stop Autoposting and Autoverification&amp;quot;&quot;/&gt;&lt;property id=&quot;20307&quot; value=&quot;283&quot;/&gt;&lt;/object&gt;&lt;object type=&quot;3&quot; unique_id=&quot;10079&quot;&gt;&lt;property id=&quot;20148&quot; value=&quot;5&quot;/&gt;&lt;property id=&quot;20300&quot; value=&quot;Slide 26 - &amp;quot;S – Stop Autoposting&amp;quot;&quot;/&gt;&lt;property id=&quot;20307&quot; value=&quot;281&quot;/&gt;&lt;/object&gt;&lt;object type=&quot;3&quot; unique_id=&quot;10080&quot;&gt;&lt;property id=&quot;20148&quot; value=&quot;5&quot;/&gt;&lt;property id=&quot;20300&quot; value=&quot;Slide 27 - &amp;quot;S – Stop Autoposting&amp;quot;&quot;/&gt;&lt;property id=&quot;20307&quot; value=&quot;285&quot;/&gt;&lt;/object&gt;&lt;object type=&quot;3&quot; unique_id=&quot;10081&quot;&gt;&lt;property id=&quot;20148&quot; value=&quot;5&quot;/&gt;&lt;property id=&quot;20300&quot; value=&quot;Slide 28 - &amp;quot;H – Stop Autoverification&amp;quot;&quot;/&gt;&lt;property id=&quot;20307&quot; value=&quot;284&quot;/&gt;&lt;/object&gt;&lt;object type=&quot;3&quot; unique_id=&quot;10082&quot;&gt;&lt;property id=&quot;20148&quot; value=&quot;5&quot;/&gt;&lt;property id=&quot;20300&quot; value=&quot;Slide 29 - &amp;quot;New Features (4.0.4)&amp;quot;&quot;/&gt;&lt;property id=&quot;20307&quot; value=&quot;286&quot;/&gt;&lt;/object&gt;&lt;object type=&quot;3&quot; unique_id=&quot;10083&quot;&gt;&lt;property id=&quot;20148&quot; value=&quot;5&quot;/&gt;&lt;property id=&quot;20300&quot; value=&quot;Slide 30 - &amp;quot;New Features&amp;quot;&quot;/&gt;&lt;property id=&quot;20307&quot; value=&quot;287&quot;/&gt;&lt;/object&gt;&lt;object type=&quot;3&quot; unique_id=&quot;10084&quot;&gt;&lt;property id=&quot;20148&quot; value=&quot;5&quot;/&gt;&lt;property id=&quot;20300&quot; value=&quot;Slide 31 - &amp;quot;New Features&amp;quot;&quot;/&gt;&lt;property id=&quot;20307&quot; value=&quot;288&quot;/&gt;&lt;/object&gt;&lt;object type=&quot;3&quot; unique_id=&quot;10085&quot;&gt;&lt;property id=&quot;20148&quot; value=&quot;5&quot;/&gt;&lt;property id=&quot;20300&quot; value=&quot;Slide 32 - &amp;quot;Calculations in RBS&amp;quot;&quot;/&gt;&lt;property id=&quot;20307&quot; value=&quot;289&quot;/&gt;&lt;/object&gt;&lt;object type=&quot;3&quot; unique_id=&quot;10086&quot;&gt;&lt;property id=&quot;20148&quot; value=&quot;5&quot;/&gt;&lt;property id=&quot;20300&quot; value=&quot;Slide 33 - &amp;quot;Questions&amp;quot;&quot;/&gt;&lt;property id=&quot;20307&quot; value=&quot;290&quot;/&gt;&lt;/object&gt;&lt;object type=&quot;3&quot; unique_id=&quot;10661&quot;&gt;&lt;property id=&quot;20148&quot; value=&quot;5&quot;/&gt;&lt;property id=&quot;20300&quot; value=&quot;Slide 1 - &amp;quot;Rule Based System&amp;quot;&quot;/&gt;&lt;property id=&quot;20307&quot; value=&quot;291&quot;/&gt;&lt;/object&gt;&lt;/object&gt;&lt;/object&gt;&lt;/database&gt;"/>
  <p:tag name="SECTOMILLISECCONVERTED" val="1"/>
</p:tagLst>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NUG2016v2">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NUG2016v2" id="{48241203-C7BE-43AD-AF53-E18E253D36C5}" vid="{1CBCA8F9-2C1B-4FF3-BE3D-C2E11DED2F8E}"/>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SNUG2010</Template>
  <TotalTime>3275</TotalTime>
  <Words>3492</Words>
  <Application>Microsoft Office PowerPoint</Application>
  <PresentationFormat>On-screen Show (4:3)</PresentationFormat>
  <Paragraphs>269</Paragraphs>
  <Slides>32</Slides>
  <Notes>27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32</vt:i4>
      </vt:variant>
    </vt:vector>
  </HeadingPairs>
  <TitlesOfParts>
    <vt:vector size="37" baseType="lpstr">
      <vt:lpstr>Arial</vt:lpstr>
      <vt:lpstr>Lithos Pro Regular</vt:lpstr>
      <vt:lpstr>Calibri</vt:lpstr>
      <vt:lpstr>Custom Design</vt:lpstr>
      <vt:lpstr>SNUG2016v2</vt:lpstr>
      <vt:lpstr>Rule Based System</vt:lpstr>
      <vt:lpstr>Let’s Look At…</vt:lpstr>
      <vt:lpstr>12 Types of Rules  (14 if you’re on 4.5)</vt:lpstr>
      <vt:lpstr>C – Test Call Request</vt:lpstr>
      <vt:lpstr>C – Test Call Request</vt:lpstr>
      <vt:lpstr>I – Print Instant Report</vt:lpstr>
      <vt:lpstr>M – Send Message/Warning</vt:lpstr>
      <vt:lpstr>P – Post Result</vt:lpstr>
      <vt:lpstr>P – Post Result</vt:lpstr>
      <vt:lpstr>R- Reflex</vt:lpstr>
      <vt:lpstr>R- Reflex</vt:lpstr>
      <vt:lpstr>R - Reflex</vt:lpstr>
      <vt:lpstr>D – Test Ordering Restriction</vt:lpstr>
      <vt:lpstr>D – Test Ordering Restriction</vt:lpstr>
      <vt:lpstr>W – Test Ordering Warning</vt:lpstr>
      <vt:lpstr>A – Order Entry Add On</vt:lpstr>
      <vt:lpstr>A – Order Entry Add On</vt:lpstr>
      <vt:lpstr>U – Order Entry Update</vt:lpstr>
      <vt:lpstr>V – Pathologist Review</vt:lpstr>
      <vt:lpstr>Stop Autoposting and Autoverification</vt:lpstr>
      <vt:lpstr>Stop Autoposting and Autoverification</vt:lpstr>
      <vt:lpstr>S – Stop Autoposting</vt:lpstr>
      <vt:lpstr>S – Stop Autoposting</vt:lpstr>
      <vt:lpstr>H – Stop Autoverification</vt:lpstr>
      <vt:lpstr>Calculations in RBS</vt:lpstr>
      <vt:lpstr>New Features (4.0.4)</vt:lpstr>
      <vt:lpstr>New Features (4.0.4)</vt:lpstr>
      <vt:lpstr>New Features (4.0.4)</vt:lpstr>
      <vt:lpstr>New Features 4.5</vt:lpstr>
      <vt:lpstr>New Features 4.5-  New Comp Options</vt:lpstr>
      <vt:lpstr>New Features 4.5</vt:lpstr>
      <vt:lpstr>New Features 4.5</vt:lpstr>
    </vt:vector>
  </TitlesOfParts>
  <Company>SCC Soft Computer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Robynh</dc:creator>
  <cp:lastModifiedBy>Myra Pettis</cp:lastModifiedBy>
  <cp:revision>49</cp:revision>
  <dcterms:created xsi:type="dcterms:W3CDTF">2010-05-13T22:34:26Z</dcterms:created>
  <dcterms:modified xsi:type="dcterms:W3CDTF">2016-05-02T14:28:54Z</dcterms:modified>
</cp:coreProperties>
</file>