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30" r:id="rId4"/>
    <p:sldId id="271" r:id="rId5"/>
    <p:sldId id="367" r:id="rId6"/>
    <p:sldId id="368" r:id="rId7"/>
    <p:sldId id="369" r:id="rId8"/>
    <p:sldId id="370" r:id="rId9"/>
    <p:sldId id="371" r:id="rId10"/>
    <p:sldId id="262" r:id="rId11"/>
    <p:sldId id="263" r:id="rId12"/>
    <p:sldId id="264" r:id="rId13"/>
    <p:sldId id="265" r:id="rId14"/>
    <p:sldId id="345" r:id="rId15"/>
    <p:sldId id="266" r:id="rId16"/>
    <p:sldId id="305" r:id="rId17"/>
    <p:sldId id="267" r:id="rId18"/>
    <p:sldId id="268" r:id="rId19"/>
    <p:sldId id="270" r:id="rId20"/>
    <p:sldId id="269" r:id="rId21"/>
    <p:sldId id="276" r:id="rId22"/>
    <p:sldId id="272" r:id="rId23"/>
    <p:sldId id="275" r:id="rId24"/>
    <p:sldId id="274" r:id="rId25"/>
    <p:sldId id="280" r:id="rId26"/>
    <p:sldId id="279" r:id="rId27"/>
    <p:sldId id="278" r:id="rId28"/>
    <p:sldId id="277" r:id="rId29"/>
    <p:sldId id="273" r:id="rId30"/>
    <p:sldId id="283" r:id="rId31"/>
    <p:sldId id="282" r:id="rId32"/>
    <p:sldId id="288" r:id="rId33"/>
    <p:sldId id="287" r:id="rId34"/>
    <p:sldId id="286" r:id="rId35"/>
    <p:sldId id="285" r:id="rId36"/>
    <p:sldId id="346" r:id="rId37"/>
    <p:sldId id="304" r:id="rId38"/>
    <p:sldId id="313" r:id="rId39"/>
    <p:sldId id="314" r:id="rId40"/>
    <p:sldId id="372" r:id="rId41"/>
    <p:sldId id="284" r:id="rId42"/>
    <p:sldId id="281" r:id="rId43"/>
    <p:sldId id="291" r:id="rId44"/>
    <p:sldId id="294" r:id="rId45"/>
    <p:sldId id="293" r:id="rId46"/>
    <p:sldId id="292" r:id="rId47"/>
    <p:sldId id="296" r:id="rId48"/>
    <p:sldId id="295" r:id="rId49"/>
    <p:sldId id="297" r:id="rId50"/>
    <p:sldId id="347" r:id="rId51"/>
    <p:sldId id="303" r:id="rId52"/>
    <p:sldId id="310" r:id="rId53"/>
    <p:sldId id="299" r:id="rId54"/>
    <p:sldId id="298" r:id="rId55"/>
    <p:sldId id="302" r:id="rId56"/>
    <p:sldId id="301" r:id="rId57"/>
    <p:sldId id="306" r:id="rId58"/>
    <p:sldId id="307" r:id="rId59"/>
    <p:sldId id="308" r:id="rId60"/>
    <p:sldId id="373" r:id="rId61"/>
    <p:sldId id="309" r:id="rId62"/>
    <p:sldId id="311" r:id="rId63"/>
    <p:sldId id="348" r:id="rId64"/>
    <p:sldId id="300" r:id="rId65"/>
    <p:sldId id="374" r:id="rId66"/>
    <p:sldId id="375" r:id="rId67"/>
    <p:sldId id="316" r:id="rId68"/>
    <p:sldId id="376" r:id="rId69"/>
    <p:sldId id="318" r:id="rId70"/>
    <p:sldId id="377" r:id="rId71"/>
    <p:sldId id="378" r:id="rId72"/>
    <p:sldId id="379" r:id="rId73"/>
    <p:sldId id="380" r:id="rId74"/>
    <p:sldId id="349" r:id="rId75"/>
    <p:sldId id="320" r:id="rId76"/>
    <p:sldId id="327" r:id="rId77"/>
    <p:sldId id="383" r:id="rId78"/>
    <p:sldId id="382" r:id="rId79"/>
    <p:sldId id="321" r:id="rId80"/>
    <p:sldId id="322" r:id="rId81"/>
    <p:sldId id="324" r:id="rId82"/>
    <p:sldId id="328" r:id="rId83"/>
    <p:sldId id="384" r:id="rId84"/>
    <p:sldId id="323" r:id="rId85"/>
    <p:sldId id="386" r:id="rId86"/>
    <p:sldId id="326" r:id="rId87"/>
    <p:sldId id="354" r:id="rId88"/>
    <p:sldId id="355" r:id="rId89"/>
    <p:sldId id="357" r:id="rId90"/>
    <p:sldId id="385" r:id="rId91"/>
    <p:sldId id="356" r:id="rId92"/>
    <p:sldId id="358" r:id="rId93"/>
    <p:sldId id="387" r:id="rId94"/>
    <p:sldId id="388" r:id="rId95"/>
    <p:sldId id="359" r:id="rId96"/>
    <p:sldId id="361" r:id="rId97"/>
    <p:sldId id="360" r:id="rId98"/>
    <p:sldId id="389" r:id="rId99"/>
    <p:sldId id="362" r:id="rId100"/>
    <p:sldId id="350" r:id="rId101"/>
    <p:sldId id="333" r:id="rId102"/>
    <p:sldId id="334" r:id="rId103"/>
    <p:sldId id="335" r:id="rId104"/>
    <p:sldId id="337" r:id="rId105"/>
    <p:sldId id="339" r:id="rId106"/>
    <p:sldId id="340" r:id="rId107"/>
    <p:sldId id="341" r:id="rId108"/>
    <p:sldId id="336" r:id="rId109"/>
    <p:sldId id="338" r:id="rId110"/>
    <p:sldId id="351" r:id="rId111"/>
    <p:sldId id="352" r:id="rId112"/>
    <p:sldId id="353" r:id="rId113"/>
    <p:sldId id="343" r:id="rId114"/>
    <p:sldId id="329" r:id="rId115"/>
  </p:sldIdLst>
  <p:sldSz cx="9144000" cy="6858000" type="screen4x3"/>
  <p:notesSz cx="7010400" cy="9296400"/>
  <p:custDataLst>
    <p:tags r:id="rId1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autoAdjust="0"/>
  </p:normalViewPr>
  <p:slideViewPr>
    <p:cSldViewPr snapToGrid="0">
      <p:cViewPr varScale="1">
        <p:scale>
          <a:sx n="72" d="100"/>
          <a:sy n="72" d="100"/>
        </p:scale>
        <p:origin x="552" y="72"/>
      </p:cViewPr>
      <p:guideLst>
        <p:guide orient="horz" pos="2160"/>
        <p:guide pos="2880"/>
      </p:guideLst>
    </p:cSldViewPr>
  </p:slideViewPr>
  <p:outlineViewPr>
    <p:cViewPr>
      <p:scale>
        <a:sx n="33" d="100"/>
        <a:sy n="33" d="100"/>
      </p:scale>
      <p:origin x="0" y="-376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78588"/>
            <a:ext cx="91440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Overcoming The Hurdles Of EZ Query </a:t>
            </a:r>
            <a:endParaRPr lang="en-US" dirty="0"/>
          </a:p>
        </p:txBody>
      </p:sp>
      <p:sp>
        <p:nvSpPr>
          <p:cNvPr id="3" name="Subtitle 2"/>
          <p:cNvSpPr>
            <a:spLocks noGrp="1"/>
          </p:cNvSpPr>
          <p:nvPr>
            <p:ph type="subTitle" idx="1" hasCustomPrompt="1"/>
          </p:nvPr>
        </p:nvSpPr>
        <p:spPr>
          <a:xfrm>
            <a:off x="1143000" y="4516441"/>
            <a:ext cx="6858000" cy="1655762"/>
          </a:xfrm>
        </p:spPr>
        <p:txBody>
          <a:bodyPr/>
          <a:lstStyle>
            <a:lvl1pPr marL="0" indent="0" algn="ctr">
              <a:buNone/>
              <a:defRPr sz="2400" baseline="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(EQ, EASY QUERY, EQ GENERATOR)</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5785" y="23900"/>
            <a:ext cx="7886700" cy="999595"/>
          </a:xfrm>
        </p:spPr>
        <p:txBody>
          <a:bodyPr>
            <a:noAutofit/>
          </a:bodyPr>
          <a:lstStyle>
            <a:lvl1pPr>
              <a:defRPr sz="3200"/>
            </a:lvl1pPr>
          </a:lstStyle>
          <a:p>
            <a:r>
              <a:rPr lang="en-US" dirty="0" smtClean="0"/>
              <a:t>Overcoming The Hurdles Of EZ Query </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0"/>
            <a:ext cx="7822154" cy="878206"/>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
            <a:ext cx="7886700" cy="1005840"/>
          </a:xfrm>
        </p:spPr>
        <p:txBody>
          <a:bodyPr/>
          <a:lstStyle>
            <a:lvl1pPr>
              <a:defRPr sz="3200"/>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5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dirty="0"/>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
        <p:nvSpPr>
          <p:cNvPr id="2" name="Title Placeholder 1"/>
          <p:cNvSpPr>
            <a:spLocks noGrp="1"/>
          </p:cNvSpPr>
          <p:nvPr>
            <p:ph type="title"/>
          </p:nvPr>
        </p:nvSpPr>
        <p:spPr>
          <a:xfrm>
            <a:off x="1235785" y="363538"/>
            <a:ext cx="7886700" cy="999595"/>
          </a:xfrm>
          <a:prstGeom prst="rect">
            <a:avLst/>
          </a:prstGeom>
        </p:spPr>
        <p:txBody>
          <a:bodyPr vert="horz" lIns="91440" tIns="45720" rIns="91440" bIns="45720" rtlCol="0" anchor="ctr">
            <a:noAutofit/>
          </a:bodyPr>
          <a:lstStyle/>
          <a:p>
            <a:r>
              <a:rPr lang="en-US" dirty="0" smtClean="0"/>
              <a:t>Overcoming The Hurdles Of EZ Query </a:t>
            </a:r>
            <a:endParaRPr lang="en-US" dirty="0"/>
          </a:p>
        </p:txBody>
      </p:sp>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kern="1200" baseline="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0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60536"/>
            <a:ext cx="9144000" cy="2387600"/>
          </a:xfrm>
        </p:spPr>
        <p:txBody>
          <a:bodyPr/>
          <a:lstStyle/>
          <a:p>
            <a:r>
              <a:rPr lang="en-US" dirty="0" smtClean="0"/>
              <a:t>Overcoming The Hurdles Of EQ</a:t>
            </a:r>
            <a:endParaRPr lang="en-US" dirty="0"/>
          </a:p>
        </p:txBody>
      </p:sp>
      <p:sp>
        <p:nvSpPr>
          <p:cNvPr id="3" name="Subtitle 2"/>
          <p:cNvSpPr>
            <a:spLocks noGrp="1"/>
          </p:cNvSpPr>
          <p:nvPr>
            <p:ph type="subTitle" idx="1"/>
          </p:nvPr>
        </p:nvSpPr>
        <p:spPr>
          <a:xfrm>
            <a:off x="1143000" y="4092371"/>
            <a:ext cx="6858000" cy="2163759"/>
          </a:xfrm>
        </p:spPr>
        <p:txBody>
          <a:bodyPr>
            <a:normAutofit fontScale="85000" lnSpcReduction="20000"/>
          </a:bodyPr>
          <a:lstStyle/>
          <a:p>
            <a:r>
              <a:rPr lang="en-US" dirty="0" smtClean="0"/>
              <a:t>By </a:t>
            </a:r>
          </a:p>
          <a:p>
            <a:r>
              <a:rPr lang="en-US" dirty="0" smtClean="0"/>
              <a:t>Tom Larson </a:t>
            </a:r>
          </a:p>
          <a:p>
            <a:r>
              <a:rPr lang="en-US" dirty="0" err="1" smtClean="0"/>
              <a:t>SoftReports</a:t>
            </a:r>
            <a:r>
              <a:rPr lang="en-US" dirty="0" smtClean="0"/>
              <a:t> Implementation Support Specialist</a:t>
            </a:r>
          </a:p>
          <a:p>
            <a:r>
              <a:rPr lang="en-US" dirty="0" smtClean="0"/>
              <a:t>And</a:t>
            </a:r>
          </a:p>
          <a:p>
            <a:r>
              <a:rPr lang="en-US" dirty="0" smtClean="0"/>
              <a:t>Kim Schroeder </a:t>
            </a:r>
          </a:p>
          <a:p>
            <a:r>
              <a:rPr lang="en-US" dirty="0" err="1" smtClean="0"/>
              <a:t>SoftReports</a:t>
            </a:r>
            <a:r>
              <a:rPr lang="en-US" dirty="0" smtClean="0"/>
              <a:t> Team Lead Implementation/Support</a:t>
            </a:r>
            <a:endParaRPr lang="en-US" dirty="0"/>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57800" y="1718734"/>
            <a:ext cx="533400" cy="35559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808132" y="4639734"/>
            <a:ext cx="533400" cy="35559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39420" y="1300691"/>
            <a:ext cx="7783834" cy="5447242"/>
          </a:xfrm>
        </p:spPr>
        <p:txBody>
          <a:bodyPr>
            <a:normAutofit/>
          </a:bodyPr>
          <a:lstStyle/>
          <a:p>
            <a:r>
              <a:rPr lang="en-US" dirty="0" smtClean="0"/>
              <a:t>Press </a:t>
            </a:r>
            <a:r>
              <a:rPr lang="en-US" b="1" dirty="0" smtClean="0"/>
              <a:t>N</a:t>
            </a:r>
            <a:r>
              <a:rPr lang="en-US" dirty="0" smtClean="0"/>
              <a:t> (for </a:t>
            </a:r>
            <a:r>
              <a:rPr lang="en-US" b="1" dirty="0" smtClean="0"/>
              <a:t>New</a:t>
            </a:r>
            <a:r>
              <a:rPr lang="en-US" dirty="0" smtClean="0"/>
              <a:t>) or navigate to </a:t>
            </a:r>
            <a:r>
              <a:rPr lang="en-US" b="1" dirty="0" smtClean="0"/>
              <a:t>New</a:t>
            </a:r>
            <a:r>
              <a:rPr lang="en-US" dirty="0" smtClean="0"/>
              <a:t> using your arrow keys on your keyboard until </a:t>
            </a:r>
            <a:r>
              <a:rPr lang="en-US" b="1" dirty="0" smtClean="0"/>
              <a:t>New</a:t>
            </a:r>
            <a:r>
              <a:rPr lang="en-US" dirty="0" smtClean="0"/>
              <a:t> is highlighted </a:t>
            </a:r>
            <a:r>
              <a:rPr lang="en-US" dirty="0" smtClean="0">
                <a:solidFill>
                  <a:schemeClr val="bg1"/>
                </a:solidFill>
              </a:rPr>
              <a:t>Blue</a:t>
            </a:r>
            <a:r>
              <a:rPr lang="en-US" dirty="0" smtClean="0"/>
              <a:t> and press </a:t>
            </a:r>
            <a:r>
              <a:rPr lang="en-US" b="1" dirty="0" smtClean="0"/>
              <a:t>Enter</a:t>
            </a:r>
          </a:p>
          <a:p>
            <a:r>
              <a:rPr lang="en-US" dirty="0" smtClean="0"/>
              <a:t>After you have selected </a:t>
            </a:r>
            <a:r>
              <a:rPr lang="en-US" b="1" dirty="0" smtClean="0"/>
              <a:t>New</a:t>
            </a:r>
            <a:r>
              <a:rPr lang="en-US" dirty="0" smtClean="0"/>
              <a:t>, type in the desired name of your report and press </a:t>
            </a:r>
            <a:r>
              <a:rPr lang="en-US" b="1" dirty="0" smtClean="0"/>
              <a:t>Enter</a:t>
            </a:r>
          </a:p>
          <a:p>
            <a:pPr lvl="1"/>
            <a:r>
              <a:rPr lang="en-US" dirty="0" smtClean="0"/>
              <a:t>Proper report naming – No Spaces! Instead use </a:t>
            </a:r>
            <a:r>
              <a:rPr lang="en-US" b="1" dirty="0" smtClean="0"/>
              <a:t>__</a:t>
            </a:r>
            <a:r>
              <a:rPr lang="en-US" dirty="0" smtClean="0"/>
              <a:t>  (New_Report)</a:t>
            </a:r>
          </a:p>
          <a:p>
            <a:pPr lvl="1"/>
            <a:r>
              <a:rPr lang="en-US" dirty="0" smtClean="0"/>
              <a:t>Use of Letters (both capital and lowercase), numbers, and only </a:t>
            </a:r>
            <a:r>
              <a:rPr lang="en-US" b="1" dirty="0" smtClean="0"/>
              <a:t>__  </a:t>
            </a:r>
            <a:r>
              <a:rPr lang="en-US" dirty="0" smtClean="0"/>
              <a:t>are allowed</a:t>
            </a:r>
          </a:p>
          <a:p>
            <a:r>
              <a:rPr lang="en-US" dirty="0" smtClean="0"/>
              <a:t>You should now be in </a:t>
            </a:r>
            <a:r>
              <a:rPr lang="en-US" b="1" dirty="0" smtClean="0"/>
              <a:t>Edit</a:t>
            </a:r>
            <a:r>
              <a:rPr lang="en-US" dirty="0" smtClean="0"/>
              <a:t> mode, at this point lets </a:t>
            </a:r>
            <a:r>
              <a:rPr lang="en-US" b="1" dirty="0" smtClean="0"/>
              <a:t>Save</a:t>
            </a:r>
            <a:r>
              <a:rPr lang="en-US" dirty="0" smtClean="0"/>
              <a:t> by pressing </a:t>
            </a:r>
            <a:r>
              <a:rPr lang="en-US" b="1" dirty="0" smtClean="0"/>
              <a:t>F12</a:t>
            </a:r>
            <a:r>
              <a:rPr lang="en-US" dirty="0" smtClean="0"/>
              <a:t> and press </a:t>
            </a:r>
            <a:r>
              <a:rPr lang="en-US" b="1" dirty="0" smtClean="0"/>
              <a:t>Enter</a:t>
            </a:r>
            <a:r>
              <a:rPr lang="en-US" dirty="0" smtClean="0"/>
              <a:t> for the highlighted </a:t>
            </a:r>
            <a:r>
              <a:rPr lang="en-US" b="1" dirty="0" smtClean="0">
                <a:solidFill>
                  <a:schemeClr val="bg1"/>
                </a:solidFill>
              </a:rPr>
              <a:t>Save</a:t>
            </a:r>
            <a:r>
              <a:rPr lang="en-US" b="1" dirty="0" smtClean="0"/>
              <a:t> </a:t>
            </a:r>
            <a:r>
              <a:rPr lang="en-US" dirty="0" smtClean="0"/>
              <a:t>option</a:t>
            </a:r>
          </a:p>
        </p:txBody>
      </p:sp>
      <p:sp>
        <p:nvSpPr>
          <p:cNvPr id="2" name="Title 1"/>
          <p:cNvSpPr>
            <a:spLocks noGrp="1"/>
          </p:cNvSpPr>
          <p:nvPr>
            <p:ph type="title"/>
          </p:nvPr>
        </p:nvSpPr>
        <p:spPr/>
        <p:txBody>
          <a:bodyPr>
            <a:normAutofit/>
          </a:bodyPr>
          <a:lstStyle/>
          <a:p>
            <a:r>
              <a:rPr lang="en-US" dirty="0" smtClean="0"/>
              <a:t>  How to </a:t>
            </a:r>
            <a:r>
              <a:rPr lang="en-US" b="1" dirty="0" smtClean="0"/>
              <a:t>Create</a:t>
            </a:r>
            <a:r>
              <a:rPr lang="en-US" dirty="0" smtClean="0"/>
              <a:t>  a new report….</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3962" y="2454805"/>
            <a:ext cx="7850038" cy="999595"/>
          </a:xfrm>
        </p:spPr>
        <p:txBody>
          <a:bodyPr>
            <a:normAutofit/>
          </a:bodyPr>
          <a:lstStyle/>
          <a:p>
            <a:r>
              <a:rPr lang="en-US" dirty="0" smtClean="0"/>
              <a:t>Common </a:t>
            </a:r>
            <a:r>
              <a:rPr lang="en-US" b="1" dirty="0" smtClean="0"/>
              <a:t>Issues/Errors </a:t>
            </a:r>
            <a:r>
              <a:rPr lang="en-US" dirty="0" smtClean="0"/>
              <a:t>You might encounter..</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3" name="Content Placeholder 2"/>
          <p:cNvSpPr>
            <a:spLocks noGrp="1"/>
          </p:cNvSpPr>
          <p:nvPr>
            <p:ph idx="1"/>
          </p:nvPr>
        </p:nvSpPr>
        <p:spPr/>
        <p:txBody>
          <a:bodyPr>
            <a:normAutofit/>
          </a:bodyPr>
          <a:lstStyle/>
          <a:p>
            <a:r>
              <a:rPr lang="en-US" dirty="0" smtClean="0"/>
              <a:t>When receiving an error “</a:t>
            </a:r>
            <a:r>
              <a:rPr lang="en-US" b="1" dirty="0" smtClean="0">
                <a:solidFill>
                  <a:srgbClr val="FF0000"/>
                </a:solidFill>
              </a:rPr>
              <a:t>SQL command not properly ended</a:t>
            </a:r>
            <a:r>
              <a:rPr lang="en-US" dirty="0" smtClean="0"/>
              <a:t>,” this usually means that a condition operator is </a:t>
            </a:r>
            <a:r>
              <a:rPr lang="en-US" b="1" dirty="0" smtClean="0"/>
              <a:t>missing</a:t>
            </a:r>
            <a:r>
              <a:rPr lang="en-US" dirty="0" smtClean="0"/>
              <a:t> such as ‘</a:t>
            </a:r>
            <a:r>
              <a:rPr lang="en-US" b="1" dirty="0" smtClean="0"/>
              <a:t>And</a:t>
            </a:r>
            <a:r>
              <a:rPr lang="en-US" dirty="0" smtClean="0"/>
              <a:t>’, ‘</a:t>
            </a:r>
            <a:r>
              <a:rPr lang="en-US" b="1" dirty="0" smtClean="0"/>
              <a:t>Or</a:t>
            </a:r>
            <a:r>
              <a:rPr lang="en-US" dirty="0" smtClean="0"/>
              <a:t>’ and ‘</a:t>
            </a:r>
            <a:r>
              <a:rPr lang="en-US" b="1" dirty="0" smtClean="0"/>
              <a:t>Con</a:t>
            </a:r>
            <a:r>
              <a:rPr lang="en-US" dirty="0" smtClean="0"/>
              <a:t>’ or that your </a:t>
            </a:r>
            <a:r>
              <a:rPr lang="en-US" b="1" dirty="0" smtClean="0"/>
              <a:t>missing</a:t>
            </a:r>
            <a:r>
              <a:rPr lang="en-US" dirty="0" smtClean="0"/>
              <a:t> a beginning or end </a:t>
            </a:r>
            <a:r>
              <a:rPr lang="en-US" b="1" dirty="0" smtClean="0"/>
              <a:t>(  )</a:t>
            </a:r>
            <a:r>
              <a:rPr lang="en-US" dirty="0" smtClean="0"/>
              <a:t> </a:t>
            </a:r>
          </a:p>
          <a:p>
            <a:r>
              <a:rPr lang="en-US" dirty="0" smtClean="0"/>
              <a:t>To correct an issue like this, first identify the potential location(s) of where the error is and then simple correct it and re-save the report.</a:t>
            </a:r>
          </a:p>
          <a:p>
            <a:endParaRPr lang="en-US" dirty="0" smtClean="0"/>
          </a:p>
          <a:p>
            <a:r>
              <a:rPr lang="en-US" dirty="0" smtClean="0"/>
              <a:t>The next five screenshots represent this issue and how to identify and correct it.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ror1.PNG"/>
          <p:cNvPicPr>
            <a:picLocks noGrp="1" noChangeAspect="1"/>
          </p:cNvPicPr>
          <p:nvPr>
            <p:ph idx="1"/>
          </p:nvPr>
        </p:nvPicPr>
        <p:blipFill>
          <a:blip r:embed="rId2" cstate="print"/>
          <a:stretch>
            <a:fillRect/>
          </a:stretch>
        </p:blipFill>
        <p:spPr>
          <a:xfrm>
            <a:off x="1410439" y="1117600"/>
            <a:ext cx="7234027" cy="5594047"/>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6" name="Oval 5"/>
          <p:cNvSpPr/>
          <p:nvPr/>
        </p:nvSpPr>
        <p:spPr>
          <a:xfrm>
            <a:off x="2912533" y="1896533"/>
            <a:ext cx="3166534" cy="6180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rror1_1.PNG"/>
          <p:cNvPicPr>
            <a:picLocks noGrp="1" noChangeAspect="1"/>
          </p:cNvPicPr>
          <p:nvPr>
            <p:ph idx="1"/>
          </p:nvPr>
        </p:nvPicPr>
        <p:blipFill>
          <a:blip r:embed="rId2" cstate="print"/>
          <a:stretch>
            <a:fillRect/>
          </a:stretch>
        </p:blipFill>
        <p:spPr>
          <a:xfrm>
            <a:off x="1399653" y="1126067"/>
            <a:ext cx="7279461" cy="5596466"/>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grpSp>
        <p:nvGrpSpPr>
          <p:cNvPr id="12" name="Group 11"/>
          <p:cNvGrpSpPr/>
          <p:nvPr/>
        </p:nvGrpSpPr>
        <p:grpSpPr>
          <a:xfrm>
            <a:off x="3666067" y="2108200"/>
            <a:ext cx="3462866" cy="1673200"/>
            <a:chOff x="3666067" y="2108200"/>
            <a:chExt cx="3462866" cy="1673200"/>
          </a:xfrm>
        </p:grpSpPr>
        <p:sp>
          <p:nvSpPr>
            <p:cNvPr id="8" name="Oval 7"/>
            <p:cNvSpPr/>
            <p:nvPr/>
          </p:nvSpPr>
          <p:spPr>
            <a:xfrm>
              <a:off x="6299200" y="2108200"/>
              <a:ext cx="829733" cy="6180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8" idx="3"/>
            </p:cNvCxnSpPr>
            <p:nvPr/>
          </p:nvCxnSpPr>
          <p:spPr>
            <a:xfrm flipV="1">
              <a:off x="5130800" y="2635753"/>
              <a:ext cx="1289912" cy="9371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66067" y="3412068"/>
              <a:ext cx="1467838" cy="369332"/>
            </a:xfrm>
            <a:prstGeom prst="rect">
              <a:avLst/>
            </a:prstGeom>
            <a:noFill/>
            <a:ln w="22225">
              <a:solidFill>
                <a:srgbClr val="FF0000"/>
              </a:solidFill>
            </a:ln>
          </p:spPr>
          <p:txBody>
            <a:bodyPr wrap="none" rtlCol="0">
              <a:spAutoFit/>
            </a:bodyPr>
            <a:lstStyle/>
            <a:p>
              <a:r>
                <a:rPr lang="en-US" dirty="0" smtClean="0">
                  <a:solidFill>
                    <a:srgbClr val="FF0000"/>
                  </a:solidFill>
                </a:rPr>
                <a:t>Missing ‘and’ </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ror1_2.PNG"/>
          <p:cNvPicPr>
            <a:picLocks noGrp="1" noChangeAspect="1"/>
          </p:cNvPicPr>
          <p:nvPr>
            <p:ph idx="1"/>
          </p:nvPr>
        </p:nvPicPr>
        <p:blipFill>
          <a:blip r:embed="rId2" cstate="print"/>
          <a:stretch>
            <a:fillRect/>
          </a:stretch>
        </p:blipFill>
        <p:spPr>
          <a:xfrm>
            <a:off x="1453557" y="1185332"/>
            <a:ext cx="7224776" cy="5519487"/>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6" name="Oval 5"/>
          <p:cNvSpPr/>
          <p:nvPr/>
        </p:nvSpPr>
        <p:spPr>
          <a:xfrm>
            <a:off x="1439333" y="6121400"/>
            <a:ext cx="2844800" cy="6011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ror1_4.PNG"/>
          <p:cNvPicPr>
            <a:picLocks noGrp="1" noChangeAspect="1"/>
          </p:cNvPicPr>
          <p:nvPr>
            <p:ph idx="1"/>
          </p:nvPr>
        </p:nvPicPr>
        <p:blipFill>
          <a:blip r:embed="rId2" cstate="print"/>
          <a:stretch>
            <a:fillRect/>
          </a:stretch>
        </p:blipFill>
        <p:spPr>
          <a:xfrm>
            <a:off x="1405852" y="1117600"/>
            <a:ext cx="7340215" cy="5669189"/>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6" name="Oval 5"/>
          <p:cNvSpPr/>
          <p:nvPr/>
        </p:nvSpPr>
        <p:spPr>
          <a:xfrm>
            <a:off x="6290733" y="2116667"/>
            <a:ext cx="965200" cy="6011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ror1_3.PNG"/>
          <p:cNvPicPr>
            <a:picLocks noGrp="1" noChangeAspect="1"/>
          </p:cNvPicPr>
          <p:nvPr>
            <p:ph idx="1"/>
          </p:nvPr>
        </p:nvPicPr>
        <p:blipFill>
          <a:blip r:embed="rId2" cstate="print"/>
          <a:stretch>
            <a:fillRect/>
          </a:stretch>
        </p:blipFill>
        <p:spPr>
          <a:xfrm>
            <a:off x="1381296" y="1092200"/>
            <a:ext cx="7288571" cy="5641780"/>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6" name="Oval 5"/>
          <p:cNvSpPr/>
          <p:nvPr/>
        </p:nvSpPr>
        <p:spPr>
          <a:xfrm>
            <a:off x="1337733" y="5977467"/>
            <a:ext cx="2150534" cy="6011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When receiving an error “</a:t>
            </a:r>
            <a:r>
              <a:rPr lang="en-US" b="1" dirty="0" smtClean="0">
                <a:solidFill>
                  <a:srgbClr val="FF0000"/>
                </a:solidFill>
              </a:rPr>
              <a:t>table or view does not exist</a:t>
            </a:r>
            <a:r>
              <a:rPr lang="en-US" dirty="0" smtClean="0"/>
              <a:t>,” this usually means that the view path needs to be updated, or the database needs to be added for one of fields being used, or the database needs to be converted from </a:t>
            </a:r>
            <a:r>
              <a:rPr lang="en-US" dirty="0" err="1" smtClean="0"/>
              <a:t>DBVista</a:t>
            </a:r>
            <a:r>
              <a:rPr lang="en-US" dirty="0" smtClean="0"/>
              <a:t> to Oracle.</a:t>
            </a:r>
          </a:p>
          <a:p>
            <a:r>
              <a:rPr lang="en-US" dirty="0" smtClean="0"/>
              <a:t>To correct an issue like this, put in a support task and make sure the product is </a:t>
            </a:r>
            <a:r>
              <a:rPr lang="en-US" b="1" dirty="0" smtClean="0"/>
              <a:t>RPT</a:t>
            </a:r>
            <a:r>
              <a:rPr lang="en-US" dirty="0" smtClean="0"/>
              <a:t> (NOT LAB) and mention the error as well as the fact that you are using EQ (EQ, Easy Query, etc..)</a:t>
            </a:r>
          </a:p>
          <a:p>
            <a:pPr>
              <a:buNone/>
            </a:pPr>
            <a:endParaRPr lang="en-US" dirty="0" smtClean="0"/>
          </a:p>
        </p:txBody>
      </p:sp>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ror2.PNG"/>
          <p:cNvPicPr>
            <a:picLocks noGrp="1" noChangeAspect="1"/>
          </p:cNvPicPr>
          <p:nvPr>
            <p:ph idx="1"/>
          </p:nvPr>
        </p:nvPicPr>
        <p:blipFill>
          <a:blip r:embed="rId2" cstate="print"/>
          <a:stretch>
            <a:fillRect/>
          </a:stretch>
        </p:blipFill>
        <p:spPr>
          <a:xfrm>
            <a:off x="1403429" y="1134533"/>
            <a:ext cx="7342638" cy="5634102"/>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6" name="Oval 5"/>
          <p:cNvSpPr/>
          <p:nvPr/>
        </p:nvSpPr>
        <p:spPr>
          <a:xfrm>
            <a:off x="2912533" y="1896533"/>
            <a:ext cx="3166534" cy="6180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When receiving an error “</a:t>
            </a:r>
            <a:r>
              <a:rPr lang="en-US" b="1" dirty="0" smtClean="0">
                <a:solidFill>
                  <a:srgbClr val="FF0000"/>
                </a:solidFill>
              </a:rPr>
              <a:t>invalid identifier</a:t>
            </a:r>
            <a:r>
              <a:rPr lang="en-US" dirty="0" smtClean="0"/>
              <a:t>,” this usually means that the field being used does not exist in the database or it’s a custom field that a user created that is not referencing a proper field.</a:t>
            </a:r>
          </a:p>
          <a:p>
            <a:r>
              <a:rPr lang="en-US" dirty="0" smtClean="0"/>
              <a:t>To correct an issue like this, you can either put in a support task and send it to N/REPORTS and mention the error as well as the fact that you are using EQ (EQ, Easy Query, etc..) or investigate the field on your report and check what field is being referenced, if any, and then identify if this field is still in the database by using the </a:t>
            </a:r>
            <a:r>
              <a:rPr lang="en-US" b="1" dirty="0" smtClean="0"/>
              <a:t>Field</a:t>
            </a:r>
            <a:r>
              <a:rPr lang="en-US" dirty="0" smtClean="0"/>
              <a:t> menu option outside of </a:t>
            </a:r>
            <a:r>
              <a:rPr lang="en-US" b="1" dirty="0" smtClean="0"/>
              <a:t>Edit </a:t>
            </a:r>
            <a:r>
              <a:rPr lang="en-US" dirty="0" smtClean="0"/>
              <a:t>mode.  </a:t>
            </a:r>
          </a:p>
          <a:p>
            <a:endParaRPr lang="en-US" dirty="0"/>
          </a:p>
        </p:txBody>
      </p:sp>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87390"/>
            <a:ext cx="7886700" cy="999595"/>
          </a:xfrm>
        </p:spPr>
        <p:txBody>
          <a:bodyPr>
            <a:noAutofit/>
          </a:bodyPr>
          <a:lstStyle/>
          <a:p>
            <a:r>
              <a:rPr lang="en-US" sz="3600" dirty="0" smtClean="0"/>
              <a:t>  How to </a:t>
            </a:r>
            <a:r>
              <a:rPr lang="en-US" sz="3600" b="1" dirty="0" smtClean="0"/>
              <a:t>Create</a:t>
            </a:r>
            <a:r>
              <a:rPr lang="en-US" sz="3600" dirty="0" smtClean="0"/>
              <a:t>  a new report….</a:t>
            </a:r>
            <a:r>
              <a:rPr lang="en-US" sz="3200" dirty="0" smtClean="0"/>
              <a:t>Continued</a:t>
            </a:r>
            <a:endParaRPr lang="en-US" sz="3600" dirty="0"/>
          </a:p>
        </p:txBody>
      </p:sp>
      <p:pic>
        <p:nvPicPr>
          <p:cNvPr id="4" name="Content Placeholder 3" descr="2a_NewReport.PNG"/>
          <p:cNvPicPr>
            <a:picLocks noGrp="1" noChangeAspect="1"/>
          </p:cNvPicPr>
          <p:nvPr>
            <p:ph idx="1"/>
          </p:nvPr>
        </p:nvPicPr>
        <p:blipFill>
          <a:blip r:embed="rId2" cstate="print"/>
          <a:stretch>
            <a:fillRect/>
          </a:stretch>
        </p:blipFill>
        <p:spPr>
          <a:xfrm>
            <a:off x="1397000" y="1086985"/>
            <a:ext cx="7501467" cy="5841392"/>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validIdentifier.PNG"/>
          <p:cNvPicPr>
            <a:picLocks noGrp="1" noChangeAspect="1"/>
          </p:cNvPicPr>
          <p:nvPr>
            <p:ph idx="1"/>
          </p:nvPr>
        </p:nvPicPr>
        <p:blipFill>
          <a:blip r:embed="rId2" cstate="print"/>
          <a:stretch>
            <a:fillRect/>
          </a:stretch>
        </p:blipFill>
        <p:spPr>
          <a:xfrm>
            <a:off x="1431840" y="1159932"/>
            <a:ext cx="7381959" cy="5657107"/>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6" name="Oval 5"/>
          <p:cNvSpPr/>
          <p:nvPr/>
        </p:nvSpPr>
        <p:spPr>
          <a:xfrm>
            <a:off x="3073399" y="1964267"/>
            <a:ext cx="2760133" cy="6434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pic>
        <p:nvPicPr>
          <p:cNvPr id="6" name="Content Placeholder 5" descr="InvalidIdentifier_1.PNG"/>
          <p:cNvPicPr>
            <a:picLocks noGrp="1" noChangeAspect="1"/>
          </p:cNvPicPr>
          <p:nvPr>
            <p:ph idx="1"/>
          </p:nvPr>
        </p:nvPicPr>
        <p:blipFill>
          <a:blip r:embed="rId2" cstate="print"/>
          <a:stretch>
            <a:fillRect/>
          </a:stretch>
        </p:blipFill>
        <p:spPr>
          <a:xfrm>
            <a:off x="1432991" y="1168400"/>
            <a:ext cx="7321542" cy="5595823"/>
          </a:xfrm>
        </p:spPr>
      </p:pic>
      <p:sp>
        <p:nvSpPr>
          <p:cNvPr id="8" name="Rectangle 7"/>
          <p:cNvSpPr/>
          <p:nvPr/>
        </p:nvSpPr>
        <p:spPr>
          <a:xfrm>
            <a:off x="1447800" y="4893733"/>
            <a:ext cx="7171267"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nvalidIdentifier_2.PNG"/>
          <p:cNvPicPr>
            <a:picLocks noGrp="1" noChangeAspect="1"/>
          </p:cNvPicPr>
          <p:nvPr>
            <p:ph idx="1"/>
          </p:nvPr>
        </p:nvPicPr>
        <p:blipFill>
          <a:blip r:embed="rId2" cstate="print"/>
          <a:stretch>
            <a:fillRect/>
          </a:stretch>
        </p:blipFill>
        <p:spPr>
          <a:xfrm>
            <a:off x="1343906" y="1092200"/>
            <a:ext cx="7495293" cy="5744645"/>
          </a:xfrm>
        </p:spPr>
      </p:pic>
      <p:sp>
        <p:nvSpPr>
          <p:cNvPr id="2" name="Title 1"/>
          <p:cNvSpPr>
            <a:spLocks noGrp="1"/>
          </p:cNvSpPr>
          <p:nvPr>
            <p:ph type="title"/>
          </p:nvPr>
        </p:nvSpPr>
        <p:spPr/>
        <p:txBody>
          <a:bodyPr>
            <a:normAutofit/>
          </a:bodyPr>
          <a:lstStyle/>
          <a:p>
            <a:r>
              <a:rPr lang="en-US" dirty="0" smtClean="0"/>
              <a:t>Common </a:t>
            </a:r>
            <a:r>
              <a:rPr lang="en-US" b="1" dirty="0" smtClean="0"/>
              <a:t>Issues/Errors</a:t>
            </a:r>
            <a:endParaRPr lang="en-US" dirty="0"/>
          </a:p>
        </p:txBody>
      </p:sp>
      <p:sp>
        <p:nvSpPr>
          <p:cNvPr id="8" name="Rectangle 7"/>
          <p:cNvSpPr/>
          <p:nvPr/>
        </p:nvSpPr>
        <p:spPr>
          <a:xfrm>
            <a:off x="1380067" y="4893733"/>
            <a:ext cx="7349065"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0" y="1692804"/>
            <a:ext cx="5681134" cy="1829329"/>
          </a:xfrm>
        </p:spPr>
        <p:txBody>
          <a:bodyPr>
            <a:normAutofit fontScale="90000"/>
          </a:bodyPr>
          <a:lstStyle/>
          <a:p>
            <a:pPr algn="ctr"/>
            <a:r>
              <a:rPr lang="en-US" sz="8000" dirty="0" smtClean="0"/>
              <a:t>Any Questions?</a:t>
            </a:r>
            <a:endParaRPr lang="en-US" sz="80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EQ Hotkeys</a:t>
            </a:r>
            <a:endParaRPr lang="en-US" dirty="0"/>
          </a:p>
        </p:txBody>
      </p:sp>
      <p:sp>
        <p:nvSpPr>
          <p:cNvPr id="4" name="Text Placeholder 3"/>
          <p:cNvSpPr>
            <a:spLocks noGrp="1"/>
          </p:cNvSpPr>
          <p:nvPr>
            <p:ph type="body" idx="1"/>
          </p:nvPr>
        </p:nvSpPr>
        <p:spPr>
          <a:xfrm>
            <a:off x="1157259" y="1244067"/>
            <a:ext cx="3868340" cy="823912"/>
          </a:xfrm>
        </p:spPr>
        <p:txBody>
          <a:bodyPr/>
          <a:lstStyle/>
          <a:p>
            <a:r>
              <a:rPr lang="en-US" dirty="0" smtClean="0"/>
              <a:t>Universal Hotkeys</a:t>
            </a:r>
            <a:endParaRPr lang="en-US" dirty="0"/>
          </a:p>
        </p:txBody>
      </p:sp>
      <p:sp>
        <p:nvSpPr>
          <p:cNvPr id="16" name="Content Placeholder 15"/>
          <p:cNvSpPr>
            <a:spLocks noGrp="1"/>
          </p:cNvSpPr>
          <p:nvPr>
            <p:ph sz="half" idx="2"/>
          </p:nvPr>
        </p:nvSpPr>
        <p:spPr>
          <a:xfrm>
            <a:off x="1354667" y="2142427"/>
            <a:ext cx="3670932" cy="4165224"/>
          </a:xfrm>
        </p:spPr>
        <p:txBody>
          <a:bodyPr/>
          <a:lstStyle/>
          <a:p>
            <a:r>
              <a:rPr lang="en-US" dirty="0" smtClean="0"/>
              <a:t>F1 – Cancel Action or to go back to the previous screen</a:t>
            </a:r>
          </a:p>
          <a:p>
            <a:r>
              <a:rPr lang="en-US" dirty="0" smtClean="0"/>
              <a:t>F12 – Save Action or Save Changes and navigate back to previous pages</a:t>
            </a:r>
            <a:endParaRPr lang="en-US" dirty="0"/>
          </a:p>
        </p:txBody>
      </p:sp>
      <p:sp>
        <p:nvSpPr>
          <p:cNvPr id="5" name="Text Placeholder 4"/>
          <p:cNvSpPr>
            <a:spLocks noGrp="1"/>
          </p:cNvSpPr>
          <p:nvPr>
            <p:ph type="body" sz="quarter" idx="3"/>
          </p:nvPr>
        </p:nvSpPr>
        <p:spPr>
          <a:xfrm>
            <a:off x="5162324" y="1254825"/>
            <a:ext cx="3887391" cy="823912"/>
          </a:xfrm>
        </p:spPr>
        <p:txBody>
          <a:bodyPr/>
          <a:lstStyle/>
          <a:p>
            <a:r>
              <a:rPr lang="en-US" dirty="0" smtClean="0"/>
              <a:t>When in Edit mode in EQ</a:t>
            </a:r>
            <a:endParaRPr lang="en-US" dirty="0"/>
          </a:p>
        </p:txBody>
      </p:sp>
      <p:sp>
        <p:nvSpPr>
          <p:cNvPr id="6" name="Content Placeholder 5"/>
          <p:cNvSpPr>
            <a:spLocks noGrp="1"/>
          </p:cNvSpPr>
          <p:nvPr>
            <p:ph sz="quarter" idx="4"/>
          </p:nvPr>
        </p:nvSpPr>
        <p:spPr>
          <a:xfrm>
            <a:off x="5249333" y="2137109"/>
            <a:ext cx="3800382" cy="3684588"/>
          </a:xfrm>
        </p:spPr>
        <p:txBody>
          <a:bodyPr>
            <a:normAutofit/>
          </a:bodyPr>
          <a:lstStyle/>
          <a:p>
            <a:r>
              <a:rPr lang="en-US" dirty="0" smtClean="0"/>
              <a:t>Field Details – F5</a:t>
            </a:r>
          </a:p>
          <a:p>
            <a:r>
              <a:rPr lang="en-US" dirty="0" smtClean="0"/>
              <a:t>Report Details (More) – F6</a:t>
            </a:r>
          </a:p>
          <a:p>
            <a:r>
              <a:rPr lang="en-US" dirty="0" smtClean="0"/>
              <a:t>F8 – Delete Field</a:t>
            </a:r>
          </a:p>
          <a:p>
            <a:r>
              <a:rPr lang="en-US" dirty="0" smtClean="0"/>
              <a:t>F9 – Select Field from DB</a:t>
            </a:r>
          </a:p>
          <a:p>
            <a:r>
              <a:rPr lang="en-US" dirty="0" smtClean="0"/>
              <a:t>Ctrl/N – Navigate between the fields section and Aggregate section</a:t>
            </a:r>
          </a:p>
          <a:p>
            <a:endParaRPr lang="en-US" dirty="0"/>
          </a:p>
        </p:txBody>
      </p:sp>
    </p:spTree>
    <p:extLst>
      <p:ext uri="{BB962C8B-B14F-4D97-AF65-F5344CB8AC3E}">
        <p14:creationId xmlns:p14="http://schemas.microsoft.com/office/powerpoint/2010/main" val="1456467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28699"/>
            <a:ext cx="7886700" cy="999595"/>
          </a:xfrm>
        </p:spPr>
        <p:txBody>
          <a:bodyPr>
            <a:noAutofit/>
          </a:bodyPr>
          <a:lstStyle/>
          <a:p>
            <a:r>
              <a:rPr lang="en-US" sz="4000" dirty="0" smtClean="0"/>
              <a:t>  How to </a:t>
            </a:r>
            <a:r>
              <a:rPr lang="en-US" sz="4000" b="1" dirty="0" smtClean="0"/>
              <a:t>Create</a:t>
            </a:r>
            <a:r>
              <a:rPr lang="en-US" sz="4000" dirty="0" smtClean="0"/>
              <a:t>  a new report….Continued</a:t>
            </a:r>
            <a:endParaRPr lang="en-US" sz="4000" dirty="0"/>
          </a:p>
        </p:txBody>
      </p:sp>
      <p:pic>
        <p:nvPicPr>
          <p:cNvPr id="4" name="Content Placeholder 3" descr="3_AddFields.PNG"/>
          <p:cNvPicPr>
            <a:picLocks noGrp="1" noChangeAspect="1"/>
          </p:cNvPicPr>
          <p:nvPr>
            <p:ph idx="1"/>
          </p:nvPr>
        </p:nvPicPr>
        <p:blipFill>
          <a:blip r:embed="rId2" cstate="print"/>
          <a:stretch>
            <a:fillRect/>
          </a:stretch>
        </p:blipFill>
        <p:spPr>
          <a:xfrm>
            <a:off x="1413932" y="1128294"/>
            <a:ext cx="7430069" cy="572970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29" y="89289"/>
            <a:ext cx="7886700" cy="999595"/>
          </a:xfrm>
        </p:spPr>
        <p:txBody>
          <a:bodyPr>
            <a:noAutofit/>
          </a:bodyPr>
          <a:lstStyle/>
          <a:p>
            <a:r>
              <a:rPr lang="en-US" sz="4000" dirty="0" smtClean="0"/>
              <a:t>  How to </a:t>
            </a:r>
            <a:r>
              <a:rPr lang="en-US" sz="4000" b="1" dirty="0" smtClean="0"/>
              <a:t>Create</a:t>
            </a:r>
            <a:r>
              <a:rPr lang="en-US" sz="4000" dirty="0" smtClean="0"/>
              <a:t>  a new report….Continued</a:t>
            </a:r>
            <a:endParaRPr lang="en-US" sz="4000" dirty="0"/>
          </a:p>
        </p:txBody>
      </p:sp>
      <p:pic>
        <p:nvPicPr>
          <p:cNvPr id="4" name="Content Placeholder 3" descr="3a_Save.PNG"/>
          <p:cNvPicPr>
            <a:picLocks noGrp="1" noChangeAspect="1"/>
          </p:cNvPicPr>
          <p:nvPr>
            <p:ph idx="1"/>
          </p:nvPr>
        </p:nvPicPr>
        <p:blipFill>
          <a:blip r:embed="rId2" cstate="print"/>
          <a:stretch>
            <a:fillRect/>
          </a:stretch>
        </p:blipFill>
        <p:spPr>
          <a:xfrm>
            <a:off x="1380067" y="1088884"/>
            <a:ext cx="7447025" cy="576911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7" y="2454805"/>
            <a:ext cx="7217834" cy="999595"/>
          </a:xfrm>
        </p:spPr>
        <p:txBody>
          <a:bodyPr>
            <a:normAutofit fontScale="90000"/>
          </a:bodyPr>
          <a:lstStyle/>
          <a:p>
            <a:r>
              <a:rPr lang="en-US" sz="5400" dirty="0" smtClean="0"/>
              <a:t>How to </a:t>
            </a:r>
            <a:r>
              <a:rPr lang="en-US" sz="5400" b="1" dirty="0" smtClean="0"/>
              <a:t>Edit</a:t>
            </a:r>
            <a:r>
              <a:rPr lang="en-US" sz="5400" dirty="0" smtClean="0"/>
              <a:t>  a new report….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280400" y="4995334"/>
            <a:ext cx="491068" cy="26246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080933" y="1837268"/>
            <a:ext cx="457199" cy="3217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47887" y="1192330"/>
            <a:ext cx="7783834" cy="5596465"/>
          </a:xfrm>
        </p:spPr>
        <p:txBody>
          <a:bodyPr>
            <a:normAutofit fontScale="92500" lnSpcReduction="20000"/>
          </a:bodyPr>
          <a:lstStyle/>
          <a:p>
            <a:r>
              <a:rPr lang="en-US" dirty="0" smtClean="0"/>
              <a:t>Adding fields to a report</a:t>
            </a:r>
          </a:p>
          <a:p>
            <a:pPr lvl="1"/>
            <a:r>
              <a:rPr lang="en-US" dirty="0" smtClean="0"/>
              <a:t>Press </a:t>
            </a:r>
            <a:r>
              <a:rPr lang="en-US" b="1" dirty="0" smtClean="0"/>
              <a:t>E</a:t>
            </a:r>
            <a:r>
              <a:rPr lang="en-US" dirty="0" smtClean="0"/>
              <a:t> for </a:t>
            </a:r>
            <a:r>
              <a:rPr lang="en-US" b="1" dirty="0" smtClean="0"/>
              <a:t>Edit</a:t>
            </a:r>
            <a:r>
              <a:rPr lang="en-US" dirty="0" smtClean="0"/>
              <a:t>, or navigate to </a:t>
            </a:r>
            <a:r>
              <a:rPr lang="en-US" b="1" dirty="0" smtClean="0"/>
              <a:t>Edit</a:t>
            </a:r>
            <a:r>
              <a:rPr lang="en-US" dirty="0" smtClean="0"/>
              <a:t> using your arrow keys on your keyboard until </a:t>
            </a:r>
            <a:r>
              <a:rPr lang="en-US" b="1" dirty="0" smtClean="0"/>
              <a:t>Edit</a:t>
            </a:r>
            <a:r>
              <a:rPr lang="en-US" dirty="0" smtClean="0"/>
              <a:t> is highlighted </a:t>
            </a:r>
            <a:r>
              <a:rPr lang="en-US" dirty="0" smtClean="0">
                <a:solidFill>
                  <a:schemeClr val="bg1"/>
                </a:solidFill>
              </a:rPr>
              <a:t>Blue</a:t>
            </a:r>
            <a:r>
              <a:rPr lang="en-US" dirty="0" smtClean="0"/>
              <a:t>  and press </a:t>
            </a:r>
            <a:r>
              <a:rPr lang="en-US" b="1" dirty="0" smtClean="0"/>
              <a:t>Enter</a:t>
            </a:r>
          </a:p>
          <a:p>
            <a:pPr lvl="1"/>
            <a:r>
              <a:rPr lang="en-US" dirty="0" smtClean="0"/>
              <a:t>Press </a:t>
            </a:r>
            <a:r>
              <a:rPr lang="en-US" b="1" dirty="0" smtClean="0"/>
              <a:t>F9</a:t>
            </a:r>
            <a:r>
              <a:rPr lang="en-US" dirty="0" smtClean="0"/>
              <a:t> to begin adding fields</a:t>
            </a:r>
          </a:p>
          <a:p>
            <a:pPr lvl="2"/>
            <a:r>
              <a:rPr lang="en-US" dirty="0" smtClean="0"/>
              <a:t>Using existing report(s) fields</a:t>
            </a:r>
          </a:p>
          <a:p>
            <a:pPr lvl="2"/>
            <a:r>
              <a:rPr lang="en-US" dirty="0" smtClean="0"/>
              <a:t>Using the database</a:t>
            </a:r>
          </a:p>
          <a:p>
            <a:pPr lvl="1"/>
            <a:r>
              <a:rPr lang="en-US" dirty="0" smtClean="0"/>
              <a:t>Select </a:t>
            </a:r>
            <a:r>
              <a:rPr lang="en-US" b="1" dirty="0" smtClean="0"/>
              <a:t>From database</a:t>
            </a:r>
          </a:p>
          <a:p>
            <a:pPr lvl="1"/>
            <a:r>
              <a:rPr lang="en-US" dirty="0" smtClean="0"/>
              <a:t>Select the </a:t>
            </a:r>
            <a:r>
              <a:rPr lang="en-US" u="sng" dirty="0" smtClean="0"/>
              <a:t>database</a:t>
            </a:r>
            <a:r>
              <a:rPr lang="en-US" dirty="0" smtClean="0"/>
              <a:t> you wish to use… In our example we will use </a:t>
            </a:r>
            <a:r>
              <a:rPr lang="en-US" b="1" dirty="0" smtClean="0"/>
              <a:t>hosplab</a:t>
            </a:r>
          </a:p>
          <a:p>
            <a:pPr lvl="1"/>
            <a:r>
              <a:rPr lang="en-US" dirty="0" smtClean="0"/>
              <a:t>Select the </a:t>
            </a:r>
            <a:r>
              <a:rPr lang="en-US" u="sng" dirty="0" smtClean="0"/>
              <a:t>table</a:t>
            </a:r>
            <a:r>
              <a:rPr lang="en-US" dirty="0" smtClean="0"/>
              <a:t> you wish to use… In our example we will use </a:t>
            </a:r>
            <a:r>
              <a:rPr lang="en-US" b="1" dirty="0" smtClean="0"/>
              <a:t>lab_active</a:t>
            </a:r>
            <a:endParaRPr lang="en-US" dirty="0" smtClean="0"/>
          </a:p>
          <a:p>
            <a:pPr lvl="1"/>
            <a:r>
              <a:rPr lang="en-US" dirty="0" smtClean="0"/>
              <a:t>Select the </a:t>
            </a:r>
            <a:r>
              <a:rPr lang="en-US" u="sng" dirty="0" smtClean="0"/>
              <a:t>fields</a:t>
            </a:r>
            <a:r>
              <a:rPr lang="en-US" dirty="0" smtClean="0"/>
              <a:t> you wish to use… In our example we will use </a:t>
            </a:r>
            <a:r>
              <a:rPr lang="en-US" b="1" dirty="0" smtClean="0"/>
              <a:t>acord, aodate, aotime, acward, acdepot, Panic_low, Panic_high, Abnormal_low, Abnormal_high</a:t>
            </a:r>
          </a:p>
          <a:p>
            <a:pPr lvl="2"/>
            <a:r>
              <a:rPr lang="en-US" dirty="0" smtClean="0"/>
              <a:t>Notice how a </a:t>
            </a:r>
            <a:r>
              <a:rPr lang="en-US" b="1" dirty="0" smtClean="0"/>
              <a:t>*</a:t>
            </a:r>
            <a:r>
              <a:rPr lang="en-US" dirty="0" smtClean="0"/>
              <a:t> is placed next to the field(s) you select and they are highlighted  </a:t>
            </a:r>
            <a:r>
              <a:rPr lang="en-US" b="1" dirty="0" smtClean="0">
                <a:solidFill>
                  <a:schemeClr val="bg1"/>
                </a:solidFill>
              </a:rPr>
              <a:t>Blue</a:t>
            </a:r>
            <a:endParaRPr lang="en-US" dirty="0" smtClean="0"/>
          </a:p>
          <a:p>
            <a:pPr lvl="1"/>
            <a:r>
              <a:rPr lang="en-US" dirty="0" smtClean="0"/>
              <a:t>After you have selected your desired fields, Press </a:t>
            </a:r>
            <a:r>
              <a:rPr lang="en-US" b="1" dirty="0" smtClean="0"/>
              <a:t>F12</a:t>
            </a:r>
            <a:r>
              <a:rPr lang="en-US" dirty="0" smtClean="0"/>
              <a:t> to save your selection and back out to the previous screen.  You will need to do this 3 times.</a:t>
            </a:r>
          </a:p>
          <a:p>
            <a:pPr lvl="1"/>
            <a:r>
              <a:rPr lang="en-US" dirty="0" smtClean="0"/>
              <a:t>If you make a mistake, you can press </a:t>
            </a:r>
            <a:r>
              <a:rPr lang="en-US" b="1" dirty="0" smtClean="0"/>
              <a:t>F1</a:t>
            </a:r>
            <a:r>
              <a:rPr lang="en-US" dirty="0" smtClean="0"/>
              <a:t> to back out without saving any selections</a:t>
            </a:r>
          </a:p>
          <a:p>
            <a:pPr lvl="2"/>
            <a:r>
              <a:rPr lang="en-US" dirty="0" smtClean="0"/>
              <a:t>Alternatively you can manually type in your fields instead of using the database</a:t>
            </a:r>
          </a:p>
          <a:p>
            <a:endParaRPr lang="en-US" dirty="0"/>
          </a:p>
        </p:txBody>
      </p:sp>
      <p:sp>
        <p:nvSpPr>
          <p:cNvPr id="2" name="Title 1"/>
          <p:cNvSpPr>
            <a:spLocks noGrp="1"/>
          </p:cNvSpPr>
          <p:nvPr>
            <p:ph type="title"/>
          </p:nvPr>
        </p:nvSpPr>
        <p:spPr>
          <a:xfrm>
            <a:off x="1196454" y="166644"/>
            <a:ext cx="7886700" cy="999595"/>
          </a:xfrm>
        </p:spPr>
        <p:txBody>
          <a:bodyPr>
            <a:noAutofit/>
          </a:bodyPr>
          <a:lstStyle/>
          <a:p>
            <a:r>
              <a:rPr lang="en-US" sz="3600" dirty="0" smtClean="0"/>
              <a:t>  How </a:t>
            </a:r>
            <a:r>
              <a:rPr lang="en-US" sz="3200" dirty="0" smtClean="0"/>
              <a:t>to</a:t>
            </a:r>
            <a:r>
              <a:rPr lang="en-US" sz="3600" dirty="0" smtClean="0"/>
              <a:t> </a:t>
            </a:r>
            <a:r>
              <a:rPr lang="en-US" sz="3600" b="1" dirty="0" smtClean="0"/>
              <a:t>Edit</a:t>
            </a:r>
            <a:r>
              <a:rPr lang="en-US" sz="3600" dirty="0" smtClean="0"/>
              <a:t>  a new report…</a:t>
            </a:r>
            <a:endParaRPr lang="en-US" sz="3600" dirty="0"/>
          </a:p>
        </p:txBody>
      </p:sp>
      <p:grpSp>
        <p:nvGrpSpPr>
          <p:cNvPr id="14" name="Group 13"/>
          <p:cNvGrpSpPr/>
          <p:nvPr/>
        </p:nvGrpSpPr>
        <p:grpSpPr>
          <a:xfrm>
            <a:off x="5858933" y="2504662"/>
            <a:ext cx="2819400" cy="1955801"/>
            <a:chOff x="5858933" y="2438399"/>
            <a:chExt cx="2819400" cy="1955801"/>
          </a:xfrm>
        </p:grpSpPr>
        <p:sp>
          <p:nvSpPr>
            <p:cNvPr id="6" name="Oval 5"/>
            <p:cNvSpPr/>
            <p:nvPr/>
          </p:nvSpPr>
          <p:spPr>
            <a:xfrm>
              <a:off x="6942667" y="3843867"/>
              <a:ext cx="1134533" cy="5503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8051800" y="3352800"/>
              <a:ext cx="321734" cy="64346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58933" y="2438399"/>
              <a:ext cx="2819400" cy="923330"/>
            </a:xfrm>
            <a:prstGeom prst="rect">
              <a:avLst/>
            </a:prstGeom>
            <a:noFill/>
            <a:ln w="19050">
              <a:solidFill>
                <a:srgbClr val="FF0000"/>
              </a:solidFill>
            </a:ln>
          </p:spPr>
          <p:txBody>
            <a:bodyPr wrap="square" rtlCol="0">
              <a:spAutoFit/>
            </a:bodyPr>
            <a:lstStyle/>
            <a:p>
              <a:r>
                <a:rPr lang="en-US" dirty="0" smtClean="0">
                  <a:solidFill>
                    <a:srgbClr val="FF0000"/>
                  </a:solidFill>
                </a:rPr>
                <a:t>Please note that this is the oracle table name.  </a:t>
              </a:r>
              <a:r>
                <a:rPr lang="en-US" dirty="0" err="1" smtClean="0">
                  <a:solidFill>
                    <a:srgbClr val="FF0000"/>
                  </a:solidFill>
                </a:rPr>
                <a:t>DBVista</a:t>
              </a:r>
              <a:r>
                <a:rPr lang="en-US" dirty="0" smtClean="0">
                  <a:solidFill>
                    <a:srgbClr val="FF0000"/>
                  </a:solidFill>
                </a:rPr>
                <a:t> does not contain the lab_</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887" y="151504"/>
            <a:ext cx="7886700" cy="999595"/>
          </a:xfrm>
        </p:spPr>
        <p:txBody>
          <a:bodyPr>
            <a:normAutofit/>
          </a:bodyPr>
          <a:lstStyle/>
          <a:p>
            <a:r>
              <a:rPr lang="en-US" sz="3100" dirty="0" smtClean="0"/>
              <a:t>How </a:t>
            </a:r>
            <a:r>
              <a:rPr lang="en-US" sz="3100" dirty="0" smtClean="0"/>
              <a:t>to </a:t>
            </a:r>
            <a:r>
              <a:rPr lang="en-US" sz="3100" b="1" dirty="0" smtClean="0"/>
              <a:t>Edit</a:t>
            </a:r>
            <a:r>
              <a:rPr lang="en-US" sz="3100" dirty="0" smtClean="0"/>
              <a:t>  a new </a:t>
            </a:r>
            <a:r>
              <a:rPr lang="en-US" sz="3100" dirty="0" smtClean="0"/>
              <a:t>report    …</a:t>
            </a:r>
            <a:r>
              <a:rPr lang="en-US" sz="3100" dirty="0" smtClean="0"/>
              <a:t>Continued</a:t>
            </a:r>
            <a:endParaRPr lang="en-US" sz="3100" dirty="0"/>
          </a:p>
        </p:txBody>
      </p:sp>
      <p:sp>
        <p:nvSpPr>
          <p:cNvPr id="3" name="Content Placeholder 2"/>
          <p:cNvSpPr>
            <a:spLocks noGrp="1"/>
          </p:cNvSpPr>
          <p:nvPr>
            <p:ph idx="1"/>
          </p:nvPr>
        </p:nvSpPr>
        <p:spPr>
          <a:xfrm>
            <a:off x="1247887" y="1388533"/>
            <a:ext cx="7783834" cy="5266267"/>
          </a:xfrm>
        </p:spPr>
        <p:txBody>
          <a:bodyPr>
            <a:normAutofit fontScale="92500" lnSpcReduction="20000"/>
          </a:bodyPr>
          <a:lstStyle/>
          <a:p>
            <a:r>
              <a:rPr lang="en-US" dirty="0" smtClean="0"/>
              <a:t>Attempt to SAVE!  Press </a:t>
            </a:r>
            <a:r>
              <a:rPr lang="en-US" b="1" dirty="0" smtClean="0"/>
              <a:t>F12</a:t>
            </a:r>
            <a:r>
              <a:rPr lang="en-US" dirty="0" smtClean="0"/>
              <a:t> to save</a:t>
            </a:r>
          </a:p>
          <a:p>
            <a:pPr lvl="1"/>
            <a:r>
              <a:rPr lang="en-US" dirty="0" smtClean="0"/>
              <a:t>A blue screen should appear that lets you know that you have added/deleted fields and that the Form should be edited to match the changes</a:t>
            </a:r>
          </a:p>
          <a:p>
            <a:r>
              <a:rPr lang="en-US" dirty="0" smtClean="0"/>
              <a:t>Editing the default </a:t>
            </a:r>
            <a:r>
              <a:rPr lang="en-US" b="1" dirty="0" smtClean="0"/>
              <a:t>Form</a:t>
            </a:r>
          </a:p>
          <a:p>
            <a:pPr lvl="1"/>
            <a:r>
              <a:rPr lang="en-US" dirty="0" smtClean="0"/>
              <a:t>In edit mode, Press </a:t>
            </a:r>
            <a:r>
              <a:rPr lang="en-US" b="1" dirty="0" smtClean="0"/>
              <a:t>F6</a:t>
            </a:r>
            <a:endParaRPr lang="en-US" dirty="0" smtClean="0"/>
          </a:p>
          <a:p>
            <a:pPr lvl="2"/>
            <a:r>
              <a:rPr lang="en-US" dirty="0" smtClean="0"/>
              <a:t>This screen allows you to edit the View Path, the Form, and the Screen</a:t>
            </a:r>
          </a:p>
          <a:p>
            <a:pPr lvl="1"/>
            <a:r>
              <a:rPr lang="en-US" dirty="0" smtClean="0"/>
              <a:t>Navigate down to </a:t>
            </a:r>
            <a:r>
              <a:rPr lang="en-US" b="1" dirty="0" smtClean="0"/>
              <a:t>Form</a:t>
            </a:r>
          </a:p>
          <a:p>
            <a:pPr lvl="1"/>
            <a:r>
              <a:rPr lang="en-US" dirty="0" smtClean="0"/>
              <a:t>Press </a:t>
            </a:r>
            <a:r>
              <a:rPr lang="en-US" b="1" dirty="0" smtClean="0"/>
              <a:t>Enter</a:t>
            </a:r>
            <a:r>
              <a:rPr lang="en-US" dirty="0" smtClean="0"/>
              <a:t> to view the current </a:t>
            </a:r>
            <a:r>
              <a:rPr lang="en-US" b="1" dirty="0" smtClean="0"/>
              <a:t>Form</a:t>
            </a:r>
          </a:p>
          <a:p>
            <a:pPr lvl="2"/>
            <a:r>
              <a:rPr lang="en-US" dirty="0" smtClean="0"/>
              <a:t>Notice how it is blank and has no fields shown on it</a:t>
            </a:r>
            <a:endParaRPr lang="en-US" b="1" dirty="0" smtClean="0"/>
          </a:p>
          <a:p>
            <a:pPr lvl="1"/>
            <a:r>
              <a:rPr lang="en-US" dirty="0" smtClean="0"/>
              <a:t>Back out with </a:t>
            </a:r>
            <a:r>
              <a:rPr lang="en-US" b="1" dirty="0" smtClean="0"/>
              <a:t>F1</a:t>
            </a:r>
          </a:p>
          <a:p>
            <a:pPr lvl="1"/>
            <a:r>
              <a:rPr lang="en-US" dirty="0" smtClean="0"/>
              <a:t>Press F7 to </a:t>
            </a:r>
            <a:r>
              <a:rPr lang="en-US" b="1" dirty="0" smtClean="0"/>
              <a:t>Create Default</a:t>
            </a:r>
            <a:r>
              <a:rPr lang="en-US" dirty="0" smtClean="0"/>
              <a:t> </a:t>
            </a:r>
            <a:r>
              <a:rPr lang="en-US" b="1" dirty="0" smtClean="0"/>
              <a:t>Form</a:t>
            </a:r>
          </a:p>
          <a:p>
            <a:pPr lvl="1"/>
            <a:r>
              <a:rPr lang="en-US" dirty="0" smtClean="0"/>
              <a:t>Press </a:t>
            </a:r>
            <a:r>
              <a:rPr lang="en-US" b="1" dirty="0" smtClean="0"/>
              <a:t>Enter</a:t>
            </a:r>
            <a:r>
              <a:rPr lang="en-US" dirty="0" smtClean="0"/>
              <a:t> to view the updated </a:t>
            </a:r>
            <a:r>
              <a:rPr lang="en-US" b="1" dirty="0" smtClean="0"/>
              <a:t>Form</a:t>
            </a:r>
          </a:p>
          <a:p>
            <a:pPr lvl="2"/>
            <a:r>
              <a:rPr lang="en-US" dirty="0" smtClean="0"/>
              <a:t>Notice how it now shows all your fields in the order that you selected them</a:t>
            </a:r>
            <a:endParaRPr lang="en-US" b="1" dirty="0" smtClean="0"/>
          </a:p>
          <a:p>
            <a:pPr lvl="1"/>
            <a:r>
              <a:rPr lang="en-US" dirty="0" smtClean="0"/>
              <a:t>Press </a:t>
            </a:r>
            <a:r>
              <a:rPr lang="en-US" b="1" dirty="0" smtClean="0"/>
              <a:t>F12</a:t>
            </a:r>
            <a:r>
              <a:rPr lang="en-US" dirty="0" smtClean="0"/>
              <a:t> two times to save the edits and return to the edit screen</a:t>
            </a:r>
          </a:p>
          <a:p>
            <a:r>
              <a:rPr lang="en-US" dirty="0" smtClean="0"/>
              <a:t>Now SAVE!  Press </a:t>
            </a:r>
            <a:r>
              <a:rPr lang="en-US" b="1" dirty="0" smtClean="0"/>
              <a:t>F12</a:t>
            </a:r>
            <a:r>
              <a:rPr lang="en-US" dirty="0" smtClean="0"/>
              <a:t> to save</a:t>
            </a:r>
          </a:p>
          <a:p>
            <a:pPr lvl="1"/>
            <a:r>
              <a:rPr lang="en-US" dirty="0" smtClean="0"/>
              <a:t>If you successfully saved, EQ has taken you out of </a:t>
            </a:r>
            <a:r>
              <a:rPr lang="en-US" b="1" dirty="0" smtClean="0"/>
              <a:t>Edit</a:t>
            </a:r>
            <a:r>
              <a:rPr lang="en-US" dirty="0" smtClean="0"/>
              <a:t> mode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08967"/>
            <a:ext cx="7886700" cy="999595"/>
          </a:xfrm>
        </p:spPr>
        <p:txBody>
          <a:bodyPr>
            <a:noAutofit/>
          </a:bodyPr>
          <a:lstStyle/>
          <a:p>
            <a:r>
              <a:rPr lang="en-US" sz="3200" dirty="0" smtClean="0"/>
              <a:t>How </a:t>
            </a:r>
            <a:r>
              <a:rPr lang="en-US" sz="3200" dirty="0" smtClean="0"/>
              <a:t>to </a:t>
            </a:r>
            <a:r>
              <a:rPr lang="en-US" sz="3200" b="1" dirty="0" smtClean="0"/>
              <a:t>Edit</a:t>
            </a:r>
            <a:r>
              <a:rPr lang="en-US" sz="3200" dirty="0" smtClean="0"/>
              <a:t>  a new </a:t>
            </a:r>
            <a:r>
              <a:rPr lang="en-US" sz="3200" dirty="0" smtClean="0"/>
              <a:t>report</a:t>
            </a:r>
            <a:br>
              <a:rPr lang="en-US" sz="3200" dirty="0" smtClean="0"/>
            </a:br>
            <a:r>
              <a:rPr lang="en-US" sz="3200" dirty="0" smtClean="0"/>
              <a:t>…</a:t>
            </a:r>
            <a:r>
              <a:rPr lang="en-US" sz="3200" dirty="0" smtClean="0"/>
              <a:t>Continued</a:t>
            </a:r>
            <a:endParaRPr lang="en-US" sz="3200" dirty="0"/>
          </a:p>
        </p:txBody>
      </p:sp>
      <p:pic>
        <p:nvPicPr>
          <p:cNvPr id="6" name="Content Placeholder 5" descr="3_AddFields.PNG"/>
          <p:cNvPicPr>
            <a:picLocks noGrp="1" noChangeAspect="1"/>
          </p:cNvPicPr>
          <p:nvPr>
            <p:ph idx="1"/>
          </p:nvPr>
        </p:nvPicPr>
        <p:blipFill>
          <a:blip r:embed="rId2" cstate="print"/>
          <a:stretch>
            <a:fillRect/>
          </a:stretch>
        </p:blipFill>
        <p:spPr>
          <a:xfrm>
            <a:off x="1405467" y="1108562"/>
            <a:ext cx="7421625" cy="5749438"/>
          </a:xfrm>
        </p:spPr>
      </p:pic>
      <p:sp>
        <p:nvSpPr>
          <p:cNvPr id="4" name="Oval 3"/>
          <p:cNvSpPr/>
          <p:nvPr/>
        </p:nvSpPr>
        <p:spPr>
          <a:xfrm>
            <a:off x="1320800" y="5943600"/>
            <a:ext cx="7560733" cy="584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a:t>
            </a:r>
            <a:r>
              <a:rPr lang="en-US" dirty="0" smtClean="0"/>
              <a:t>report</a:t>
            </a:r>
            <a:br>
              <a:rPr lang="en-US" dirty="0" smtClean="0"/>
            </a:br>
            <a:r>
              <a:rPr lang="en-US" dirty="0" smtClean="0"/>
              <a:t>…</a:t>
            </a:r>
            <a:r>
              <a:rPr lang="en-US" dirty="0" smtClean="0"/>
              <a:t>Continued</a:t>
            </a:r>
            <a:endParaRPr lang="en-US" dirty="0"/>
          </a:p>
        </p:txBody>
      </p:sp>
      <p:pic>
        <p:nvPicPr>
          <p:cNvPr id="6" name="Content Placeholder 5" descr="4_AddFields.PNG"/>
          <p:cNvPicPr>
            <a:picLocks noGrp="1" noChangeAspect="1"/>
          </p:cNvPicPr>
          <p:nvPr>
            <p:ph idx="1"/>
          </p:nvPr>
        </p:nvPicPr>
        <p:blipFill>
          <a:blip r:embed="rId2" cstate="print"/>
          <a:stretch>
            <a:fillRect/>
          </a:stretch>
        </p:blipFill>
        <p:spPr>
          <a:xfrm>
            <a:off x="1405467" y="1113756"/>
            <a:ext cx="7428257" cy="574424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4a_AddFields.PNG"/>
          <p:cNvPicPr>
            <a:picLocks noGrp="1" noChangeAspect="1"/>
          </p:cNvPicPr>
          <p:nvPr>
            <p:ph idx="1"/>
          </p:nvPr>
        </p:nvPicPr>
        <p:blipFill>
          <a:blip r:embed="rId2" cstate="print"/>
          <a:stretch>
            <a:fillRect/>
          </a:stretch>
        </p:blipFill>
        <p:spPr>
          <a:xfrm>
            <a:off x="1413933" y="1133050"/>
            <a:ext cx="7436211" cy="572494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7" name="Content Placeholder 6"/>
          <p:cNvSpPr>
            <a:spLocks noGrp="1"/>
          </p:cNvSpPr>
          <p:nvPr>
            <p:ph idx="1"/>
          </p:nvPr>
        </p:nvSpPr>
        <p:spPr>
          <a:xfrm>
            <a:off x="1450011" y="1794933"/>
            <a:ext cx="7533121" cy="4461934"/>
          </a:xfrm>
        </p:spPr>
        <p:txBody>
          <a:bodyPr>
            <a:normAutofit fontScale="92500" lnSpcReduction="10000"/>
          </a:bodyPr>
          <a:lstStyle/>
          <a:p>
            <a:r>
              <a:rPr lang="en-US" dirty="0" smtClean="0"/>
              <a:t>Introduce you to EQ (EQ, Easy Query, EQ SQL Generator)</a:t>
            </a:r>
          </a:p>
          <a:p>
            <a:r>
              <a:rPr lang="en-US" dirty="0" smtClean="0"/>
              <a:t>We will show you how to get to the EQ Application</a:t>
            </a:r>
          </a:p>
          <a:p>
            <a:r>
              <a:rPr lang="en-US" dirty="0" smtClean="0"/>
              <a:t>You will learn how to </a:t>
            </a:r>
            <a:r>
              <a:rPr lang="en-US" b="1" dirty="0" smtClean="0"/>
              <a:t>Create</a:t>
            </a:r>
            <a:r>
              <a:rPr lang="en-US" dirty="0" smtClean="0"/>
              <a:t>  and </a:t>
            </a:r>
            <a:r>
              <a:rPr lang="en-US" b="1" dirty="0" smtClean="0"/>
              <a:t>Edit</a:t>
            </a:r>
            <a:r>
              <a:rPr lang="en-US" dirty="0" smtClean="0"/>
              <a:t> a new report</a:t>
            </a:r>
          </a:p>
          <a:p>
            <a:r>
              <a:rPr lang="en-US" dirty="0" smtClean="0"/>
              <a:t>We will demonstrate how to add </a:t>
            </a:r>
            <a:r>
              <a:rPr lang="en-US" b="1" dirty="0" smtClean="0"/>
              <a:t>Criteria</a:t>
            </a:r>
            <a:r>
              <a:rPr lang="en-US" dirty="0" smtClean="0"/>
              <a:t> and </a:t>
            </a:r>
            <a:r>
              <a:rPr lang="en-US" b="1" dirty="0" smtClean="0"/>
              <a:t>Parameters</a:t>
            </a:r>
          </a:p>
          <a:p>
            <a:r>
              <a:rPr lang="en-US" dirty="0" smtClean="0"/>
              <a:t>We will show you how to </a:t>
            </a:r>
            <a:r>
              <a:rPr lang="en-US" b="1" dirty="0" smtClean="0"/>
              <a:t>Run</a:t>
            </a:r>
            <a:r>
              <a:rPr lang="en-US" dirty="0" smtClean="0"/>
              <a:t> and </a:t>
            </a:r>
            <a:r>
              <a:rPr lang="en-US" b="1" dirty="0" smtClean="0"/>
              <a:t>Print</a:t>
            </a:r>
            <a:r>
              <a:rPr lang="en-US" dirty="0" smtClean="0"/>
              <a:t> Reports</a:t>
            </a:r>
            <a:endParaRPr lang="en-US" b="1" dirty="0" smtClean="0"/>
          </a:p>
          <a:p>
            <a:r>
              <a:rPr lang="en-US" dirty="0" smtClean="0"/>
              <a:t>You will learn how to customize the </a:t>
            </a:r>
            <a:r>
              <a:rPr lang="en-US" b="1" dirty="0" smtClean="0"/>
              <a:t>Screen</a:t>
            </a:r>
            <a:r>
              <a:rPr lang="en-US" dirty="0" smtClean="0"/>
              <a:t> and </a:t>
            </a:r>
            <a:r>
              <a:rPr lang="en-US" b="1" dirty="0" smtClean="0"/>
              <a:t>Form</a:t>
            </a:r>
          </a:p>
          <a:p>
            <a:r>
              <a:rPr lang="en-US" dirty="0" smtClean="0"/>
              <a:t>We will demonstrate how setup your report to export to </a:t>
            </a:r>
            <a:r>
              <a:rPr lang="en-US" b="1" dirty="0" smtClean="0"/>
              <a:t>Excel</a:t>
            </a:r>
          </a:p>
          <a:p>
            <a:r>
              <a:rPr lang="en-US" dirty="0" smtClean="0"/>
              <a:t>We will review some common </a:t>
            </a:r>
            <a:r>
              <a:rPr lang="en-US" b="1" dirty="0" smtClean="0"/>
              <a:t>Issues/Errors</a:t>
            </a:r>
            <a:r>
              <a:rPr lang="en-US" dirty="0" smtClean="0"/>
              <a:t> that you might encounter and give you suggestions on how to resolve them</a:t>
            </a:r>
          </a:p>
        </p:txBody>
      </p:sp>
    </p:spTree>
    <p:extLst>
      <p:ext uri="{BB962C8B-B14F-4D97-AF65-F5344CB8AC3E}">
        <p14:creationId xmlns:p14="http://schemas.microsoft.com/office/powerpoint/2010/main" val="2884503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4a_AddFieldsReport.PNG"/>
          <p:cNvPicPr>
            <a:picLocks noGrp="1" noChangeAspect="1"/>
          </p:cNvPicPr>
          <p:nvPr>
            <p:ph idx="1"/>
          </p:nvPr>
        </p:nvPicPr>
        <p:blipFill>
          <a:blip r:embed="rId2" cstate="print"/>
          <a:stretch>
            <a:fillRect/>
          </a:stretch>
        </p:blipFill>
        <p:spPr>
          <a:xfrm>
            <a:off x="1439333" y="1155382"/>
            <a:ext cx="7414432" cy="570261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4_AddFields.PNG"/>
          <p:cNvPicPr>
            <a:picLocks noGrp="1" noChangeAspect="1"/>
          </p:cNvPicPr>
          <p:nvPr>
            <p:ph idx="1"/>
          </p:nvPr>
        </p:nvPicPr>
        <p:blipFill>
          <a:blip r:embed="rId2" cstate="print"/>
          <a:stretch>
            <a:fillRect/>
          </a:stretch>
        </p:blipFill>
        <p:spPr>
          <a:xfrm>
            <a:off x="1447800" y="1146490"/>
            <a:ext cx="7385924" cy="571150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6" name="Content Placeholder 5" descr="5_AddFields.PNG"/>
          <p:cNvPicPr>
            <a:picLocks noGrp="1" noChangeAspect="1"/>
          </p:cNvPicPr>
          <p:nvPr>
            <p:ph idx="1"/>
          </p:nvPr>
        </p:nvPicPr>
        <p:blipFill>
          <a:blip r:embed="rId2" cstate="print"/>
          <a:stretch>
            <a:fillRect/>
          </a:stretch>
        </p:blipFill>
        <p:spPr>
          <a:xfrm>
            <a:off x="1430867" y="1147682"/>
            <a:ext cx="7421351" cy="571031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6_SelectFields.PNG"/>
          <p:cNvPicPr>
            <a:picLocks noGrp="1" noChangeAspect="1"/>
          </p:cNvPicPr>
          <p:nvPr>
            <p:ph idx="1"/>
          </p:nvPr>
        </p:nvPicPr>
        <p:blipFill>
          <a:blip r:embed="rId2" cstate="print"/>
          <a:stretch>
            <a:fillRect/>
          </a:stretch>
        </p:blipFill>
        <p:spPr>
          <a:xfrm>
            <a:off x="1398084" y="1126068"/>
            <a:ext cx="7458794" cy="5731932"/>
          </a:xfrm>
        </p:spPr>
      </p:pic>
      <p:grpSp>
        <p:nvGrpSpPr>
          <p:cNvPr id="8" name="Group 7"/>
          <p:cNvGrpSpPr/>
          <p:nvPr/>
        </p:nvGrpSpPr>
        <p:grpSpPr>
          <a:xfrm>
            <a:off x="1244600" y="1143000"/>
            <a:ext cx="2904067" cy="3962400"/>
            <a:chOff x="1244600" y="1143000"/>
            <a:chExt cx="2904067" cy="3962400"/>
          </a:xfrm>
        </p:grpSpPr>
        <p:sp>
          <p:nvSpPr>
            <p:cNvPr id="5" name="Oval 4"/>
            <p:cNvSpPr/>
            <p:nvPr/>
          </p:nvSpPr>
          <p:spPr>
            <a:xfrm>
              <a:off x="1354667" y="1168400"/>
              <a:ext cx="1261533" cy="635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87134" y="1143000"/>
              <a:ext cx="1261533" cy="635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44600" y="4470400"/>
              <a:ext cx="1261533" cy="635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7" name="Content Placeholder 6" descr="7_SelectFields.PNG"/>
          <p:cNvPicPr>
            <a:picLocks noGrp="1" noChangeAspect="1"/>
          </p:cNvPicPr>
          <p:nvPr>
            <p:ph idx="1"/>
          </p:nvPr>
        </p:nvPicPr>
        <p:blipFill>
          <a:blip r:embed="rId2" cstate="print"/>
          <a:stretch>
            <a:fillRect/>
          </a:stretch>
        </p:blipFill>
        <p:spPr>
          <a:xfrm>
            <a:off x="1413933" y="1135846"/>
            <a:ext cx="7439834" cy="572215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7" name="Content Placeholder 6" descr="8_SelectFields.PNG"/>
          <p:cNvPicPr>
            <a:picLocks noGrp="1" noChangeAspect="1"/>
          </p:cNvPicPr>
          <p:nvPr>
            <p:ph idx="1"/>
          </p:nvPr>
        </p:nvPicPr>
        <p:blipFill>
          <a:blip r:embed="rId2" cstate="print"/>
          <a:stretch>
            <a:fillRect/>
          </a:stretch>
        </p:blipFill>
        <p:spPr>
          <a:xfrm>
            <a:off x="1407387" y="1117600"/>
            <a:ext cx="7429361" cy="57403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7" name="Content Placeholder 6" descr="9_SelectFields.PNG"/>
          <p:cNvPicPr>
            <a:picLocks noGrp="1" noChangeAspect="1"/>
          </p:cNvPicPr>
          <p:nvPr>
            <p:ph idx="1"/>
          </p:nvPr>
        </p:nvPicPr>
        <p:blipFill>
          <a:blip r:embed="rId2" cstate="print"/>
          <a:stretch>
            <a:fillRect/>
          </a:stretch>
        </p:blipFill>
        <p:spPr>
          <a:xfrm>
            <a:off x="1389571" y="1092200"/>
            <a:ext cx="7432393" cy="57657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7" name="Content Placeholder 6" descr="10_FieldsAdded.PNG"/>
          <p:cNvPicPr>
            <a:picLocks noGrp="1" noChangeAspect="1"/>
          </p:cNvPicPr>
          <p:nvPr>
            <p:ph idx="1"/>
          </p:nvPr>
        </p:nvPicPr>
        <p:blipFill>
          <a:blip r:embed="rId2" cstate="print"/>
          <a:stretch>
            <a:fillRect/>
          </a:stretch>
        </p:blipFill>
        <p:spPr>
          <a:xfrm>
            <a:off x="1405467" y="1125334"/>
            <a:ext cx="7443134" cy="573266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a_Save.PNG"/>
          <p:cNvPicPr>
            <a:picLocks noGrp="1" noChangeAspect="1"/>
          </p:cNvPicPr>
          <p:nvPr>
            <p:ph idx="1"/>
          </p:nvPr>
        </p:nvPicPr>
        <p:blipFill>
          <a:blip r:embed="rId2" cstate="print"/>
          <a:stretch>
            <a:fillRect/>
          </a:stretch>
        </p:blipFill>
        <p:spPr>
          <a:xfrm>
            <a:off x="1411321" y="1143000"/>
            <a:ext cx="7454349" cy="5715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b_SaveEdits.PNG"/>
          <p:cNvPicPr>
            <a:picLocks noGrp="1" noChangeAspect="1"/>
          </p:cNvPicPr>
          <p:nvPr>
            <p:ph idx="1"/>
          </p:nvPr>
        </p:nvPicPr>
        <p:blipFill>
          <a:blip r:embed="rId2" cstate="print"/>
          <a:stretch>
            <a:fillRect/>
          </a:stretch>
        </p:blipFill>
        <p:spPr>
          <a:xfrm>
            <a:off x="1459361" y="1151466"/>
            <a:ext cx="7369226" cy="570653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p:txBody>
          <a:bodyPr>
            <a:normAutofit/>
          </a:bodyPr>
          <a:lstStyle/>
          <a:p>
            <a:r>
              <a:rPr lang="en-US" dirty="0" smtClean="0"/>
              <a:t>EQ allows it’s users the ability to put together quick and efficient reports with minimal effort.</a:t>
            </a:r>
          </a:p>
          <a:p>
            <a:r>
              <a:rPr lang="en-US" dirty="0" smtClean="0"/>
              <a:t>What modules use EQ</a:t>
            </a:r>
          </a:p>
          <a:p>
            <a:pPr lvl="1"/>
            <a:r>
              <a:rPr lang="en-US" dirty="0" smtClean="0"/>
              <a:t>Lab/</a:t>
            </a:r>
            <a:r>
              <a:rPr lang="en-US" dirty="0" err="1" smtClean="0"/>
              <a:t>Mic</a:t>
            </a:r>
            <a:endParaRPr lang="en-US" dirty="0" smtClean="0"/>
          </a:p>
          <a:p>
            <a:pPr lvl="1"/>
            <a:r>
              <a:rPr lang="en-US" dirty="0" smtClean="0"/>
              <a:t>BB</a:t>
            </a:r>
          </a:p>
          <a:p>
            <a:pPr lvl="1"/>
            <a:r>
              <a:rPr lang="en-US" dirty="0" smtClean="0"/>
              <a:t>AP (Path)</a:t>
            </a:r>
          </a:p>
          <a:p>
            <a:pPr lvl="1"/>
            <a:r>
              <a:rPr lang="en-US" dirty="0" smtClean="0"/>
              <a:t>AR</a:t>
            </a:r>
          </a:p>
          <a:p>
            <a:pPr lvl="1"/>
            <a:r>
              <a:rPr lang="en-US" dirty="0" smtClean="0"/>
              <a:t>Donor</a:t>
            </a:r>
          </a:p>
          <a:p>
            <a:pPr lvl="1"/>
            <a:r>
              <a:rPr lang="en-US" dirty="0" smtClean="0"/>
              <a:t>SEC</a:t>
            </a:r>
          </a:p>
          <a:p>
            <a:pPr lvl="1"/>
            <a:r>
              <a:rPr lang="en-US" dirty="0" smtClean="0"/>
              <a:t>QC</a:t>
            </a:r>
          </a:p>
        </p:txBody>
      </p:sp>
      <p:sp>
        <p:nvSpPr>
          <p:cNvPr id="2" name="Title 1"/>
          <p:cNvSpPr>
            <a:spLocks noGrp="1"/>
          </p:cNvSpPr>
          <p:nvPr>
            <p:ph type="title"/>
          </p:nvPr>
        </p:nvSpPr>
        <p:spPr>
          <a:xfrm>
            <a:off x="922518" y="363539"/>
            <a:ext cx="7886700" cy="999595"/>
          </a:xfrm>
        </p:spPr>
        <p:txBody>
          <a:bodyPr>
            <a:normAutofit/>
          </a:bodyPr>
          <a:lstStyle/>
          <a:p>
            <a:pPr algn="ctr"/>
            <a:r>
              <a:rPr lang="en-US" dirty="0" smtClean="0"/>
              <a:t>     What is EQ?</a:t>
            </a:r>
            <a:endParaRPr lang="en-US" dirty="0"/>
          </a:p>
        </p:txBody>
      </p:sp>
    </p:spTree>
    <p:extLst>
      <p:ext uri="{BB962C8B-B14F-4D97-AF65-F5344CB8AC3E}">
        <p14:creationId xmlns:p14="http://schemas.microsoft.com/office/powerpoint/2010/main" val="1456467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c_SaveEdits.PNG"/>
          <p:cNvPicPr>
            <a:picLocks noGrp="1" noChangeAspect="1"/>
          </p:cNvPicPr>
          <p:nvPr>
            <p:ph idx="1"/>
          </p:nvPr>
        </p:nvPicPr>
        <p:blipFill>
          <a:blip r:embed="rId2" cstate="print"/>
          <a:stretch>
            <a:fillRect/>
          </a:stretch>
        </p:blipFill>
        <p:spPr>
          <a:xfrm>
            <a:off x="1385985" y="1109133"/>
            <a:ext cx="7351615" cy="566452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d_SaveEdits.PNG"/>
          <p:cNvPicPr>
            <a:picLocks noGrp="1" noChangeAspect="1"/>
          </p:cNvPicPr>
          <p:nvPr>
            <p:ph idx="1"/>
          </p:nvPr>
        </p:nvPicPr>
        <p:blipFill>
          <a:blip r:embed="rId2" cstate="print"/>
          <a:stretch>
            <a:fillRect/>
          </a:stretch>
        </p:blipFill>
        <p:spPr>
          <a:xfrm>
            <a:off x="1437493" y="1134532"/>
            <a:ext cx="7391094" cy="5723467"/>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c_SaveEdits.PNG"/>
          <p:cNvPicPr>
            <a:picLocks noGrp="1" noChangeAspect="1"/>
          </p:cNvPicPr>
          <p:nvPr>
            <p:ph idx="1"/>
          </p:nvPr>
        </p:nvPicPr>
        <p:blipFill>
          <a:blip r:embed="rId2" cstate="print"/>
          <a:stretch>
            <a:fillRect/>
          </a:stretch>
        </p:blipFill>
        <p:spPr>
          <a:xfrm>
            <a:off x="1407963" y="1126066"/>
            <a:ext cx="7439097" cy="573193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e_SaveEdits.PNG"/>
          <p:cNvPicPr>
            <a:picLocks noGrp="1" noChangeAspect="1"/>
          </p:cNvPicPr>
          <p:nvPr>
            <p:ph idx="1"/>
          </p:nvPr>
        </p:nvPicPr>
        <p:blipFill>
          <a:blip r:embed="rId2" cstate="print"/>
          <a:stretch>
            <a:fillRect/>
          </a:stretch>
        </p:blipFill>
        <p:spPr>
          <a:xfrm>
            <a:off x="1452895" y="1143000"/>
            <a:ext cx="7371225" cy="5715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f_SaveEdits.PNG"/>
          <p:cNvPicPr>
            <a:picLocks noGrp="1" noChangeAspect="1"/>
          </p:cNvPicPr>
          <p:nvPr>
            <p:ph idx="1"/>
          </p:nvPr>
        </p:nvPicPr>
        <p:blipFill>
          <a:blip r:embed="rId2" cstate="print"/>
          <a:stretch>
            <a:fillRect/>
          </a:stretch>
        </p:blipFill>
        <p:spPr>
          <a:xfrm>
            <a:off x="1448427" y="1143000"/>
            <a:ext cx="7380160" cy="5715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Edit</a:t>
            </a:r>
            <a:r>
              <a:rPr lang="en-US" dirty="0" smtClean="0"/>
              <a:t>  a new report…Continued</a:t>
            </a:r>
            <a:endParaRPr lang="en-US" dirty="0"/>
          </a:p>
        </p:txBody>
      </p:sp>
      <p:sp>
        <p:nvSpPr>
          <p:cNvPr id="5" name="Content Placeholder 4"/>
          <p:cNvSpPr>
            <a:spLocks noGrp="1"/>
          </p:cNvSpPr>
          <p:nvPr>
            <p:ph idx="1"/>
          </p:nvPr>
        </p:nvSpPr>
        <p:spPr/>
        <p:txBody>
          <a:bodyPr>
            <a:normAutofit fontScale="77500" lnSpcReduction="20000"/>
          </a:bodyPr>
          <a:lstStyle/>
          <a:p>
            <a:pPr algn="ctr">
              <a:buNone/>
            </a:pPr>
            <a:r>
              <a:rPr lang="en-US" sz="3600" b="1" dirty="0" smtClean="0"/>
              <a:t>DON’T  RUN  IT  YET!</a:t>
            </a:r>
          </a:p>
          <a:p>
            <a:pPr>
              <a:buNone/>
            </a:pPr>
            <a:r>
              <a:rPr lang="en-US" dirty="0" smtClean="0"/>
              <a:t>At this point you have successfully edited the report.  However, </a:t>
            </a:r>
          </a:p>
          <a:p>
            <a:pPr>
              <a:buNone/>
            </a:pPr>
            <a:r>
              <a:rPr lang="en-US" dirty="0" smtClean="0"/>
              <a:t>Running a report like this could cause issues because there currently</a:t>
            </a:r>
          </a:p>
          <a:p>
            <a:pPr>
              <a:buNone/>
            </a:pPr>
            <a:r>
              <a:rPr lang="en-US" dirty="0" smtClean="0"/>
              <a:t>Is no criteria for the query to search by, so it will attempt to pull all </a:t>
            </a:r>
          </a:p>
          <a:p>
            <a:pPr>
              <a:buNone/>
            </a:pPr>
            <a:r>
              <a:rPr lang="en-US" dirty="0" smtClean="0"/>
              <a:t>The information that applies to your request.  As you can imagine, the</a:t>
            </a:r>
          </a:p>
          <a:p>
            <a:pPr>
              <a:buNone/>
            </a:pPr>
            <a:r>
              <a:rPr lang="en-US" dirty="0" smtClean="0"/>
              <a:t>Query could be working quite a long time to pull all your Order #’s, </a:t>
            </a:r>
          </a:p>
          <a:p>
            <a:pPr>
              <a:buNone/>
            </a:pPr>
            <a:r>
              <a:rPr lang="en-US" dirty="0" smtClean="0"/>
              <a:t>and that will cause the query to hog all your systems resources.</a:t>
            </a:r>
          </a:p>
          <a:p>
            <a:pPr>
              <a:buNone/>
            </a:pPr>
            <a:endParaRPr lang="en-US" dirty="0" smtClean="0"/>
          </a:p>
          <a:p>
            <a:pPr algn="ctr">
              <a:buNone/>
            </a:pPr>
            <a:r>
              <a:rPr lang="en-US" sz="3200" b="1" dirty="0" smtClean="0"/>
              <a:t>So lets add some CRITERIA and PARAMETERS to search by!</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6" y="2454805"/>
            <a:ext cx="7539567" cy="999595"/>
          </a:xfrm>
        </p:spPr>
        <p:txBody>
          <a:bodyPr>
            <a:normAutofit fontScale="90000"/>
          </a:bodyPr>
          <a:lstStyle/>
          <a:p>
            <a:r>
              <a:rPr lang="en-US" sz="5400" dirty="0" smtClean="0"/>
              <a:t>How to add </a:t>
            </a:r>
            <a:r>
              <a:rPr lang="en-US" sz="5400" b="1" dirty="0" smtClean="0"/>
              <a:t>Criteria</a:t>
            </a:r>
            <a:r>
              <a:rPr lang="en-US" sz="5400" dirty="0" smtClean="0"/>
              <a:t> and </a:t>
            </a:r>
            <a:r>
              <a:rPr lang="en-US" sz="5400" b="1" dirty="0" smtClean="0"/>
              <a:t>Parameters</a:t>
            </a:r>
            <a:r>
              <a:rPr lang="en-US" sz="5400" dirty="0" smtClean="0"/>
              <a: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sp>
        <p:nvSpPr>
          <p:cNvPr id="3" name="Content Placeholder 2"/>
          <p:cNvSpPr>
            <a:spLocks noGrp="1"/>
          </p:cNvSpPr>
          <p:nvPr>
            <p:ph idx="1"/>
          </p:nvPr>
        </p:nvSpPr>
        <p:spPr>
          <a:xfrm>
            <a:off x="1247887" y="1227666"/>
            <a:ext cx="7783834" cy="5452533"/>
          </a:xfrm>
        </p:spPr>
        <p:txBody>
          <a:bodyPr>
            <a:normAutofit lnSpcReduction="10000"/>
          </a:bodyPr>
          <a:lstStyle/>
          <a:p>
            <a:r>
              <a:rPr lang="en-US" dirty="0" smtClean="0"/>
              <a:t>In order to add criteria and parameters we will first need to evaluate how we are building this report.  We are going to setup a report that will gather information based on a specific Order Range.  So what we need now is the ability to search based on a desired Order Range.</a:t>
            </a:r>
          </a:p>
          <a:p>
            <a:r>
              <a:rPr lang="en-US" dirty="0" smtClean="0"/>
              <a:t>Lets start by </a:t>
            </a:r>
            <a:r>
              <a:rPr lang="en-US" b="1" dirty="0" smtClean="0"/>
              <a:t>adding</a:t>
            </a:r>
            <a:r>
              <a:rPr lang="en-US" dirty="0" smtClean="0"/>
              <a:t> in another </a:t>
            </a:r>
            <a:r>
              <a:rPr lang="en-US" b="1" dirty="0" smtClean="0"/>
              <a:t>acord</a:t>
            </a:r>
            <a:r>
              <a:rPr lang="en-US" dirty="0" smtClean="0"/>
              <a:t> field (</a:t>
            </a:r>
            <a:r>
              <a:rPr lang="en-US" b="1" dirty="0" smtClean="0"/>
              <a:t>acord = order ID</a:t>
            </a:r>
            <a:r>
              <a:rPr lang="en-US" dirty="0" smtClean="0"/>
              <a:t>) </a:t>
            </a:r>
          </a:p>
          <a:p>
            <a:pPr lvl="1"/>
            <a:r>
              <a:rPr lang="en-US" dirty="0" smtClean="0"/>
              <a:t>To do this we will go into </a:t>
            </a:r>
            <a:r>
              <a:rPr lang="en-US" b="1" dirty="0" smtClean="0"/>
              <a:t>Edit</a:t>
            </a:r>
            <a:r>
              <a:rPr lang="en-US" dirty="0" smtClean="0"/>
              <a:t> mode and make sure the first field is highlighted</a:t>
            </a:r>
          </a:p>
          <a:p>
            <a:pPr lvl="1"/>
            <a:r>
              <a:rPr lang="en-US" dirty="0" smtClean="0"/>
              <a:t>Then using the menu items at the </a:t>
            </a:r>
            <a:r>
              <a:rPr lang="en-US" b="1" dirty="0" smtClean="0"/>
              <a:t>bottom</a:t>
            </a:r>
            <a:r>
              <a:rPr lang="en-US" dirty="0" smtClean="0"/>
              <a:t> we will use </a:t>
            </a:r>
            <a:r>
              <a:rPr lang="en-US" b="1" dirty="0" smtClean="0"/>
              <a:t>F7</a:t>
            </a:r>
            <a:r>
              <a:rPr lang="en-US" dirty="0" smtClean="0"/>
              <a:t> (</a:t>
            </a:r>
            <a:r>
              <a:rPr lang="en-US" b="1" dirty="0" smtClean="0"/>
              <a:t>F7 = Ins</a:t>
            </a:r>
            <a:r>
              <a:rPr lang="en-US" dirty="0" smtClean="0"/>
              <a:t>)</a:t>
            </a:r>
          </a:p>
          <a:p>
            <a:pPr lvl="2"/>
            <a:r>
              <a:rPr lang="en-US" dirty="0" smtClean="0"/>
              <a:t>This will create a blank field between your other fields</a:t>
            </a:r>
          </a:p>
          <a:p>
            <a:pPr lvl="1"/>
            <a:r>
              <a:rPr lang="en-US" dirty="0" smtClean="0"/>
              <a:t>Then type in </a:t>
            </a:r>
            <a:r>
              <a:rPr lang="en-US" b="1" dirty="0" smtClean="0"/>
              <a:t>acord</a:t>
            </a:r>
            <a:r>
              <a:rPr lang="en-US" dirty="0" smtClean="0"/>
              <a:t> and use the -&gt; arrow key or press Enter to accept it</a:t>
            </a:r>
          </a:p>
          <a:p>
            <a:pPr lvl="1"/>
            <a:r>
              <a:rPr lang="en-US" dirty="0" smtClean="0"/>
              <a:t>Now that we have two </a:t>
            </a:r>
            <a:r>
              <a:rPr lang="en-US" b="1" dirty="0" smtClean="0"/>
              <a:t>acord</a:t>
            </a:r>
            <a:r>
              <a:rPr lang="en-US" dirty="0" smtClean="0"/>
              <a:t> fields, navigate to the first </a:t>
            </a:r>
            <a:r>
              <a:rPr lang="en-US" b="1" dirty="0" smtClean="0"/>
              <a:t>Condition</a:t>
            </a:r>
            <a:r>
              <a:rPr lang="en-US" dirty="0" smtClean="0"/>
              <a:t> row using your keyboard</a:t>
            </a:r>
          </a:p>
          <a:p>
            <a:pPr lvl="1"/>
            <a:r>
              <a:rPr lang="en-US" dirty="0" smtClean="0"/>
              <a:t>We will now begin adding conditions and parameters to the report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sp>
        <p:nvSpPr>
          <p:cNvPr id="3" name="Content Placeholder 2"/>
          <p:cNvSpPr>
            <a:spLocks noGrp="1"/>
          </p:cNvSpPr>
          <p:nvPr>
            <p:ph idx="1"/>
          </p:nvPr>
        </p:nvSpPr>
        <p:spPr>
          <a:xfrm>
            <a:off x="1239421" y="1651000"/>
            <a:ext cx="7783834" cy="4360332"/>
          </a:xfrm>
        </p:spPr>
        <p:txBody>
          <a:bodyPr>
            <a:normAutofit lnSpcReduction="10000"/>
          </a:bodyPr>
          <a:lstStyle/>
          <a:p>
            <a:pPr lvl="1"/>
            <a:r>
              <a:rPr lang="en-US" dirty="0" smtClean="0"/>
              <a:t>Begin typing “ </a:t>
            </a:r>
            <a:r>
              <a:rPr lang="en-US" b="1" dirty="0" smtClean="0"/>
              <a:t>&gt;= [ORDSFROM] </a:t>
            </a:r>
            <a:r>
              <a:rPr lang="en-US" dirty="0" smtClean="0"/>
              <a:t>“</a:t>
            </a:r>
            <a:r>
              <a:rPr lang="en-US" b="1" dirty="0" smtClean="0"/>
              <a:t> </a:t>
            </a:r>
            <a:r>
              <a:rPr lang="en-US" dirty="0" smtClean="0"/>
              <a:t>for the first </a:t>
            </a:r>
            <a:r>
              <a:rPr lang="en-US" b="1" dirty="0" smtClean="0"/>
              <a:t>acord</a:t>
            </a:r>
            <a:r>
              <a:rPr lang="en-US" dirty="0" smtClean="0"/>
              <a:t> row</a:t>
            </a:r>
          </a:p>
          <a:p>
            <a:pPr lvl="1"/>
            <a:r>
              <a:rPr lang="en-US" dirty="0" smtClean="0"/>
              <a:t>Next press </a:t>
            </a:r>
            <a:r>
              <a:rPr lang="en-US" b="1" dirty="0" smtClean="0"/>
              <a:t>Enter</a:t>
            </a:r>
            <a:r>
              <a:rPr lang="en-US" dirty="0" smtClean="0"/>
              <a:t> and your cursor will appear under the </a:t>
            </a:r>
            <a:r>
              <a:rPr lang="en-US" b="1" dirty="0" smtClean="0"/>
              <a:t>a/o</a:t>
            </a:r>
            <a:r>
              <a:rPr lang="en-US" dirty="0" smtClean="0"/>
              <a:t> column</a:t>
            </a:r>
          </a:p>
          <a:p>
            <a:pPr lvl="1"/>
            <a:r>
              <a:rPr lang="en-US" dirty="0" smtClean="0"/>
              <a:t>Right now we have one condition however it is not a complete range so we will want to add a second condition so we can accurately look for information in a specific range.</a:t>
            </a:r>
          </a:p>
          <a:p>
            <a:pPr lvl="1"/>
            <a:r>
              <a:rPr lang="en-US" dirty="0" smtClean="0"/>
              <a:t>In the </a:t>
            </a:r>
            <a:r>
              <a:rPr lang="en-US" b="1" dirty="0" smtClean="0"/>
              <a:t>a/o</a:t>
            </a:r>
            <a:r>
              <a:rPr lang="en-US" dirty="0" smtClean="0"/>
              <a:t> column type “ </a:t>
            </a:r>
            <a:r>
              <a:rPr lang="en-US" b="1" dirty="0" smtClean="0"/>
              <a:t>and </a:t>
            </a:r>
            <a:r>
              <a:rPr lang="en-US" dirty="0" smtClean="0"/>
              <a:t>“ and then press Enter four times</a:t>
            </a:r>
          </a:p>
          <a:p>
            <a:pPr lvl="1"/>
            <a:r>
              <a:rPr lang="en-US" dirty="0" smtClean="0"/>
              <a:t>You should now be the </a:t>
            </a:r>
            <a:r>
              <a:rPr lang="en-US" b="1" dirty="0" smtClean="0"/>
              <a:t>Condition</a:t>
            </a:r>
            <a:r>
              <a:rPr lang="en-US" dirty="0" smtClean="0"/>
              <a:t> of the second </a:t>
            </a:r>
            <a:r>
              <a:rPr lang="en-US" b="1" dirty="0" smtClean="0"/>
              <a:t>acord</a:t>
            </a:r>
            <a:r>
              <a:rPr lang="en-US" dirty="0" smtClean="0"/>
              <a:t> row</a:t>
            </a:r>
          </a:p>
          <a:p>
            <a:pPr lvl="1"/>
            <a:r>
              <a:rPr lang="en-US" dirty="0" smtClean="0"/>
              <a:t>Begin typing “ </a:t>
            </a:r>
            <a:r>
              <a:rPr lang="en-US" b="1" dirty="0" smtClean="0"/>
              <a:t>&lt;= [ORDSTOTO] </a:t>
            </a:r>
            <a:r>
              <a:rPr lang="en-US" dirty="0" smtClean="0"/>
              <a:t>“</a:t>
            </a:r>
            <a:r>
              <a:rPr lang="en-US" b="1" dirty="0" smtClean="0"/>
              <a:t> </a:t>
            </a:r>
            <a:r>
              <a:rPr lang="en-US" dirty="0" smtClean="0"/>
              <a:t>for the first </a:t>
            </a:r>
            <a:r>
              <a:rPr lang="en-US" b="1" dirty="0" smtClean="0"/>
              <a:t>acord</a:t>
            </a:r>
            <a:r>
              <a:rPr lang="en-US" dirty="0" smtClean="0"/>
              <a:t> row</a:t>
            </a:r>
          </a:p>
          <a:p>
            <a:pPr lvl="1"/>
            <a:r>
              <a:rPr lang="en-US" dirty="0" smtClean="0"/>
              <a:t>You have just created a standard Between statement that allows the user to run a report to get information between an order range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sp>
        <p:nvSpPr>
          <p:cNvPr id="3" name="Content Placeholder 2"/>
          <p:cNvSpPr>
            <a:spLocks noGrp="1"/>
          </p:cNvSpPr>
          <p:nvPr>
            <p:ph idx="1"/>
          </p:nvPr>
        </p:nvSpPr>
        <p:spPr>
          <a:xfrm>
            <a:off x="1247887" y="1227666"/>
            <a:ext cx="7783834" cy="5452533"/>
          </a:xfrm>
        </p:spPr>
        <p:txBody>
          <a:bodyPr>
            <a:normAutofit fontScale="92500" lnSpcReduction="10000"/>
          </a:bodyPr>
          <a:lstStyle/>
          <a:p>
            <a:r>
              <a:rPr lang="en-US" dirty="0" smtClean="0"/>
              <a:t>Attempt to SAVE!  Press </a:t>
            </a:r>
            <a:r>
              <a:rPr lang="en-US" b="1" dirty="0" smtClean="0"/>
              <a:t>F12</a:t>
            </a:r>
            <a:r>
              <a:rPr lang="en-US" dirty="0" smtClean="0"/>
              <a:t> to save</a:t>
            </a:r>
          </a:p>
          <a:p>
            <a:pPr lvl="1"/>
            <a:r>
              <a:rPr lang="en-US" dirty="0" smtClean="0"/>
              <a:t>A blue screen should appear that lets you know that you have added/deleted fields and that the Form should be edited to match the changes</a:t>
            </a:r>
          </a:p>
          <a:p>
            <a:r>
              <a:rPr lang="en-US" dirty="0" smtClean="0"/>
              <a:t>Editing the default </a:t>
            </a:r>
            <a:r>
              <a:rPr lang="en-US" b="1" dirty="0" smtClean="0"/>
              <a:t>Screen</a:t>
            </a:r>
          </a:p>
          <a:p>
            <a:pPr lvl="1"/>
            <a:r>
              <a:rPr lang="en-US" dirty="0" smtClean="0"/>
              <a:t>In edit mode, Press </a:t>
            </a:r>
            <a:r>
              <a:rPr lang="en-US" b="1" dirty="0" smtClean="0"/>
              <a:t>F6</a:t>
            </a:r>
            <a:endParaRPr lang="en-US" dirty="0" smtClean="0"/>
          </a:p>
          <a:p>
            <a:pPr lvl="2"/>
            <a:r>
              <a:rPr lang="en-US" dirty="0" smtClean="0"/>
              <a:t>This screen allows you to edit the View Path, the Form, and the Screen</a:t>
            </a:r>
          </a:p>
          <a:p>
            <a:pPr lvl="1"/>
            <a:r>
              <a:rPr lang="en-US" dirty="0" smtClean="0"/>
              <a:t>Navigate down to </a:t>
            </a:r>
            <a:r>
              <a:rPr lang="en-US" b="1" dirty="0" smtClean="0"/>
              <a:t>Screen</a:t>
            </a:r>
          </a:p>
          <a:p>
            <a:pPr lvl="1"/>
            <a:r>
              <a:rPr lang="en-US" dirty="0" smtClean="0"/>
              <a:t>Press </a:t>
            </a:r>
            <a:r>
              <a:rPr lang="en-US" b="1" dirty="0" smtClean="0"/>
              <a:t>Enter</a:t>
            </a:r>
            <a:r>
              <a:rPr lang="en-US" dirty="0" smtClean="0"/>
              <a:t> to view the current </a:t>
            </a:r>
            <a:r>
              <a:rPr lang="en-US" b="1" dirty="0" smtClean="0"/>
              <a:t>Screen</a:t>
            </a:r>
          </a:p>
          <a:p>
            <a:pPr lvl="2"/>
            <a:r>
              <a:rPr lang="en-US" dirty="0" smtClean="0"/>
              <a:t>Notice how it only displays the report name</a:t>
            </a:r>
            <a:endParaRPr lang="en-US" b="1" dirty="0" smtClean="0"/>
          </a:p>
          <a:p>
            <a:pPr lvl="1"/>
            <a:r>
              <a:rPr lang="en-US" dirty="0" smtClean="0"/>
              <a:t>Back out with </a:t>
            </a:r>
            <a:r>
              <a:rPr lang="en-US" b="1" dirty="0" smtClean="0"/>
              <a:t>F1</a:t>
            </a:r>
          </a:p>
          <a:p>
            <a:pPr lvl="1"/>
            <a:r>
              <a:rPr lang="en-US" dirty="0" smtClean="0"/>
              <a:t>Press </a:t>
            </a:r>
            <a:r>
              <a:rPr lang="en-US" b="1" dirty="0" smtClean="0"/>
              <a:t>F7</a:t>
            </a:r>
            <a:r>
              <a:rPr lang="en-US" dirty="0" smtClean="0"/>
              <a:t> to </a:t>
            </a:r>
            <a:r>
              <a:rPr lang="en-US" b="1" dirty="0" smtClean="0"/>
              <a:t>Create Default</a:t>
            </a:r>
            <a:r>
              <a:rPr lang="en-US" dirty="0" smtClean="0"/>
              <a:t> </a:t>
            </a:r>
            <a:r>
              <a:rPr lang="en-US" b="1" dirty="0" smtClean="0"/>
              <a:t>Screen</a:t>
            </a:r>
          </a:p>
          <a:p>
            <a:pPr lvl="1"/>
            <a:r>
              <a:rPr lang="en-US" dirty="0" smtClean="0"/>
              <a:t>Press </a:t>
            </a:r>
            <a:r>
              <a:rPr lang="en-US" b="1" dirty="0" smtClean="0"/>
              <a:t>Enter</a:t>
            </a:r>
            <a:r>
              <a:rPr lang="en-US" dirty="0" smtClean="0"/>
              <a:t> to view the updated </a:t>
            </a:r>
            <a:r>
              <a:rPr lang="en-US" b="1" dirty="0" smtClean="0"/>
              <a:t>Screen</a:t>
            </a:r>
          </a:p>
          <a:p>
            <a:pPr lvl="2"/>
            <a:r>
              <a:rPr lang="en-US" dirty="0" smtClean="0"/>
              <a:t>Notice how it now shows all your parameters in the order that you have them on the report</a:t>
            </a:r>
            <a:endParaRPr lang="en-US" b="1" dirty="0" smtClean="0"/>
          </a:p>
          <a:p>
            <a:pPr lvl="1"/>
            <a:r>
              <a:rPr lang="en-US" dirty="0" smtClean="0"/>
              <a:t>Press </a:t>
            </a:r>
            <a:r>
              <a:rPr lang="en-US" b="1" dirty="0" smtClean="0"/>
              <a:t>F12</a:t>
            </a:r>
            <a:r>
              <a:rPr lang="en-US" dirty="0" smtClean="0"/>
              <a:t> two times to save the edits and return to the edit screen</a:t>
            </a:r>
          </a:p>
          <a:p>
            <a:r>
              <a:rPr lang="en-US" dirty="0" smtClean="0"/>
              <a:t>Now SAVE!  Press </a:t>
            </a:r>
            <a:r>
              <a:rPr lang="en-US" b="1" dirty="0" smtClean="0"/>
              <a:t>F12</a:t>
            </a:r>
            <a:r>
              <a:rPr lang="en-US" dirty="0" smtClean="0"/>
              <a:t> to save</a:t>
            </a:r>
          </a:p>
          <a:p>
            <a:pPr lvl="1"/>
            <a:r>
              <a:rPr lang="en-US" dirty="0" smtClean="0"/>
              <a:t>If you successfully saved, EQ has taken you out of </a:t>
            </a:r>
            <a:r>
              <a:rPr lang="en-US" b="1" dirty="0" smtClean="0"/>
              <a:t>Edit</a:t>
            </a:r>
            <a:r>
              <a:rPr lang="en-US" dirty="0" smtClean="0"/>
              <a:t> mode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Loading EQ From Lab 4.0.7</a:t>
            </a:r>
            <a:endParaRPr lang="en-US" sz="4000" dirty="0"/>
          </a:p>
        </p:txBody>
      </p:sp>
      <p:pic>
        <p:nvPicPr>
          <p:cNvPr id="4" name="Content Placeholder 3" descr="0_Intro.png"/>
          <p:cNvPicPr>
            <a:picLocks noGrp="1" noChangeAspect="1"/>
          </p:cNvPicPr>
          <p:nvPr>
            <p:ph idx="1"/>
          </p:nvPr>
        </p:nvPicPr>
        <p:blipFill>
          <a:blip r:embed="rId2" cstate="print"/>
          <a:stretch>
            <a:fillRect/>
          </a:stretch>
        </p:blipFill>
        <p:spPr>
          <a:xfrm>
            <a:off x="1239308" y="1420128"/>
            <a:ext cx="7783513" cy="4281799"/>
          </a:xfrm>
        </p:spPr>
      </p:pic>
      <p:sp>
        <p:nvSpPr>
          <p:cNvPr id="5" name="TextBox 4"/>
          <p:cNvSpPr txBox="1"/>
          <p:nvPr/>
        </p:nvSpPr>
        <p:spPr>
          <a:xfrm>
            <a:off x="1430867" y="5952067"/>
            <a:ext cx="7569200" cy="646331"/>
          </a:xfrm>
          <a:prstGeom prst="rect">
            <a:avLst/>
          </a:prstGeom>
          <a:noFill/>
        </p:spPr>
        <p:txBody>
          <a:bodyPr wrap="square" rtlCol="0">
            <a:spAutoFit/>
          </a:bodyPr>
          <a:lstStyle/>
          <a:p>
            <a:pPr algn="ctr"/>
            <a:r>
              <a:rPr lang="en-US" dirty="0" smtClean="0">
                <a:solidFill>
                  <a:schemeClr val="tx1">
                    <a:lumMod val="65000"/>
                    <a:lumOff val="35000"/>
                  </a:schemeClr>
                </a:solidFill>
              </a:rPr>
              <a:t>This presentation is being done on an Oracle environment. There are some slight differences in functionality when using </a:t>
            </a:r>
            <a:r>
              <a:rPr lang="en-US" dirty="0" err="1" smtClean="0">
                <a:solidFill>
                  <a:schemeClr val="tx1">
                    <a:lumMod val="65000"/>
                    <a:lumOff val="35000"/>
                  </a:schemeClr>
                </a:solidFill>
              </a:rPr>
              <a:t>DBVista</a:t>
            </a:r>
            <a:r>
              <a:rPr lang="en-US" dirty="0" smtClean="0">
                <a:solidFill>
                  <a:schemeClr val="tx1">
                    <a:lumMod val="65000"/>
                    <a:lumOff val="35000"/>
                  </a:schemeClr>
                </a:solidFill>
              </a:rPr>
              <a:t> </a:t>
            </a:r>
            <a:r>
              <a:rPr lang="en-US" dirty="0" err="1" smtClean="0">
                <a:solidFill>
                  <a:schemeClr val="tx1">
                    <a:lumMod val="65000"/>
                    <a:lumOff val="35000"/>
                  </a:schemeClr>
                </a:solidFill>
              </a:rPr>
              <a:t>vs</a:t>
            </a:r>
            <a:r>
              <a:rPr lang="en-US" dirty="0" smtClean="0">
                <a:solidFill>
                  <a:schemeClr val="tx1">
                    <a:lumMod val="65000"/>
                    <a:lumOff val="35000"/>
                  </a:schemeClr>
                </a:solidFill>
              </a:rPr>
              <a:t> Oracle.</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3" y="0"/>
            <a:ext cx="8030817" cy="999595"/>
          </a:xfrm>
        </p:spPr>
        <p:txBody>
          <a:bodyPr>
            <a:normAutofit/>
          </a:bodyPr>
          <a:lstStyle/>
          <a:p>
            <a:r>
              <a:rPr lang="en-US" dirty="0" smtClean="0"/>
              <a:t> </a:t>
            </a:r>
            <a:r>
              <a:rPr lang="en-US" dirty="0" smtClean="0"/>
              <a:t>How </a:t>
            </a:r>
            <a:r>
              <a:rPr lang="en-US" dirty="0" smtClean="0"/>
              <a:t>to add </a:t>
            </a:r>
            <a:r>
              <a:rPr lang="en-US" b="1" dirty="0" smtClean="0"/>
              <a:t>Criteria</a:t>
            </a:r>
            <a:r>
              <a:rPr lang="en-US" dirty="0" smtClean="0"/>
              <a:t> and </a:t>
            </a:r>
            <a:r>
              <a:rPr lang="en-US" b="1" dirty="0" smtClean="0"/>
              <a:t>Parameters</a:t>
            </a:r>
            <a:endParaRPr lang="en-US" dirty="0"/>
          </a:p>
        </p:txBody>
      </p:sp>
      <p:pic>
        <p:nvPicPr>
          <p:cNvPr id="14" name="Content Placeholder 13" descr="Capture.PNG"/>
          <p:cNvPicPr>
            <a:picLocks noGrp="1" noChangeAspect="1"/>
          </p:cNvPicPr>
          <p:nvPr>
            <p:ph idx="1"/>
          </p:nvPr>
        </p:nvPicPr>
        <p:blipFill>
          <a:blip r:embed="rId2" cstate="print"/>
          <a:stretch>
            <a:fillRect/>
          </a:stretch>
        </p:blipFill>
        <p:spPr>
          <a:xfrm>
            <a:off x="1282949" y="978818"/>
            <a:ext cx="7564717" cy="582872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dirty="0" smtClean="0"/>
              <a:t>to add </a:t>
            </a:r>
            <a:r>
              <a:rPr lang="en-US" b="1" dirty="0" smtClean="0"/>
              <a:t>Criteria</a:t>
            </a:r>
            <a:r>
              <a:rPr lang="en-US" dirty="0" smtClean="0"/>
              <a:t> and </a:t>
            </a:r>
            <a:r>
              <a:rPr lang="en-US" b="1" dirty="0" smtClean="0"/>
              <a:t>Parameters</a:t>
            </a:r>
            <a:endParaRPr lang="en-US" dirty="0"/>
          </a:p>
        </p:txBody>
      </p:sp>
      <p:pic>
        <p:nvPicPr>
          <p:cNvPr id="4" name="Content Placeholder 3" descr="11_Adjustments.PNG"/>
          <p:cNvPicPr>
            <a:picLocks noGrp="1" noChangeAspect="1"/>
          </p:cNvPicPr>
          <p:nvPr>
            <p:ph idx="1"/>
          </p:nvPr>
        </p:nvPicPr>
        <p:blipFill>
          <a:blip r:embed="rId2" cstate="print"/>
          <a:stretch>
            <a:fillRect/>
          </a:stretch>
        </p:blipFill>
        <p:spPr>
          <a:xfrm>
            <a:off x="1386537" y="1092200"/>
            <a:ext cx="7438401" cy="5765800"/>
          </a:xfrm>
        </p:spPr>
      </p:pic>
      <p:grpSp>
        <p:nvGrpSpPr>
          <p:cNvPr id="9" name="Group 8"/>
          <p:cNvGrpSpPr/>
          <p:nvPr/>
        </p:nvGrpSpPr>
        <p:grpSpPr>
          <a:xfrm>
            <a:off x="2709333" y="2836333"/>
            <a:ext cx="1608667" cy="3674534"/>
            <a:chOff x="2709333" y="2836333"/>
            <a:chExt cx="1608667" cy="3674534"/>
          </a:xfrm>
        </p:grpSpPr>
        <p:sp>
          <p:nvSpPr>
            <p:cNvPr id="5" name="Oval 4"/>
            <p:cNvSpPr/>
            <p:nvPr/>
          </p:nvSpPr>
          <p:spPr>
            <a:xfrm>
              <a:off x="3310467" y="6036733"/>
              <a:ext cx="1007533" cy="4741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709333" y="2836333"/>
              <a:ext cx="922867" cy="317500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dirty="0" smtClean="0"/>
              <a:t>to add </a:t>
            </a:r>
            <a:r>
              <a:rPr lang="en-US" b="1" dirty="0" smtClean="0"/>
              <a:t>Criteria</a:t>
            </a:r>
            <a:r>
              <a:rPr lang="en-US" dirty="0" smtClean="0"/>
              <a:t> and </a:t>
            </a:r>
            <a:r>
              <a:rPr lang="en-US" b="1" dirty="0" smtClean="0"/>
              <a:t>Parameters</a:t>
            </a:r>
            <a:endParaRPr lang="en-US" dirty="0"/>
          </a:p>
        </p:txBody>
      </p:sp>
      <p:pic>
        <p:nvPicPr>
          <p:cNvPr id="4" name="Content Placeholder 3" descr="12_SecondAcord.PNG"/>
          <p:cNvPicPr>
            <a:picLocks noGrp="1" noChangeAspect="1"/>
          </p:cNvPicPr>
          <p:nvPr>
            <p:ph idx="1"/>
          </p:nvPr>
        </p:nvPicPr>
        <p:blipFill>
          <a:blip r:embed="rId2" cstate="print"/>
          <a:stretch>
            <a:fillRect/>
          </a:stretch>
        </p:blipFill>
        <p:spPr>
          <a:xfrm>
            <a:off x="1358759" y="1092200"/>
            <a:ext cx="7493459" cy="57658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4" name="Content Placeholder 3" descr="13_SecondAcord.PNG"/>
          <p:cNvPicPr>
            <a:picLocks noGrp="1" noChangeAspect="1"/>
          </p:cNvPicPr>
          <p:nvPr>
            <p:ph idx="1"/>
          </p:nvPr>
        </p:nvPicPr>
        <p:blipFill>
          <a:blip r:embed="rId2" cstate="print"/>
          <a:stretch>
            <a:fillRect/>
          </a:stretch>
        </p:blipFill>
        <p:spPr>
          <a:xfrm>
            <a:off x="1367705" y="1092200"/>
            <a:ext cx="7336028" cy="5658052"/>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4" name="Content Placeholder 3" descr="14_AlwaysSave.PNG"/>
          <p:cNvPicPr>
            <a:picLocks noGrp="1" noChangeAspect="1"/>
          </p:cNvPicPr>
          <p:nvPr>
            <p:ph idx="1"/>
          </p:nvPr>
        </p:nvPicPr>
        <p:blipFill>
          <a:blip r:embed="rId2" cstate="print"/>
          <a:stretch>
            <a:fillRect/>
          </a:stretch>
        </p:blipFill>
        <p:spPr>
          <a:xfrm>
            <a:off x="1324160" y="1066800"/>
            <a:ext cx="7404973" cy="569534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4" name="Content Placeholder 3" descr="14a_AlwaysSave.PNG"/>
          <p:cNvPicPr>
            <a:picLocks noGrp="1" noChangeAspect="1"/>
          </p:cNvPicPr>
          <p:nvPr>
            <p:ph idx="1"/>
          </p:nvPr>
        </p:nvPicPr>
        <p:blipFill>
          <a:blip r:embed="rId2" cstate="print"/>
          <a:stretch>
            <a:fillRect/>
          </a:stretch>
        </p:blipFill>
        <p:spPr>
          <a:xfrm>
            <a:off x="1380234" y="1100667"/>
            <a:ext cx="7308049" cy="5638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6" name="Content Placeholder 5" descr="14b_AlwaysSave.PNG"/>
          <p:cNvPicPr>
            <a:picLocks noGrp="1" noChangeAspect="1"/>
          </p:cNvPicPr>
          <p:nvPr>
            <p:ph idx="1"/>
          </p:nvPr>
        </p:nvPicPr>
        <p:blipFill>
          <a:blip r:embed="rId2" cstate="print"/>
          <a:stretch>
            <a:fillRect/>
          </a:stretch>
        </p:blipFill>
        <p:spPr>
          <a:xfrm>
            <a:off x="1347755" y="1083733"/>
            <a:ext cx="7361416" cy="56642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4" name="Content Placeholder 3" descr="14a_AlwaysSave.PNG"/>
          <p:cNvPicPr>
            <a:picLocks noGrp="1" noChangeAspect="1"/>
          </p:cNvPicPr>
          <p:nvPr>
            <p:ph idx="1"/>
          </p:nvPr>
        </p:nvPicPr>
        <p:blipFill>
          <a:blip r:embed="rId2" cstate="print"/>
          <a:stretch>
            <a:fillRect/>
          </a:stretch>
        </p:blipFill>
        <p:spPr>
          <a:xfrm>
            <a:off x="1358286" y="1083733"/>
            <a:ext cx="7328513" cy="565459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4" name="Content Placeholder 3" descr="14c_AlwaysSave.PNG"/>
          <p:cNvPicPr>
            <a:picLocks noGrp="1" noChangeAspect="1"/>
          </p:cNvPicPr>
          <p:nvPr>
            <p:ph idx="1"/>
          </p:nvPr>
        </p:nvPicPr>
        <p:blipFill>
          <a:blip r:embed="rId2" cstate="print"/>
          <a:stretch>
            <a:fillRect/>
          </a:stretch>
        </p:blipFill>
        <p:spPr>
          <a:xfrm>
            <a:off x="1341402" y="1092200"/>
            <a:ext cx="7396198" cy="5664956"/>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add </a:t>
            </a:r>
            <a:r>
              <a:rPr lang="en-US" b="1" dirty="0" smtClean="0"/>
              <a:t>Criteria</a:t>
            </a:r>
            <a:r>
              <a:rPr lang="en-US" dirty="0" smtClean="0"/>
              <a:t> and </a:t>
            </a:r>
            <a:r>
              <a:rPr lang="en-US" b="1" dirty="0" smtClean="0"/>
              <a:t>Parameters</a:t>
            </a:r>
            <a:endParaRPr lang="en-US" dirty="0"/>
          </a:p>
        </p:txBody>
      </p:sp>
      <p:pic>
        <p:nvPicPr>
          <p:cNvPr id="4" name="Content Placeholder 3" descr="14d_AlwaysSave.PNG"/>
          <p:cNvPicPr>
            <a:picLocks noGrp="1" noChangeAspect="1"/>
          </p:cNvPicPr>
          <p:nvPr>
            <p:ph idx="1"/>
          </p:nvPr>
        </p:nvPicPr>
        <p:blipFill>
          <a:blip r:embed="rId2" cstate="print"/>
          <a:stretch>
            <a:fillRect/>
          </a:stretch>
        </p:blipFill>
        <p:spPr>
          <a:xfrm>
            <a:off x="1332618" y="1066800"/>
            <a:ext cx="7354181" cy="566884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85" y="7924"/>
            <a:ext cx="7886700" cy="999595"/>
          </a:xfrm>
        </p:spPr>
        <p:txBody>
          <a:bodyPr>
            <a:normAutofit/>
          </a:bodyPr>
          <a:lstStyle/>
          <a:p>
            <a:pPr algn="ctr"/>
            <a:r>
              <a:rPr lang="en-US" sz="3600" dirty="0" smtClean="0"/>
              <a:t>Loading</a:t>
            </a:r>
            <a:r>
              <a:rPr lang="en-US" sz="4000" dirty="0" smtClean="0"/>
              <a:t> EQ From </a:t>
            </a:r>
            <a:r>
              <a:rPr lang="en-US" sz="4000" dirty="0" err="1" smtClean="0"/>
              <a:t>Mic</a:t>
            </a:r>
            <a:r>
              <a:rPr lang="en-US" sz="4000" dirty="0" smtClean="0"/>
              <a:t> ASCII</a:t>
            </a:r>
            <a:endParaRPr lang="en-US"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91735" y="814847"/>
            <a:ext cx="7017142" cy="5789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6" y="2454805"/>
            <a:ext cx="7539567" cy="999595"/>
          </a:xfrm>
        </p:spPr>
        <p:txBody>
          <a:bodyPr>
            <a:normAutofit fontScale="90000"/>
          </a:bodyPr>
          <a:lstStyle/>
          <a:p>
            <a:r>
              <a:rPr lang="en-US" dirty="0" smtClean="0"/>
              <a:t>How to </a:t>
            </a:r>
            <a:r>
              <a:rPr lang="en-US" b="1" dirty="0" smtClean="0"/>
              <a:t>Run</a:t>
            </a:r>
            <a:r>
              <a:rPr lang="en-US" dirty="0" smtClean="0"/>
              <a:t> and </a:t>
            </a:r>
            <a:r>
              <a:rPr lang="en-US" b="1" dirty="0" smtClean="0"/>
              <a:t>Print</a:t>
            </a:r>
            <a:r>
              <a:rPr lang="en-US" dirty="0" smtClean="0"/>
              <a:t>  a report</a:t>
            </a:r>
            <a:r>
              <a:rPr lang="en-US" sz="5400" dirty="0" smtClean="0"/>
              <a: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a:t>
            </a:r>
            <a:endParaRPr lang="en-US" dirty="0"/>
          </a:p>
        </p:txBody>
      </p:sp>
      <p:sp>
        <p:nvSpPr>
          <p:cNvPr id="3" name="Content Placeholder 2"/>
          <p:cNvSpPr>
            <a:spLocks noGrp="1"/>
          </p:cNvSpPr>
          <p:nvPr>
            <p:ph idx="1"/>
          </p:nvPr>
        </p:nvSpPr>
        <p:spPr>
          <a:xfrm>
            <a:off x="1247887" y="1456266"/>
            <a:ext cx="7783834" cy="5401733"/>
          </a:xfrm>
        </p:spPr>
        <p:txBody>
          <a:bodyPr>
            <a:normAutofit/>
          </a:bodyPr>
          <a:lstStyle/>
          <a:p>
            <a:r>
              <a:rPr lang="en-US" dirty="0" smtClean="0"/>
              <a:t>To run the report, press </a:t>
            </a:r>
            <a:r>
              <a:rPr lang="en-US" b="1" dirty="0" smtClean="0"/>
              <a:t>P</a:t>
            </a:r>
            <a:r>
              <a:rPr lang="en-US" dirty="0" smtClean="0"/>
              <a:t> or navigate to </a:t>
            </a:r>
            <a:r>
              <a:rPr lang="en-US" b="1" dirty="0" smtClean="0"/>
              <a:t>Print</a:t>
            </a:r>
            <a:r>
              <a:rPr lang="en-US" dirty="0" smtClean="0"/>
              <a:t> with the arrow keys  on your keyboard</a:t>
            </a:r>
          </a:p>
          <a:p>
            <a:r>
              <a:rPr lang="en-US" dirty="0" smtClean="0"/>
              <a:t>Press </a:t>
            </a:r>
            <a:r>
              <a:rPr lang="en-US" b="1" dirty="0" smtClean="0"/>
              <a:t>Enter</a:t>
            </a:r>
            <a:r>
              <a:rPr lang="en-US" dirty="0" smtClean="0"/>
              <a:t>, here you will see the parameter </a:t>
            </a:r>
            <a:r>
              <a:rPr lang="en-US" b="1" dirty="0" smtClean="0"/>
              <a:t>Screen</a:t>
            </a:r>
            <a:r>
              <a:rPr lang="en-US" dirty="0" smtClean="0"/>
              <a:t> and its where you will enter any search parameters or conditions the query will search by… in our example we will use an Order ID number range </a:t>
            </a:r>
          </a:p>
          <a:p>
            <a:r>
              <a:rPr lang="en-US" dirty="0" smtClean="0"/>
              <a:t>After you have entered your desired Order ID range, press </a:t>
            </a:r>
            <a:r>
              <a:rPr lang="en-US" b="1" dirty="0" smtClean="0"/>
              <a:t>Enter</a:t>
            </a:r>
          </a:p>
          <a:p>
            <a:r>
              <a:rPr lang="en-US" dirty="0" smtClean="0"/>
              <a:t>The report will run and return data (if data is available)</a:t>
            </a:r>
          </a:p>
          <a:p>
            <a:r>
              <a:rPr lang="en-US" dirty="0" smtClean="0"/>
              <a:t>From here you can use the menu items at the bottom to </a:t>
            </a:r>
            <a:r>
              <a:rPr lang="en-US" b="1" dirty="0" smtClean="0"/>
              <a:t>Search</a:t>
            </a:r>
            <a:r>
              <a:rPr lang="en-US" dirty="0" smtClean="0"/>
              <a:t> for a specific order number or data, </a:t>
            </a:r>
            <a:r>
              <a:rPr lang="en-US" b="1" dirty="0" smtClean="0"/>
              <a:t>navigate</a:t>
            </a:r>
            <a:r>
              <a:rPr lang="en-US" dirty="0" smtClean="0"/>
              <a:t> through the report, and </a:t>
            </a:r>
            <a:r>
              <a:rPr lang="en-US" b="1" dirty="0" smtClean="0"/>
              <a:t>Print</a:t>
            </a:r>
            <a:r>
              <a:rPr lang="en-US" dirty="0" smtClean="0"/>
              <a:t> the report</a:t>
            </a:r>
          </a:p>
          <a:p>
            <a:pPr lvl="1"/>
            <a:r>
              <a:rPr lang="en-US" dirty="0" smtClean="0"/>
              <a:t>All these options are available with the use of the hotkeys in blue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a:t>
            </a:r>
            <a:endParaRPr lang="en-US" dirty="0"/>
          </a:p>
        </p:txBody>
      </p:sp>
      <p:sp>
        <p:nvSpPr>
          <p:cNvPr id="3" name="Content Placeholder 2"/>
          <p:cNvSpPr>
            <a:spLocks noGrp="1"/>
          </p:cNvSpPr>
          <p:nvPr>
            <p:ph idx="1"/>
          </p:nvPr>
        </p:nvSpPr>
        <p:spPr>
          <a:xfrm>
            <a:off x="1247887" y="1464734"/>
            <a:ext cx="7783834" cy="5266266"/>
          </a:xfrm>
        </p:spPr>
        <p:txBody>
          <a:bodyPr>
            <a:normAutofit/>
          </a:bodyPr>
          <a:lstStyle/>
          <a:p>
            <a:r>
              <a:rPr lang="en-US" dirty="0" smtClean="0"/>
              <a:t>Press </a:t>
            </a:r>
            <a:r>
              <a:rPr lang="en-US" b="1" dirty="0" smtClean="0"/>
              <a:t>P</a:t>
            </a:r>
            <a:r>
              <a:rPr lang="en-US" dirty="0" smtClean="0"/>
              <a:t> to print this report</a:t>
            </a:r>
          </a:p>
          <a:p>
            <a:pPr lvl="1"/>
            <a:r>
              <a:rPr lang="en-US" dirty="0" smtClean="0"/>
              <a:t>You can either select a printer available on the list or select </a:t>
            </a:r>
            <a:r>
              <a:rPr lang="en-US" b="1" dirty="0" smtClean="0"/>
              <a:t>Save, file </a:t>
            </a:r>
            <a:r>
              <a:rPr lang="en-US" dirty="0" smtClean="0"/>
              <a:t>to name your file to pull it up in lab later.  You can use </a:t>
            </a:r>
            <a:r>
              <a:rPr lang="en-US" b="1" dirty="0" smtClean="0"/>
              <a:t>View Existing Reports</a:t>
            </a:r>
            <a:r>
              <a:rPr lang="en-US" dirty="0" smtClean="0"/>
              <a:t> to find it</a:t>
            </a:r>
          </a:p>
          <a:p>
            <a:pPr lvl="1"/>
            <a:r>
              <a:rPr lang="en-US" dirty="0" smtClean="0"/>
              <a:t>In our example we will use </a:t>
            </a:r>
            <a:r>
              <a:rPr lang="en-US" b="1" dirty="0" smtClean="0"/>
              <a:t>Save, file </a:t>
            </a:r>
            <a:r>
              <a:rPr lang="en-US" dirty="0" smtClean="0"/>
              <a:t>and name the file </a:t>
            </a:r>
            <a:r>
              <a:rPr lang="en-US" b="1" dirty="0" smtClean="0"/>
              <a:t>April_04_13 </a:t>
            </a:r>
          </a:p>
          <a:p>
            <a:pPr lvl="1"/>
            <a:r>
              <a:rPr lang="en-US" dirty="0" smtClean="0"/>
              <a:t>Press </a:t>
            </a:r>
            <a:r>
              <a:rPr lang="en-US" b="1" dirty="0" smtClean="0"/>
              <a:t>Enter</a:t>
            </a:r>
            <a:r>
              <a:rPr lang="en-US" dirty="0" smtClean="0"/>
              <a:t> to accept the name and press </a:t>
            </a:r>
            <a:r>
              <a:rPr lang="en-US" b="1" dirty="0" smtClean="0"/>
              <a:t>Y</a:t>
            </a:r>
            <a:r>
              <a:rPr lang="en-US" dirty="0" smtClean="0"/>
              <a:t> for make this file permanent</a:t>
            </a:r>
          </a:p>
          <a:p>
            <a:pPr lvl="2"/>
            <a:r>
              <a:rPr lang="en-US" dirty="0" smtClean="0"/>
              <a:t>Please note that this doesn’t actually make the file permanent, it will be erased like every other file after your major weekly restart</a:t>
            </a:r>
          </a:p>
          <a:p>
            <a:r>
              <a:rPr lang="en-US" dirty="0" smtClean="0"/>
              <a:t>Now lets try to find our report in Lab using </a:t>
            </a:r>
            <a:r>
              <a:rPr lang="en-US" b="1" dirty="0" smtClean="0"/>
              <a:t>View Existing Reports</a:t>
            </a:r>
            <a:r>
              <a:rPr lang="en-US" dirty="0" smtClean="0"/>
              <a:t> </a:t>
            </a:r>
          </a:p>
          <a:p>
            <a:pPr lvl="1"/>
            <a:r>
              <a:rPr lang="en-US" dirty="0" smtClean="0"/>
              <a:t>In </a:t>
            </a:r>
            <a:r>
              <a:rPr lang="en-US" b="1" dirty="0" smtClean="0"/>
              <a:t>LAB</a:t>
            </a:r>
            <a:r>
              <a:rPr lang="en-US" dirty="0" smtClean="0"/>
              <a:t>, open </a:t>
            </a:r>
            <a:r>
              <a:rPr lang="en-US" b="1" dirty="0" smtClean="0"/>
              <a:t>View Existing Reports </a:t>
            </a:r>
            <a:r>
              <a:rPr lang="en-US" dirty="0" smtClean="0"/>
              <a:t>and type in the name of your report and press </a:t>
            </a:r>
            <a:r>
              <a:rPr lang="en-US" b="1" dirty="0" smtClean="0"/>
              <a:t>Find</a:t>
            </a:r>
          </a:p>
          <a:p>
            <a:pPr lvl="1"/>
            <a:r>
              <a:rPr lang="en-US" dirty="0" smtClean="0"/>
              <a:t>After the report is found, click </a:t>
            </a:r>
            <a:r>
              <a:rPr lang="en-US" b="1" dirty="0" smtClean="0"/>
              <a:t>View</a:t>
            </a:r>
            <a:r>
              <a:rPr lang="en-US" dirty="0" smtClean="0"/>
              <a:t> to open it and your done!</a:t>
            </a:r>
          </a:p>
          <a:p>
            <a:pPr lvl="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4" name="Content Placeholder 3" descr="15_Test.PNG"/>
          <p:cNvPicPr>
            <a:picLocks noGrp="1" noChangeAspect="1"/>
          </p:cNvPicPr>
          <p:nvPr>
            <p:ph idx="1"/>
          </p:nvPr>
        </p:nvPicPr>
        <p:blipFill>
          <a:blip r:embed="rId2" cstate="print"/>
          <a:stretch>
            <a:fillRect/>
          </a:stretch>
        </p:blipFill>
        <p:spPr>
          <a:xfrm>
            <a:off x="1361360" y="1100666"/>
            <a:ext cx="7333712" cy="563033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4" name="Content Placeholder 3" descr="16_ScreenParameters.PNG"/>
          <p:cNvPicPr>
            <a:picLocks noGrp="1" noChangeAspect="1"/>
          </p:cNvPicPr>
          <p:nvPr>
            <p:ph idx="1"/>
          </p:nvPr>
        </p:nvPicPr>
        <p:blipFill>
          <a:blip r:embed="rId2" cstate="print"/>
          <a:stretch>
            <a:fillRect/>
          </a:stretch>
        </p:blipFill>
        <p:spPr>
          <a:xfrm>
            <a:off x="1381361" y="1117600"/>
            <a:ext cx="7282556" cy="5588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4" name="Content Placeholder 3" descr="16a_ScreenParameters.PNG"/>
          <p:cNvPicPr>
            <a:picLocks noGrp="1" noChangeAspect="1"/>
          </p:cNvPicPr>
          <p:nvPr>
            <p:ph idx="1"/>
          </p:nvPr>
        </p:nvPicPr>
        <p:blipFill>
          <a:blip r:embed="rId2" cstate="print"/>
          <a:stretch>
            <a:fillRect/>
          </a:stretch>
        </p:blipFill>
        <p:spPr>
          <a:xfrm>
            <a:off x="1330483" y="1066800"/>
            <a:ext cx="7313983" cy="5634701"/>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4" name="Content Placeholder 3" descr="17_PrintView.PNG"/>
          <p:cNvPicPr>
            <a:picLocks noGrp="1" noChangeAspect="1"/>
          </p:cNvPicPr>
          <p:nvPr>
            <p:ph idx="1"/>
          </p:nvPr>
        </p:nvPicPr>
        <p:blipFill>
          <a:blip r:embed="rId2" cstate="print"/>
          <a:stretch>
            <a:fillRect/>
          </a:stretch>
        </p:blipFill>
        <p:spPr>
          <a:xfrm>
            <a:off x="1389569" y="1092200"/>
            <a:ext cx="7195631" cy="558212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6" name="Content Placeholder 5" descr="17a_PrintView.PNG"/>
          <p:cNvPicPr>
            <a:picLocks noGrp="1" noChangeAspect="1"/>
          </p:cNvPicPr>
          <p:nvPr>
            <p:ph idx="1"/>
          </p:nvPr>
        </p:nvPicPr>
        <p:blipFill>
          <a:blip r:embed="rId2" cstate="print"/>
          <a:stretch>
            <a:fillRect/>
          </a:stretch>
        </p:blipFill>
        <p:spPr>
          <a:xfrm>
            <a:off x="1419868" y="1126066"/>
            <a:ext cx="7368532" cy="5695731"/>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5" name="Content Placeholder 4" descr="17b_PrintView.PNG"/>
          <p:cNvPicPr>
            <a:picLocks noGrp="1" noChangeAspect="1"/>
          </p:cNvPicPr>
          <p:nvPr>
            <p:ph idx="1"/>
          </p:nvPr>
        </p:nvPicPr>
        <p:blipFill>
          <a:blip r:embed="rId2" cstate="print"/>
          <a:stretch>
            <a:fillRect/>
          </a:stretch>
        </p:blipFill>
        <p:spPr>
          <a:xfrm>
            <a:off x="1351451" y="1083732"/>
            <a:ext cx="7394616" cy="5695297"/>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5" name="Content Placeholder 4" descr="17c_PrintView.PNG"/>
          <p:cNvPicPr>
            <a:picLocks noGrp="1" noChangeAspect="1"/>
          </p:cNvPicPr>
          <p:nvPr>
            <p:ph idx="1"/>
          </p:nvPr>
        </p:nvPicPr>
        <p:blipFill>
          <a:blip r:embed="rId2" cstate="print"/>
          <a:stretch>
            <a:fillRect/>
          </a:stretch>
        </p:blipFill>
        <p:spPr>
          <a:xfrm>
            <a:off x="1331263" y="1092200"/>
            <a:ext cx="7431737" cy="567702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85" y="-543"/>
            <a:ext cx="7886700" cy="999595"/>
          </a:xfrm>
        </p:spPr>
        <p:txBody>
          <a:bodyPr>
            <a:normAutofit/>
          </a:bodyPr>
          <a:lstStyle/>
          <a:p>
            <a:pPr algn="ctr"/>
            <a:r>
              <a:rPr lang="en-US" dirty="0" smtClean="0"/>
              <a:t>Loading EQ From BB ASCII</a:t>
            </a:r>
            <a:endParaRPr lang="en-US" dirty="0"/>
          </a:p>
        </p:txBody>
      </p:sp>
      <p:pic>
        <p:nvPicPr>
          <p:cNvPr id="5" name="Content Placeholder 4" descr="BB_Access.PNG"/>
          <p:cNvPicPr>
            <a:picLocks noGrp="1" noChangeAspect="1"/>
          </p:cNvPicPr>
          <p:nvPr>
            <p:ph idx="1"/>
          </p:nvPr>
        </p:nvPicPr>
        <p:blipFill>
          <a:blip r:embed="rId2" cstate="print"/>
          <a:stretch>
            <a:fillRect/>
          </a:stretch>
        </p:blipFill>
        <p:spPr>
          <a:xfrm>
            <a:off x="1514891" y="872053"/>
            <a:ext cx="7188841" cy="555138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a:t>
            </a:r>
            <a:r>
              <a:rPr lang="en-US" dirty="0" smtClean="0"/>
              <a:t>How </a:t>
            </a:r>
            <a:r>
              <a:rPr lang="en-US" dirty="0" smtClean="0"/>
              <a:t>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6" name="Content Placeholder 5" descr="Capture3.PNG"/>
          <p:cNvPicPr>
            <a:picLocks noGrp="1" noChangeAspect="1"/>
          </p:cNvPicPr>
          <p:nvPr>
            <p:ph idx="1"/>
          </p:nvPr>
        </p:nvPicPr>
        <p:blipFill>
          <a:blip r:embed="rId2" cstate="print"/>
          <a:stretch>
            <a:fillRect/>
          </a:stretch>
        </p:blipFill>
        <p:spPr>
          <a:xfrm>
            <a:off x="1465006" y="844953"/>
            <a:ext cx="7334865" cy="6021166"/>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5" name="Content Placeholder 4" descr="17d_PrintView.PNG"/>
          <p:cNvPicPr>
            <a:picLocks noGrp="1" noChangeAspect="1"/>
          </p:cNvPicPr>
          <p:nvPr>
            <p:ph idx="1"/>
          </p:nvPr>
        </p:nvPicPr>
        <p:blipFill>
          <a:blip r:embed="rId2" cstate="print"/>
          <a:stretch>
            <a:fillRect/>
          </a:stretch>
        </p:blipFill>
        <p:spPr>
          <a:xfrm>
            <a:off x="1385565" y="1261532"/>
            <a:ext cx="7494154" cy="5469467"/>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5" name="Content Placeholder 4" descr="17e_PrintView.PNG"/>
          <p:cNvPicPr>
            <a:picLocks noGrp="1" noChangeAspect="1"/>
          </p:cNvPicPr>
          <p:nvPr>
            <p:ph idx="1"/>
          </p:nvPr>
        </p:nvPicPr>
        <p:blipFill>
          <a:blip r:embed="rId2" cstate="print"/>
          <a:stretch>
            <a:fillRect/>
          </a:stretch>
        </p:blipFill>
        <p:spPr>
          <a:xfrm>
            <a:off x="1618803" y="1066800"/>
            <a:ext cx="6924063" cy="5771144"/>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6" y="2454805"/>
            <a:ext cx="7539567" cy="999595"/>
          </a:xfrm>
        </p:spPr>
        <p:txBody>
          <a:bodyPr>
            <a:normAutofit/>
          </a:bodyPr>
          <a:lstStyle/>
          <a:p>
            <a:r>
              <a:rPr lang="en-US" dirty="0" smtClean="0"/>
              <a:t>How to customize the </a:t>
            </a:r>
            <a:r>
              <a:rPr lang="en-US" b="1" dirty="0" smtClean="0"/>
              <a:t>Screen</a:t>
            </a:r>
            <a:r>
              <a:rPr lang="en-US" dirty="0" smtClean="0"/>
              <a: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Screen…</a:t>
            </a:r>
            <a:endParaRPr lang="en-US" dirty="0"/>
          </a:p>
        </p:txBody>
      </p:sp>
      <p:sp>
        <p:nvSpPr>
          <p:cNvPr id="5" name="Content Placeholder 4"/>
          <p:cNvSpPr>
            <a:spLocks noGrp="1"/>
          </p:cNvSpPr>
          <p:nvPr>
            <p:ph idx="1"/>
          </p:nvPr>
        </p:nvSpPr>
        <p:spPr>
          <a:xfrm>
            <a:off x="1247887" y="1270000"/>
            <a:ext cx="7783834" cy="5418667"/>
          </a:xfrm>
        </p:spPr>
        <p:txBody>
          <a:bodyPr>
            <a:normAutofit lnSpcReduction="10000"/>
          </a:bodyPr>
          <a:lstStyle/>
          <a:p>
            <a:r>
              <a:rPr lang="en-US" dirty="0" smtClean="0"/>
              <a:t>To customize the </a:t>
            </a:r>
            <a:r>
              <a:rPr lang="en-US" b="1" dirty="0" smtClean="0"/>
              <a:t>Screen</a:t>
            </a:r>
            <a:r>
              <a:rPr lang="en-US" dirty="0" smtClean="0"/>
              <a:t>, you must first be in </a:t>
            </a:r>
            <a:r>
              <a:rPr lang="en-US" b="1" dirty="0" smtClean="0"/>
              <a:t>Edit</a:t>
            </a:r>
            <a:r>
              <a:rPr lang="en-US" dirty="0" smtClean="0"/>
              <a:t> mode</a:t>
            </a:r>
          </a:p>
          <a:p>
            <a:r>
              <a:rPr lang="en-US" dirty="0" smtClean="0"/>
              <a:t>Once in </a:t>
            </a:r>
            <a:r>
              <a:rPr lang="en-US" b="1" dirty="0" smtClean="0"/>
              <a:t>Edit</a:t>
            </a:r>
            <a:r>
              <a:rPr lang="en-US" dirty="0" smtClean="0"/>
              <a:t> mode, press </a:t>
            </a:r>
            <a:r>
              <a:rPr lang="en-US" b="1" dirty="0" smtClean="0"/>
              <a:t>F6</a:t>
            </a:r>
            <a:r>
              <a:rPr lang="en-US" dirty="0" smtClean="0"/>
              <a:t> and navigate down to the </a:t>
            </a:r>
            <a:r>
              <a:rPr lang="en-US" b="1" dirty="0" smtClean="0"/>
              <a:t>Screen</a:t>
            </a:r>
          </a:p>
          <a:p>
            <a:r>
              <a:rPr lang="en-US" dirty="0" smtClean="0"/>
              <a:t>Press </a:t>
            </a:r>
            <a:r>
              <a:rPr lang="en-US" b="1" dirty="0" smtClean="0"/>
              <a:t>Enter</a:t>
            </a:r>
            <a:r>
              <a:rPr lang="en-US" dirty="0" smtClean="0"/>
              <a:t>, and observe how you would like to change the display</a:t>
            </a:r>
          </a:p>
          <a:p>
            <a:pPr lvl="1"/>
            <a:r>
              <a:rPr lang="en-US" dirty="0" smtClean="0"/>
              <a:t>All navigation is done with your arrow keys.</a:t>
            </a:r>
          </a:p>
          <a:p>
            <a:pPr lvl="1"/>
            <a:r>
              <a:rPr lang="en-US" dirty="0" smtClean="0"/>
              <a:t>If you remember from running the report, the display is slightly off center.  When modifying the </a:t>
            </a:r>
            <a:r>
              <a:rPr lang="en-US" b="1" dirty="0" smtClean="0"/>
              <a:t>Screen</a:t>
            </a:r>
            <a:r>
              <a:rPr lang="en-US" dirty="0" smtClean="0"/>
              <a:t>, you will need to adjust its position accordingly.  This can be done by simply backspacing/deleting rows and spaces till the items are in the desired position.  You can also change any of the text to display the exact wording of what you want.</a:t>
            </a:r>
          </a:p>
          <a:p>
            <a:r>
              <a:rPr lang="en-US" dirty="0" smtClean="0"/>
              <a:t>The </a:t>
            </a:r>
            <a:r>
              <a:rPr lang="en-US" b="1" dirty="0" smtClean="0"/>
              <a:t>@</a:t>
            </a:r>
            <a:r>
              <a:rPr lang="en-US" dirty="0" smtClean="0"/>
              <a:t> symbol is used for your parameters.  When editing or adding new parameters, always make sure to use </a:t>
            </a:r>
            <a:r>
              <a:rPr lang="en-US" b="1" dirty="0" smtClean="0"/>
              <a:t>@</a:t>
            </a:r>
            <a:r>
              <a:rPr lang="en-US" dirty="0" smtClean="0"/>
              <a:t> at the beginning of the parameter(s) and always type the parameter name exactly how you typed it on the report.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807223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6" name="Content Placeholder 5" descr="13_SecondAcord.PNG"/>
          <p:cNvPicPr>
            <a:picLocks noGrp="1" noChangeAspect="1"/>
          </p:cNvPicPr>
          <p:nvPr>
            <p:ph idx="1"/>
          </p:nvPr>
        </p:nvPicPr>
        <p:blipFill>
          <a:blip r:embed="rId2" cstate="print"/>
          <a:stretch>
            <a:fillRect/>
          </a:stretch>
        </p:blipFill>
        <p:spPr>
          <a:xfrm>
            <a:off x="1445231" y="1071923"/>
            <a:ext cx="7471380" cy="5762445"/>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6" name="Content Placeholder 5" descr="14a_AlwaysSave.PNG"/>
          <p:cNvPicPr>
            <a:picLocks noGrp="1" noChangeAspect="1"/>
          </p:cNvPicPr>
          <p:nvPr>
            <p:ph idx="1"/>
          </p:nvPr>
        </p:nvPicPr>
        <p:blipFill>
          <a:blip r:embed="rId2" cstate="print"/>
          <a:stretch>
            <a:fillRect/>
          </a:stretch>
        </p:blipFill>
        <p:spPr>
          <a:xfrm>
            <a:off x="1460497" y="991161"/>
            <a:ext cx="7423575" cy="5727939"/>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4" name="Content Placeholder 3" descr="14c_AlwaysSave.PNG"/>
          <p:cNvPicPr>
            <a:picLocks noGrp="1" noChangeAspect="1"/>
          </p:cNvPicPr>
          <p:nvPr>
            <p:ph idx="1"/>
          </p:nvPr>
        </p:nvPicPr>
        <p:blipFill>
          <a:blip r:embed="rId2" cstate="print"/>
          <a:stretch>
            <a:fillRect/>
          </a:stretch>
        </p:blipFill>
        <p:spPr>
          <a:xfrm>
            <a:off x="1315149" y="1049868"/>
            <a:ext cx="7490184" cy="5736942"/>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5" name="Content Placeholder 4" descr="15_Test.PNG"/>
          <p:cNvPicPr>
            <a:picLocks noGrp="1" noChangeAspect="1"/>
          </p:cNvPicPr>
          <p:nvPr>
            <p:ph idx="1"/>
          </p:nvPr>
        </p:nvPicPr>
        <p:blipFill>
          <a:blip r:embed="rId2" cstate="print"/>
          <a:stretch>
            <a:fillRect/>
          </a:stretch>
        </p:blipFill>
        <p:spPr>
          <a:xfrm>
            <a:off x="1502586" y="1071923"/>
            <a:ext cx="7348486" cy="5641675"/>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6" name="Content Placeholder 5" descr="16_ScreenParameters.PNG"/>
          <p:cNvPicPr>
            <a:picLocks noGrp="1" noChangeAspect="1"/>
          </p:cNvPicPr>
          <p:nvPr>
            <p:ph idx="1"/>
          </p:nvPr>
        </p:nvPicPr>
        <p:blipFill>
          <a:blip r:embed="rId2" cstate="print"/>
          <a:stretch>
            <a:fillRect/>
          </a:stretch>
        </p:blipFill>
        <p:spPr>
          <a:xfrm>
            <a:off x="1337223" y="1083733"/>
            <a:ext cx="7307244" cy="560694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518" y="-542"/>
            <a:ext cx="7886700" cy="999595"/>
          </a:xfrm>
        </p:spPr>
        <p:txBody>
          <a:bodyPr/>
          <a:lstStyle/>
          <a:p>
            <a:pPr algn="ctr"/>
            <a:r>
              <a:rPr lang="en-US" dirty="0" smtClean="0"/>
              <a:t>      Welcome To EQ</a:t>
            </a:r>
            <a:endParaRPr lang="en-US" dirty="0"/>
          </a:p>
        </p:txBody>
      </p:sp>
      <p:pic>
        <p:nvPicPr>
          <p:cNvPr id="5" name="Content Placeholder 4" descr="1_New.PNG"/>
          <p:cNvPicPr>
            <a:picLocks noGrp="1" noChangeAspect="1"/>
          </p:cNvPicPr>
          <p:nvPr>
            <p:ph idx="1"/>
          </p:nvPr>
        </p:nvPicPr>
        <p:blipFill>
          <a:blip r:embed="rId2" cstate="print"/>
          <a:stretch>
            <a:fillRect/>
          </a:stretch>
        </p:blipFill>
        <p:spPr>
          <a:xfrm>
            <a:off x="1470602" y="888992"/>
            <a:ext cx="7314738" cy="5613400"/>
          </a:xfrm>
        </p:spPr>
      </p:pic>
      <p:sp>
        <p:nvSpPr>
          <p:cNvPr id="4" name="Oval 3"/>
          <p:cNvSpPr/>
          <p:nvPr/>
        </p:nvSpPr>
        <p:spPr>
          <a:xfrm>
            <a:off x="1854200" y="939792"/>
            <a:ext cx="6485467" cy="635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74799" y="1473192"/>
            <a:ext cx="2624667"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21666" y="1515525"/>
            <a:ext cx="1710267"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45666" y="1481658"/>
            <a:ext cx="1710267"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74800" y="1710258"/>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84134" y="1718725"/>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36267" y="1744125"/>
            <a:ext cx="550334" cy="4233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08800" y="1744124"/>
            <a:ext cx="491067" cy="4233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42534" y="4724391"/>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77934" y="4724391"/>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50668" y="1684858"/>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179735" y="1456258"/>
            <a:ext cx="1447798"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33134" y="4715924"/>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23067" y="1718725"/>
            <a:ext cx="1032934" cy="5164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6"/>
                                        </p:tgtEl>
                                        <p:attrNameLst>
                                          <p:attrName>ppt_w</p:attrName>
                                        </p:attrNameLst>
                                      </p:cBhvr>
                                      <p:tavLst>
                                        <p:tav tm="0">
                                          <p:val>
                                            <p:strVal val="ppt_w"/>
                                          </p:val>
                                        </p:tav>
                                        <p:tav tm="100000">
                                          <p:val>
                                            <p:fltVal val="0"/>
                                          </p:val>
                                        </p:tav>
                                      </p:tavLst>
                                    </p:anim>
                                    <p:anim calcmode="lin" valueType="num">
                                      <p:cBhvr>
                                        <p:cTn id="27" dur="500"/>
                                        <p:tgtEl>
                                          <p:spTgt spid="6"/>
                                        </p:tgtEl>
                                        <p:attrNameLst>
                                          <p:attrName>ppt_h</p:attrName>
                                        </p:attrNameLst>
                                      </p:cBhvr>
                                      <p:tavLst>
                                        <p:tav tm="0">
                                          <p:val>
                                            <p:strVal val="ppt_h"/>
                                          </p:val>
                                        </p:tav>
                                        <p:tav tm="100000">
                                          <p:val>
                                            <p:fltVal val="0"/>
                                          </p:val>
                                        </p:tav>
                                      </p:tavLst>
                                    </p:anim>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53"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0" fill="hold" grpId="1" nodeType="clickEffect">
                                  <p:stCondLst>
                                    <p:cond delay="0"/>
                                  </p:stCondLst>
                                  <p:childTnLst>
                                    <p:anim calcmode="lin" valueType="num">
                                      <p:cBhvr>
                                        <p:cTn id="39" dur="500"/>
                                        <p:tgtEl>
                                          <p:spTgt spid="7"/>
                                        </p:tgtEl>
                                        <p:attrNameLst>
                                          <p:attrName>ppt_w</p:attrName>
                                        </p:attrNameLst>
                                      </p:cBhvr>
                                      <p:tavLst>
                                        <p:tav tm="0">
                                          <p:val>
                                            <p:strVal val="ppt_w"/>
                                          </p:val>
                                        </p:tav>
                                        <p:tav tm="100000">
                                          <p:val>
                                            <p:fltVal val="0"/>
                                          </p:val>
                                        </p:tav>
                                      </p:tavLst>
                                    </p:anim>
                                    <p:anim calcmode="lin" valueType="num">
                                      <p:cBhvr>
                                        <p:cTn id="40" dur="500"/>
                                        <p:tgtEl>
                                          <p:spTgt spid="7"/>
                                        </p:tgtEl>
                                        <p:attrNameLst>
                                          <p:attrName>ppt_h</p:attrName>
                                        </p:attrNameLst>
                                      </p:cBhvr>
                                      <p:tavLst>
                                        <p:tav tm="0">
                                          <p:val>
                                            <p:strVal val="ppt_h"/>
                                          </p:val>
                                        </p:tav>
                                        <p:tav tm="100000">
                                          <p:val>
                                            <p:fltVal val="0"/>
                                          </p:val>
                                        </p:tav>
                                      </p:tavLst>
                                    </p:anim>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par>
                          <p:cTn id="43" fill="hold">
                            <p:stCondLst>
                              <p:cond delay="500"/>
                            </p:stCondLst>
                            <p:childTnLst>
                              <p:par>
                                <p:cTn id="44" presetID="53"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8"/>
                                        </p:tgtEl>
                                        <p:attrNameLst>
                                          <p:attrName>ppt_w</p:attrName>
                                        </p:attrNameLst>
                                      </p:cBhvr>
                                      <p:tavLst>
                                        <p:tav tm="0">
                                          <p:val>
                                            <p:strVal val="ppt_w"/>
                                          </p:val>
                                        </p:tav>
                                        <p:tav tm="100000">
                                          <p:val>
                                            <p:fltVal val="0"/>
                                          </p:val>
                                        </p:tav>
                                      </p:tavLst>
                                    </p:anim>
                                    <p:anim calcmode="lin" valueType="num">
                                      <p:cBhvr>
                                        <p:cTn id="53" dur="500"/>
                                        <p:tgtEl>
                                          <p:spTgt spid="8"/>
                                        </p:tgtEl>
                                        <p:attrNameLst>
                                          <p:attrName>ppt_h</p:attrName>
                                        </p:attrNameLst>
                                      </p:cBhvr>
                                      <p:tavLst>
                                        <p:tav tm="0">
                                          <p:val>
                                            <p:strVal val="ppt_h"/>
                                          </p:val>
                                        </p:tav>
                                        <p:tav tm="100000">
                                          <p:val>
                                            <p:fltVal val="0"/>
                                          </p:val>
                                        </p:tav>
                                      </p:tavLst>
                                    </p:anim>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0" fill="hold" grpId="1" nodeType="clickEffect">
                                  <p:stCondLst>
                                    <p:cond delay="0"/>
                                  </p:stCondLst>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par>
                          <p:cTn id="69" fill="hold">
                            <p:stCondLst>
                              <p:cond delay="500"/>
                            </p:stCondLst>
                            <p:childTnLst>
                              <p:par>
                                <p:cTn id="70" presetID="53"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grpId="1" nodeType="clickEffect">
                                  <p:stCondLst>
                                    <p:cond delay="0"/>
                                  </p:stCondLst>
                                  <p:childTnLst>
                                    <p:anim calcmode="lin" valueType="num">
                                      <p:cBhvr>
                                        <p:cTn id="78" dur="500"/>
                                        <p:tgtEl>
                                          <p:spTgt spid="9"/>
                                        </p:tgtEl>
                                        <p:attrNameLst>
                                          <p:attrName>ppt_w</p:attrName>
                                        </p:attrNameLst>
                                      </p:cBhvr>
                                      <p:tavLst>
                                        <p:tav tm="0">
                                          <p:val>
                                            <p:strVal val="ppt_w"/>
                                          </p:val>
                                        </p:tav>
                                        <p:tav tm="100000">
                                          <p:val>
                                            <p:fltVal val="0"/>
                                          </p:val>
                                        </p:tav>
                                      </p:tavLst>
                                    </p:anim>
                                    <p:anim calcmode="lin" valueType="num">
                                      <p:cBhvr>
                                        <p:cTn id="79" dur="500"/>
                                        <p:tgtEl>
                                          <p:spTgt spid="9"/>
                                        </p:tgtEl>
                                        <p:attrNameLst>
                                          <p:attrName>ppt_h</p:attrName>
                                        </p:attrNameLst>
                                      </p:cBhvr>
                                      <p:tavLst>
                                        <p:tav tm="0">
                                          <p:val>
                                            <p:strVal val="ppt_h"/>
                                          </p:val>
                                        </p:tav>
                                        <p:tav tm="100000">
                                          <p:val>
                                            <p:fltVal val="0"/>
                                          </p:val>
                                        </p:tav>
                                      </p:tavLst>
                                    </p:anim>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0" fill="hold" grpId="1" nodeType="clickEffect">
                                  <p:stCondLst>
                                    <p:cond delay="0"/>
                                  </p:stCondLst>
                                  <p:childTnLst>
                                    <p:anim calcmode="lin" valueType="num">
                                      <p:cBhvr>
                                        <p:cTn id="91" dur="500"/>
                                        <p:tgtEl>
                                          <p:spTgt spid="19"/>
                                        </p:tgtEl>
                                        <p:attrNameLst>
                                          <p:attrName>ppt_w</p:attrName>
                                        </p:attrNameLst>
                                      </p:cBhvr>
                                      <p:tavLst>
                                        <p:tav tm="0">
                                          <p:val>
                                            <p:strVal val="ppt_w"/>
                                          </p:val>
                                        </p:tav>
                                        <p:tav tm="100000">
                                          <p:val>
                                            <p:fltVal val="0"/>
                                          </p:val>
                                        </p:tav>
                                      </p:tavLst>
                                    </p:anim>
                                    <p:anim calcmode="lin" valueType="num">
                                      <p:cBhvr>
                                        <p:cTn id="92" dur="500"/>
                                        <p:tgtEl>
                                          <p:spTgt spid="19"/>
                                        </p:tgtEl>
                                        <p:attrNameLst>
                                          <p:attrName>ppt_h</p:attrName>
                                        </p:attrNameLst>
                                      </p:cBhvr>
                                      <p:tavLst>
                                        <p:tav tm="0">
                                          <p:val>
                                            <p:strVal val="ppt_h"/>
                                          </p:val>
                                        </p:tav>
                                        <p:tav tm="100000">
                                          <p:val>
                                            <p:fltVal val="0"/>
                                          </p:val>
                                        </p:tav>
                                      </p:tavLst>
                                    </p:anim>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childTnLst>
                          </p:cTn>
                        </p:par>
                        <p:par>
                          <p:cTn id="95" fill="hold">
                            <p:stCondLst>
                              <p:cond delay="500"/>
                            </p:stCondLst>
                            <p:childTnLst>
                              <p:par>
                                <p:cTn id="96" presetID="53"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grpId="1" nodeType="clickEffect">
                                  <p:stCondLst>
                                    <p:cond delay="0"/>
                                  </p:stCondLst>
                                  <p:childTnLst>
                                    <p:anim calcmode="lin" valueType="num">
                                      <p:cBhvr>
                                        <p:cTn id="104" dur="500"/>
                                        <p:tgtEl>
                                          <p:spTgt spid="10"/>
                                        </p:tgtEl>
                                        <p:attrNameLst>
                                          <p:attrName>ppt_w</p:attrName>
                                        </p:attrNameLst>
                                      </p:cBhvr>
                                      <p:tavLst>
                                        <p:tav tm="0">
                                          <p:val>
                                            <p:strVal val="ppt_w"/>
                                          </p:val>
                                        </p:tav>
                                        <p:tav tm="100000">
                                          <p:val>
                                            <p:fltVal val="0"/>
                                          </p:val>
                                        </p:tav>
                                      </p:tavLst>
                                    </p:anim>
                                    <p:anim calcmode="lin" valueType="num">
                                      <p:cBhvr>
                                        <p:cTn id="105" dur="500"/>
                                        <p:tgtEl>
                                          <p:spTgt spid="10"/>
                                        </p:tgtEl>
                                        <p:attrNameLst>
                                          <p:attrName>ppt_h</p:attrName>
                                        </p:attrNameLst>
                                      </p:cBhvr>
                                      <p:tavLst>
                                        <p:tav tm="0">
                                          <p:val>
                                            <p:strVal val="ppt_h"/>
                                          </p:val>
                                        </p:tav>
                                        <p:tav tm="100000">
                                          <p:val>
                                            <p:fltVal val="0"/>
                                          </p:val>
                                        </p:tav>
                                      </p:tavLst>
                                    </p:anim>
                                    <p:animEffect transition="out" filter="fade">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0"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500" fill="hold"/>
                                        <p:tgtEl>
                                          <p:spTgt spid="11"/>
                                        </p:tgtEl>
                                        <p:attrNameLst>
                                          <p:attrName>ppt_w</p:attrName>
                                        </p:attrNameLst>
                                      </p:cBhvr>
                                      <p:tavLst>
                                        <p:tav tm="0">
                                          <p:val>
                                            <p:fltVal val="0"/>
                                          </p:val>
                                        </p:tav>
                                        <p:tav tm="100000">
                                          <p:val>
                                            <p:strVal val="#ppt_w"/>
                                          </p:val>
                                        </p:tav>
                                      </p:tavLst>
                                    </p:anim>
                                    <p:anim calcmode="lin" valueType="num">
                                      <p:cBhvr>
                                        <p:cTn id="112" dur="500" fill="hold"/>
                                        <p:tgtEl>
                                          <p:spTgt spid="11"/>
                                        </p:tgtEl>
                                        <p:attrNameLst>
                                          <p:attrName>ppt_h</p:attrName>
                                        </p:attrNameLst>
                                      </p:cBhvr>
                                      <p:tavLst>
                                        <p:tav tm="0">
                                          <p:val>
                                            <p:fltVal val="0"/>
                                          </p:val>
                                        </p:tav>
                                        <p:tav tm="100000">
                                          <p:val>
                                            <p:strVal val="#ppt_h"/>
                                          </p:val>
                                        </p:tav>
                                      </p:tavLst>
                                    </p:anim>
                                    <p:animEffect transition="in" filter="fade">
                                      <p:cBhvr>
                                        <p:cTn id="113" dur="500"/>
                                        <p:tgtEl>
                                          <p:spTgt spid="11"/>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xit" presetSubtype="0" fill="hold" grpId="1" nodeType="clickEffect">
                                  <p:stCondLst>
                                    <p:cond delay="0"/>
                                  </p:stCondLst>
                                  <p:childTnLst>
                                    <p:anim calcmode="lin" valueType="num">
                                      <p:cBhvr>
                                        <p:cTn id="117" dur="500"/>
                                        <p:tgtEl>
                                          <p:spTgt spid="11"/>
                                        </p:tgtEl>
                                        <p:attrNameLst>
                                          <p:attrName>ppt_w</p:attrName>
                                        </p:attrNameLst>
                                      </p:cBhvr>
                                      <p:tavLst>
                                        <p:tav tm="0">
                                          <p:val>
                                            <p:strVal val="ppt_w"/>
                                          </p:val>
                                        </p:tav>
                                        <p:tav tm="100000">
                                          <p:val>
                                            <p:fltVal val="0"/>
                                          </p:val>
                                        </p:tav>
                                      </p:tavLst>
                                    </p:anim>
                                    <p:anim calcmode="lin" valueType="num">
                                      <p:cBhvr>
                                        <p:cTn id="118" dur="500"/>
                                        <p:tgtEl>
                                          <p:spTgt spid="11"/>
                                        </p:tgtEl>
                                        <p:attrNameLst>
                                          <p:attrName>ppt_h</p:attrName>
                                        </p:attrNameLst>
                                      </p:cBhvr>
                                      <p:tavLst>
                                        <p:tav tm="0">
                                          <p:val>
                                            <p:strVal val="ppt_h"/>
                                          </p:val>
                                        </p:tav>
                                        <p:tav tm="100000">
                                          <p:val>
                                            <p:fltVal val="0"/>
                                          </p:val>
                                        </p:tav>
                                      </p:tavLst>
                                    </p:anim>
                                    <p:animEffect transition="out" filter="fade">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childTnLst>
                          </p:cTn>
                        </p:par>
                        <p:par>
                          <p:cTn id="121" fill="hold">
                            <p:stCondLst>
                              <p:cond delay="500"/>
                            </p:stCondLst>
                            <p:childTnLst>
                              <p:par>
                                <p:cTn id="122" presetID="53" presetClass="entr" presetSubtype="0" fill="hold" grpId="0" nodeType="afterEffect">
                                  <p:stCondLst>
                                    <p:cond delay="0"/>
                                  </p:stCondLst>
                                  <p:childTnLst>
                                    <p:set>
                                      <p:cBhvr>
                                        <p:cTn id="123" dur="1" fill="hold">
                                          <p:stCondLst>
                                            <p:cond delay="0"/>
                                          </p:stCondLst>
                                        </p:cTn>
                                        <p:tgtEl>
                                          <p:spTgt spid="12"/>
                                        </p:tgtEl>
                                        <p:attrNameLst>
                                          <p:attrName>style.visibility</p:attrName>
                                        </p:attrNameLst>
                                      </p:cBhvr>
                                      <p:to>
                                        <p:strVal val="visible"/>
                                      </p:to>
                                    </p:set>
                                    <p:anim calcmode="lin" valueType="num">
                                      <p:cBhvr>
                                        <p:cTn id="124" dur="500" fill="hold"/>
                                        <p:tgtEl>
                                          <p:spTgt spid="12"/>
                                        </p:tgtEl>
                                        <p:attrNameLst>
                                          <p:attrName>ppt_w</p:attrName>
                                        </p:attrNameLst>
                                      </p:cBhvr>
                                      <p:tavLst>
                                        <p:tav tm="0">
                                          <p:val>
                                            <p:fltVal val="0"/>
                                          </p:val>
                                        </p:tav>
                                        <p:tav tm="100000">
                                          <p:val>
                                            <p:strVal val="#ppt_w"/>
                                          </p:val>
                                        </p:tav>
                                      </p:tavLst>
                                    </p:anim>
                                    <p:anim calcmode="lin" valueType="num">
                                      <p:cBhvr>
                                        <p:cTn id="125" dur="500" fill="hold"/>
                                        <p:tgtEl>
                                          <p:spTgt spid="12"/>
                                        </p:tgtEl>
                                        <p:attrNameLst>
                                          <p:attrName>ppt_h</p:attrName>
                                        </p:attrNameLst>
                                      </p:cBhvr>
                                      <p:tavLst>
                                        <p:tav tm="0">
                                          <p:val>
                                            <p:fltVal val="0"/>
                                          </p:val>
                                        </p:tav>
                                        <p:tav tm="100000">
                                          <p:val>
                                            <p:strVal val="#ppt_h"/>
                                          </p:val>
                                        </p:tav>
                                      </p:tavLst>
                                    </p:anim>
                                    <p:animEffect transition="in" filter="fade">
                                      <p:cBhvr>
                                        <p:cTn id="126" dur="500"/>
                                        <p:tgtEl>
                                          <p:spTgt spid="12"/>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xit" presetSubtype="0" fill="hold" grpId="1" nodeType="clickEffect">
                                  <p:stCondLst>
                                    <p:cond delay="0"/>
                                  </p:stCondLst>
                                  <p:childTnLst>
                                    <p:anim calcmode="lin" valueType="num">
                                      <p:cBhvr>
                                        <p:cTn id="130" dur="500"/>
                                        <p:tgtEl>
                                          <p:spTgt spid="12"/>
                                        </p:tgtEl>
                                        <p:attrNameLst>
                                          <p:attrName>ppt_w</p:attrName>
                                        </p:attrNameLst>
                                      </p:cBhvr>
                                      <p:tavLst>
                                        <p:tav tm="0">
                                          <p:val>
                                            <p:strVal val="ppt_w"/>
                                          </p:val>
                                        </p:tav>
                                        <p:tav tm="100000">
                                          <p:val>
                                            <p:fltVal val="0"/>
                                          </p:val>
                                        </p:tav>
                                      </p:tavLst>
                                    </p:anim>
                                    <p:anim calcmode="lin" valueType="num">
                                      <p:cBhvr>
                                        <p:cTn id="131" dur="500"/>
                                        <p:tgtEl>
                                          <p:spTgt spid="12"/>
                                        </p:tgtEl>
                                        <p:attrNameLst>
                                          <p:attrName>ppt_h</p:attrName>
                                        </p:attrNameLst>
                                      </p:cBhvr>
                                      <p:tavLst>
                                        <p:tav tm="0">
                                          <p:val>
                                            <p:strVal val="ppt_h"/>
                                          </p:val>
                                        </p:tav>
                                        <p:tav tm="100000">
                                          <p:val>
                                            <p:fltVal val="0"/>
                                          </p:val>
                                        </p:tav>
                                      </p:tavLst>
                                    </p:anim>
                                    <p:animEffect transition="out" filter="fade">
                                      <p:cBhvr>
                                        <p:cTn id="132" dur="500"/>
                                        <p:tgtEl>
                                          <p:spTgt spid="12"/>
                                        </p:tgtEl>
                                      </p:cBhvr>
                                    </p:animEffect>
                                    <p:set>
                                      <p:cBhvr>
                                        <p:cTn id="133" dur="1" fill="hold">
                                          <p:stCondLst>
                                            <p:cond delay="499"/>
                                          </p:stCondLst>
                                        </p:cTn>
                                        <p:tgtEl>
                                          <p:spTgt spid="12"/>
                                        </p:tgtEl>
                                        <p:attrNameLst>
                                          <p:attrName>style.visibility</p:attrName>
                                        </p:attrNameLst>
                                      </p:cBhvr>
                                      <p:to>
                                        <p:strVal val="hidden"/>
                                      </p:to>
                                    </p:set>
                                  </p:childTnLst>
                                </p:cTn>
                              </p:par>
                            </p:childTnLst>
                          </p:cTn>
                        </p:par>
                        <p:par>
                          <p:cTn id="134" fill="hold">
                            <p:stCondLst>
                              <p:cond delay="500"/>
                            </p:stCondLst>
                            <p:childTnLst>
                              <p:par>
                                <p:cTn id="135" presetID="53" presetClass="entr" presetSubtype="0" fill="hold" grpId="0" nodeType="afterEffect">
                                  <p:stCondLst>
                                    <p:cond delay="0"/>
                                  </p:stCondLst>
                                  <p:childTnLst>
                                    <p:set>
                                      <p:cBhvr>
                                        <p:cTn id="136" dur="1" fill="hold">
                                          <p:stCondLst>
                                            <p:cond delay="0"/>
                                          </p:stCondLst>
                                        </p:cTn>
                                        <p:tgtEl>
                                          <p:spTgt spid="16"/>
                                        </p:tgtEl>
                                        <p:attrNameLst>
                                          <p:attrName>style.visibility</p:attrName>
                                        </p:attrNameLst>
                                      </p:cBhvr>
                                      <p:to>
                                        <p:strVal val="visible"/>
                                      </p:to>
                                    </p:set>
                                    <p:anim calcmode="lin" valueType="num">
                                      <p:cBhvr>
                                        <p:cTn id="137" dur="500" fill="hold"/>
                                        <p:tgtEl>
                                          <p:spTgt spid="16"/>
                                        </p:tgtEl>
                                        <p:attrNameLst>
                                          <p:attrName>ppt_w</p:attrName>
                                        </p:attrNameLst>
                                      </p:cBhvr>
                                      <p:tavLst>
                                        <p:tav tm="0">
                                          <p:val>
                                            <p:fltVal val="0"/>
                                          </p:val>
                                        </p:tav>
                                        <p:tav tm="100000">
                                          <p:val>
                                            <p:strVal val="#ppt_w"/>
                                          </p:val>
                                        </p:tav>
                                      </p:tavLst>
                                    </p:anim>
                                    <p:anim calcmode="lin" valueType="num">
                                      <p:cBhvr>
                                        <p:cTn id="138" dur="500" fill="hold"/>
                                        <p:tgtEl>
                                          <p:spTgt spid="16"/>
                                        </p:tgtEl>
                                        <p:attrNameLst>
                                          <p:attrName>ppt_h</p:attrName>
                                        </p:attrNameLst>
                                      </p:cBhvr>
                                      <p:tavLst>
                                        <p:tav tm="0">
                                          <p:val>
                                            <p:fltVal val="0"/>
                                          </p:val>
                                        </p:tav>
                                        <p:tav tm="100000">
                                          <p:val>
                                            <p:strVal val="#ppt_h"/>
                                          </p:val>
                                        </p:tav>
                                      </p:tavLst>
                                    </p:anim>
                                    <p:animEffect transition="in" filter="fade">
                                      <p:cBhvr>
                                        <p:cTn id="139" dur="500"/>
                                        <p:tgtEl>
                                          <p:spTgt spid="16"/>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xit" presetSubtype="0" fill="hold" grpId="1" nodeType="clickEffect">
                                  <p:stCondLst>
                                    <p:cond delay="0"/>
                                  </p:stCondLst>
                                  <p:childTnLst>
                                    <p:anim calcmode="lin" valueType="num">
                                      <p:cBhvr>
                                        <p:cTn id="143" dur="500"/>
                                        <p:tgtEl>
                                          <p:spTgt spid="16"/>
                                        </p:tgtEl>
                                        <p:attrNameLst>
                                          <p:attrName>ppt_w</p:attrName>
                                        </p:attrNameLst>
                                      </p:cBhvr>
                                      <p:tavLst>
                                        <p:tav tm="0">
                                          <p:val>
                                            <p:strVal val="ppt_w"/>
                                          </p:val>
                                        </p:tav>
                                        <p:tav tm="100000">
                                          <p:val>
                                            <p:fltVal val="0"/>
                                          </p:val>
                                        </p:tav>
                                      </p:tavLst>
                                    </p:anim>
                                    <p:anim calcmode="lin" valueType="num">
                                      <p:cBhvr>
                                        <p:cTn id="144" dur="500"/>
                                        <p:tgtEl>
                                          <p:spTgt spid="16"/>
                                        </p:tgtEl>
                                        <p:attrNameLst>
                                          <p:attrName>ppt_h</p:attrName>
                                        </p:attrNameLst>
                                      </p:cBhvr>
                                      <p:tavLst>
                                        <p:tav tm="0">
                                          <p:val>
                                            <p:strVal val="ppt_h"/>
                                          </p:val>
                                        </p:tav>
                                        <p:tav tm="100000">
                                          <p:val>
                                            <p:fltVal val="0"/>
                                          </p:val>
                                        </p:tav>
                                      </p:tavLst>
                                    </p:anim>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childTnLst>
                          </p:cTn>
                        </p:par>
                        <p:par>
                          <p:cTn id="147" fill="hold">
                            <p:stCondLst>
                              <p:cond delay="500"/>
                            </p:stCondLst>
                            <p:childTnLst>
                              <p:par>
                                <p:cTn id="148" presetID="53" presetClass="entr" presetSubtype="0" fill="hold" grpId="0" nodeType="afterEffect">
                                  <p:stCondLst>
                                    <p:cond delay="0"/>
                                  </p:stCondLst>
                                  <p:childTnLst>
                                    <p:set>
                                      <p:cBhvr>
                                        <p:cTn id="149" dur="1" fill="hold">
                                          <p:stCondLst>
                                            <p:cond delay="0"/>
                                          </p:stCondLst>
                                        </p:cTn>
                                        <p:tgtEl>
                                          <p:spTgt spid="14"/>
                                        </p:tgtEl>
                                        <p:attrNameLst>
                                          <p:attrName>style.visibility</p:attrName>
                                        </p:attrNameLst>
                                      </p:cBhvr>
                                      <p:to>
                                        <p:strVal val="visible"/>
                                      </p:to>
                                    </p:set>
                                    <p:anim calcmode="lin" valueType="num">
                                      <p:cBhvr>
                                        <p:cTn id="150" dur="500" fill="hold"/>
                                        <p:tgtEl>
                                          <p:spTgt spid="14"/>
                                        </p:tgtEl>
                                        <p:attrNameLst>
                                          <p:attrName>ppt_w</p:attrName>
                                        </p:attrNameLst>
                                      </p:cBhvr>
                                      <p:tavLst>
                                        <p:tav tm="0">
                                          <p:val>
                                            <p:fltVal val="0"/>
                                          </p:val>
                                        </p:tav>
                                        <p:tav tm="100000">
                                          <p:val>
                                            <p:strVal val="#ppt_w"/>
                                          </p:val>
                                        </p:tav>
                                      </p:tavLst>
                                    </p:anim>
                                    <p:anim calcmode="lin" valueType="num">
                                      <p:cBhvr>
                                        <p:cTn id="151" dur="500" fill="hold"/>
                                        <p:tgtEl>
                                          <p:spTgt spid="14"/>
                                        </p:tgtEl>
                                        <p:attrNameLst>
                                          <p:attrName>ppt_h</p:attrName>
                                        </p:attrNameLst>
                                      </p:cBhvr>
                                      <p:tavLst>
                                        <p:tav tm="0">
                                          <p:val>
                                            <p:fltVal val="0"/>
                                          </p:val>
                                        </p:tav>
                                        <p:tav tm="100000">
                                          <p:val>
                                            <p:strVal val="#ppt_h"/>
                                          </p:val>
                                        </p:tav>
                                      </p:tavLst>
                                    </p:anim>
                                    <p:animEffect transition="in" filter="fade">
                                      <p:cBhvr>
                                        <p:cTn id="152" dur="500"/>
                                        <p:tgtEl>
                                          <p:spTgt spid="14"/>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xit" presetSubtype="0" fill="hold" grpId="1" nodeType="clickEffect">
                                  <p:stCondLst>
                                    <p:cond delay="0"/>
                                  </p:stCondLst>
                                  <p:childTnLst>
                                    <p:anim calcmode="lin" valueType="num">
                                      <p:cBhvr>
                                        <p:cTn id="156" dur="500"/>
                                        <p:tgtEl>
                                          <p:spTgt spid="14"/>
                                        </p:tgtEl>
                                        <p:attrNameLst>
                                          <p:attrName>ppt_w</p:attrName>
                                        </p:attrNameLst>
                                      </p:cBhvr>
                                      <p:tavLst>
                                        <p:tav tm="0">
                                          <p:val>
                                            <p:strVal val="ppt_w"/>
                                          </p:val>
                                        </p:tav>
                                        <p:tav tm="100000">
                                          <p:val>
                                            <p:fltVal val="0"/>
                                          </p:val>
                                        </p:tav>
                                      </p:tavLst>
                                    </p:anim>
                                    <p:anim calcmode="lin" valueType="num">
                                      <p:cBhvr>
                                        <p:cTn id="157" dur="500"/>
                                        <p:tgtEl>
                                          <p:spTgt spid="14"/>
                                        </p:tgtEl>
                                        <p:attrNameLst>
                                          <p:attrName>ppt_h</p:attrName>
                                        </p:attrNameLst>
                                      </p:cBhvr>
                                      <p:tavLst>
                                        <p:tav tm="0">
                                          <p:val>
                                            <p:strVal val="ppt_h"/>
                                          </p:val>
                                        </p:tav>
                                        <p:tav tm="100000">
                                          <p:val>
                                            <p:fltVal val="0"/>
                                          </p:val>
                                        </p:tav>
                                      </p:tavLst>
                                    </p:anim>
                                    <p:animEffect transition="out" filter="fade">
                                      <p:cBhvr>
                                        <p:cTn id="158" dur="500"/>
                                        <p:tgtEl>
                                          <p:spTgt spid="14"/>
                                        </p:tgtEl>
                                      </p:cBhvr>
                                    </p:animEffect>
                                    <p:set>
                                      <p:cBhvr>
                                        <p:cTn id="159" dur="1" fill="hold">
                                          <p:stCondLst>
                                            <p:cond delay="499"/>
                                          </p:stCondLst>
                                        </p:cTn>
                                        <p:tgtEl>
                                          <p:spTgt spid="14"/>
                                        </p:tgtEl>
                                        <p:attrNameLst>
                                          <p:attrName>style.visibility</p:attrName>
                                        </p:attrNameLst>
                                      </p:cBhvr>
                                      <p:to>
                                        <p:strVal val="hidden"/>
                                      </p:to>
                                    </p:set>
                                  </p:childTnLst>
                                </p:cTn>
                              </p:par>
                            </p:childTnLst>
                          </p:cTn>
                        </p:par>
                        <p:par>
                          <p:cTn id="160" fill="hold">
                            <p:stCondLst>
                              <p:cond delay="500"/>
                            </p:stCondLst>
                            <p:childTnLst>
                              <p:par>
                                <p:cTn id="161" presetID="53" presetClass="entr" presetSubtype="0" fill="hold" grpId="0" nodeType="afterEffect">
                                  <p:stCondLst>
                                    <p:cond delay="0"/>
                                  </p:stCondLst>
                                  <p:childTnLst>
                                    <p:set>
                                      <p:cBhvr>
                                        <p:cTn id="162" dur="1" fill="hold">
                                          <p:stCondLst>
                                            <p:cond delay="0"/>
                                          </p:stCondLst>
                                        </p:cTn>
                                        <p:tgtEl>
                                          <p:spTgt spid="18"/>
                                        </p:tgtEl>
                                        <p:attrNameLst>
                                          <p:attrName>style.visibility</p:attrName>
                                        </p:attrNameLst>
                                      </p:cBhvr>
                                      <p:to>
                                        <p:strVal val="visible"/>
                                      </p:to>
                                    </p:set>
                                    <p:anim calcmode="lin" valueType="num">
                                      <p:cBhvr>
                                        <p:cTn id="163" dur="500" fill="hold"/>
                                        <p:tgtEl>
                                          <p:spTgt spid="18"/>
                                        </p:tgtEl>
                                        <p:attrNameLst>
                                          <p:attrName>ppt_w</p:attrName>
                                        </p:attrNameLst>
                                      </p:cBhvr>
                                      <p:tavLst>
                                        <p:tav tm="0">
                                          <p:val>
                                            <p:fltVal val="0"/>
                                          </p:val>
                                        </p:tav>
                                        <p:tav tm="100000">
                                          <p:val>
                                            <p:strVal val="#ppt_w"/>
                                          </p:val>
                                        </p:tav>
                                      </p:tavLst>
                                    </p:anim>
                                    <p:anim calcmode="lin" valueType="num">
                                      <p:cBhvr>
                                        <p:cTn id="164" dur="500" fill="hold"/>
                                        <p:tgtEl>
                                          <p:spTgt spid="18"/>
                                        </p:tgtEl>
                                        <p:attrNameLst>
                                          <p:attrName>ppt_h</p:attrName>
                                        </p:attrNameLst>
                                      </p:cBhvr>
                                      <p:tavLst>
                                        <p:tav tm="0">
                                          <p:val>
                                            <p:fltVal val="0"/>
                                          </p:val>
                                        </p:tav>
                                        <p:tav tm="100000">
                                          <p:val>
                                            <p:strVal val="#ppt_h"/>
                                          </p:val>
                                        </p:tav>
                                      </p:tavLst>
                                    </p:anim>
                                    <p:animEffect transition="in" filter="fade">
                                      <p:cBhvr>
                                        <p:cTn id="165" dur="50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xit" presetSubtype="0" fill="hold" grpId="1" nodeType="clickEffect">
                                  <p:stCondLst>
                                    <p:cond delay="0"/>
                                  </p:stCondLst>
                                  <p:childTnLst>
                                    <p:anim calcmode="lin" valueType="num">
                                      <p:cBhvr>
                                        <p:cTn id="169" dur="500"/>
                                        <p:tgtEl>
                                          <p:spTgt spid="18"/>
                                        </p:tgtEl>
                                        <p:attrNameLst>
                                          <p:attrName>ppt_w</p:attrName>
                                        </p:attrNameLst>
                                      </p:cBhvr>
                                      <p:tavLst>
                                        <p:tav tm="0">
                                          <p:val>
                                            <p:strVal val="ppt_w"/>
                                          </p:val>
                                        </p:tav>
                                        <p:tav tm="100000">
                                          <p:val>
                                            <p:fltVal val="0"/>
                                          </p:val>
                                        </p:tav>
                                      </p:tavLst>
                                    </p:anim>
                                    <p:anim calcmode="lin" valueType="num">
                                      <p:cBhvr>
                                        <p:cTn id="170" dur="500"/>
                                        <p:tgtEl>
                                          <p:spTgt spid="18"/>
                                        </p:tgtEl>
                                        <p:attrNameLst>
                                          <p:attrName>ppt_h</p:attrName>
                                        </p:attrNameLst>
                                      </p:cBhvr>
                                      <p:tavLst>
                                        <p:tav tm="0">
                                          <p:val>
                                            <p:strVal val="ppt_h"/>
                                          </p:val>
                                        </p:tav>
                                        <p:tav tm="100000">
                                          <p:val>
                                            <p:fltVal val="0"/>
                                          </p:val>
                                        </p:tav>
                                      </p:tavLst>
                                    </p:anim>
                                    <p:animEffect transition="out" filter="fade">
                                      <p:cBhvr>
                                        <p:cTn id="171" dur="500"/>
                                        <p:tgtEl>
                                          <p:spTgt spid="18"/>
                                        </p:tgtEl>
                                      </p:cBhvr>
                                    </p:animEffect>
                                    <p:set>
                                      <p:cBhvr>
                                        <p:cTn id="172" dur="1" fill="hold">
                                          <p:stCondLst>
                                            <p:cond delay="499"/>
                                          </p:stCondLst>
                                        </p:cTn>
                                        <p:tgtEl>
                                          <p:spTgt spid="18"/>
                                        </p:tgtEl>
                                        <p:attrNameLst>
                                          <p:attrName>style.visibility</p:attrName>
                                        </p:attrNameLst>
                                      </p:cBhvr>
                                      <p:to>
                                        <p:strVal val="hidden"/>
                                      </p:to>
                                    </p:set>
                                  </p:childTnLst>
                                </p:cTn>
                              </p:par>
                            </p:childTnLst>
                          </p:cTn>
                        </p:par>
                        <p:par>
                          <p:cTn id="173" fill="hold">
                            <p:stCondLst>
                              <p:cond delay="500"/>
                            </p:stCondLst>
                            <p:childTnLst>
                              <p:par>
                                <p:cTn id="174" presetID="53" presetClass="entr" presetSubtype="0" fill="hold" grpId="0" nodeType="afterEffect">
                                  <p:stCondLst>
                                    <p:cond delay="0"/>
                                  </p:stCondLst>
                                  <p:childTnLst>
                                    <p:set>
                                      <p:cBhvr>
                                        <p:cTn id="175" dur="1" fill="hold">
                                          <p:stCondLst>
                                            <p:cond delay="0"/>
                                          </p:stCondLst>
                                        </p:cTn>
                                        <p:tgtEl>
                                          <p:spTgt spid="15"/>
                                        </p:tgtEl>
                                        <p:attrNameLst>
                                          <p:attrName>style.visibility</p:attrName>
                                        </p:attrNameLst>
                                      </p:cBhvr>
                                      <p:to>
                                        <p:strVal val="visible"/>
                                      </p:to>
                                    </p:set>
                                    <p:anim calcmode="lin" valueType="num">
                                      <p:cBhvr>
                                        <p:cTn id="176" dur="500" fill="hold"/>
                                        <p:tgtEl>
                                          <p:spTgt spid="15"/>
                                        </p:tgtEl>
                                        <p:attrNameLst>
                                          <p:attrName>ppt_w</p:attrName>
                                        </p:attrNameLst>
                                      </p:cBhvr>
                                      <p:tavLst>
                                        <p:tav tm="0">
                                          <p:val>
                                            <p:fltVal val="0"/>
                                          </p:val>
                                        </p:tav>
                                        <p:tav tm="100000">
                                          <p:val>
                                            <p:strVal val="#ppt_w"/>
                                          </p:val>
                                        </p:tav>
                                      </p:tavLst>
                                    </p:anim>
                                    <p:anim calcmode="lin" valueType="num">
                                      <p:cBhvr>
                                        <p:cTn id="177" dur="500" fill="hold"/>
                                        <p:tgtEl>
                                          <p:spTgt spid="15"/>
                                        </p:tgtEl>
                                        <p:attrNameLst>
                                          <p:attrName>ppt_h</p:attrName>
                                        </p:attrNameLst>
                                      </p:cBhvr>
                                      <p:tavLst>
                                        <p:tav tm="0">
                                          <p:val>
                                            <p:fltVal val="0"/>
                                          </p:val>
                                        </p:tav>
                                        <p:tav tm="100000">
                                          <p:val>
                                            <p:strVal val="#ppt_h"/>
                                          </p:val>
                                        </p:tav>
                                      </p:tavLst>
                                    </p:anim>
                                    <p:animEffect transition="in" filter="fade">
                                      <p:cBhvr>
                                        <p:cTn id="1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6" name="Content Placeholder 5" descr="13_SecondAcord.PNG"/>
          <p:cNvPicPr>
            <a:picLocks noGrp="1" noChangeAspect="1"/>
          </p:cNvPicPr>
          <p:nvPr>
            <p:ph idx="1"/>
          </p:nvPr>
        </p:nvPicPr>
        <p:blipFill>
          <a:blip r:embed="rId2" cstate="print"/>
          <a:stretch>
            <a:fillRect/>
          </a:stretch>
        </p:blipFill>
        <p:spPr>
          <a:xfrm>
            <a:off x="1445231" y="965905"/>
            <a:ext cx="7471380" cy="576244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6" name="Content Placeholder 5" descr="14a_AlwaysSave.PNG"/>
          <p:cNvPicPr>
            <a:picLocks noGrp="1" noChangeAspect="1"/>
          </p:cNvPicPr>
          <p:nvPr>
            <p:ph idx="1"/>
          </p:nvPr>
        </p:nvPicPr>
        <p:blipFill>
          <a:blip r:embed="rId2" cstate="print"/>
          <a:stretch>
            <a:fillRect/>
          </a:stretch>
        </p:blipFill>
        <p:spPr>
          <a:xfrm>
            <a:off x="1460497" y="1097180"/>
            <a:ext cx="7423575" cy="5727939"/>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10" name="Content Placeholder 9" descr="Capture5.PNG"/>
          <p:cNvPicPr>
            <a:picLocks noGrp="1" noChangeAspect="1"/>
          </p:cNvPicPr>
          <p:nvPr>
            <p:ph idx="1"/>
          </p:nvPr>
        </p:nvPicPr>
        <p:blipFill>
          <a:blip r:embed="rId2" cstate="print"/>
          <a:stretch>
            <a:fillRect/>
          </a:stretch>
        </p:blipFill>
        <p:spPr>
          <a:xfrm>
            <a:off x="1473702" y="995161"/>
            <a:ext cx="7418329" cy="5736567"/>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8" name="Content Placeholder 7" descr="Capture4.PNG"/>
          <p:cNvPicPr>
            <a:picLocks noGrp="1" noChangeAspect="1"/>
          </p:cNvPicPr>
          <p:nvPr>
            <p:ph idx="1"/>
          </p:nvPr>
        </p:nvPicPr>
        <p:blipFill>
          <a:blip r:embed="rId2" cstate="print"/>
          <a:stretch>
            <a:fillRect/>
          </a:stretch>
        </p:blipFill>
        <p:spPr>
          <a:xfrm>
            <a:off x="1441498" y="1040167"/>
            <a:ext cx="7352506" cy="5667555"/>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6" y="2454805"/>
            <a:ext cx="7539567" cy="999595"/>
          </a:xfrm>
        </p:spPr>
        <p:txBody>
          <a:bodyPr>
            <a:normAutofit/>
          </a:bodyPr>
          <a:lstStyle/>
          <a:p>
            <a:r>
              <a:rPr lang="en-US" dirty="0" smtClean="0"/>
              <a:t>How to customize the </a:t>
            </a:r>
            <a:r>
              <a:rPr lang="en-US" b="1" dirty="0" smtClean="0"/>
              <a:t>Form</a:t>
            </a:r>
            <a:r>
              <a:rPr lang="en-US" dirty="0" smtClean="0"/>
              <a: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endParaRPr lang="en-US" dirty="0"/>
          </a:p>
        </p:txBody>
      </p:sp>
      <p:sp>
        <p:nvSpPr>
          <p:cNvPr id="4" name="Content Placeholder 3"/>
          <p:cNvSpPr>
            <a:spLocks noGrp="1"/>
          </p:cNvSpPr>
          <p:nvPr>
            <p:ph idx="1"/>
          </p:nvPr>
        </p:nvSpPr>
        <p:spPr>
          <a:xfrm>
            <a:off x="1247887" y="1346200"/>
            <a:ext cx="7783834" cy="5334000"/>
          </a:xfrm>
        </p:spPr>
        <p:txBody>
          <a:bodyPr>
            <a:normAutofit lnSpcReduction="10000"/>
          </a:bodyPr>
          <a:lstStyle/>
          <a:p>
            <a:r>
              <a:rPr lang="en-US" dirty="0" smtClean="0"/>
              <a:t>To customize the </a:t>
            </a:r>
            <a:r>
              <a:rPr lang="en-US" b="1" dirty="0" smtClean="0"/>
              <a:t>Form</a:t>
            </a:r>
            <a:r>
              <a:rPr lang="en-US" dirty="0" smtClean="0"/>
              <a:t>, you must first be in </a:t>
            </a:r>
            <a:r>
              <a:rPr lang="en-US" b="1" dirty="0" smtClean="0"/>
              <a:t>Edit</a:t>
            </a:r>
            <a:r>
              <a:rPr lang="en-US" dirty="0" smtClean="0"/>
              <a:t> mode</a:t>
            </a:r>
          </a:p>
          <a:p>
            <a:r>
              <a:rPr lang="en-US" dirty="0" smtClean="0"/>
              <a:t>Once in </a:t>
            </a:r>
            <a:r>
              <a:rPr lang="en-US" b="1" dirty="0" smtClean="0"/>
              <a:t>Edit</a:t>
            </a:r>
            <a:r>
              <a:rPr lang="en-US" dirty="0" smtClean="0"/>
              <a:t> mode, press </a:t>
            </a:r>
            <a:r>
              <a:rPr lang="en-US" b="1" dirty="0" smtClean="0"/>
              <a:t>F6</a:t>
            </a:r>
            <a:r>
              <a:rPr lang="en-US" dirty="0" smtClean="0"/>
              <a:t> and navigate down to the </a:t>
            </a:r>
            <a:r>
              <a:rPr lang="en-US" b="1" dirty="0" smtClean="0"/>
              <a:t>Form</a:t>
            </a:r>
          </a:p>
          <a:p>
            <a:r>
              <a:rPr lang="en-US" dirty="0" smtClean="0"/>
              <a:t>Press </a:t>
            </a:r>
            <a:r>
              <a:rPr lang="en-US" b="1" dirty="0" smtClean="0"/>
              <a:t>Enter</a:t>
            </a:r>
            <a:r>
              <a:rPr lang="en-US" dirty="0" smtClean="0"/>
              <a:t>, and observe how you would like to change the display</a:t>
            </a:r>
          </a:p>
          <a:p>
            <a:pPr lvl="1"/>
            <a:r>
              <a:rPr lang="en-US" dirty="0" smtClean="0"/>
              <a:t>All navigation is done with your arrow keys.</a:t>
            </a:r>
          </a:p>
          <a:p>
            <a:pPr lvl="1"/>
            <a:r>
              <a:rPr lang="en-US" dirty="0" smtClean="0"/>
              <a:t>When modifying the </a:t>
            </a:r>
            <a:r>
              <a:rPr lang="en-US" b="1" dirty="0" smtClean="0"/>
              <a:t>Form</a:t>
            </a:r>
            <a:r>
              <a:rPr lang="en-US" dirty="0" smtClean="0"/>
              <a:t>, you can adjust the position of headers, fields, and the detail sections.  This can be done by simply backspacing/deleting rows and spaces till the items are in the desired position.  You can also change any of the text to display the exact wording of what you want.</a:t>
            </a:r>
          </a:p>
          <a:p>
            <a:r>
              <a:rPr lang="en-US" dirty="0" smtClean="0"/>
              <a:t>The </a:t>
            </a:r>
            <a:r>
              <a:rPr lang="en-US" b="1" dirty="0" smtClean="0"/>
              <a:t>@</a:t>
            </a:r>
            <a:r>
              <a:rPr lang="en-US" dirty="0" smtClean="0"/>
              <a:t> symbol is used for your field details.  When editing or adding new field(s), always make sure to use </a:t>
            </a:r>
            <a:r>
              <a:rPr lang="en-US" b="1" dirty="0" smtClean="0"/>
              <a:t>@</a:t>
            </a:r>
            <a:r>
              <a:rPr lang="en-US" dirty="0" smtClean="0"/>
              <a:t> at the beginning of the field(s) and always type the field(s) name exactly how you typed it on the report.</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sp>
        <p:nvSpPr>
          <p:cNvPr id="4" name="Content Placeholder 3"/>
          <p:cNvSpPr>
            <a:spLocks noGrp="1"/>
          </p:cNvSpPr>
          <p:nvPr>
            <p:ph idx="1"/>
          </p:nvPr>
        </p:nvSpPr>
        <p:spPr>
          <a:xfrm>
            <a:off x="1247887" y="1346200"/>
            <a:ext cx="7783834" cy="5334000"/>
          </a:xfrm>
        </p:spPr>
        <p:txBody>
          <a:bodyPr>
            <a:normAutofit/>
          </a:bodyPr>
          <a:lstStyle/>
          <a:p>
            <a:r>
              <a:rPr lang="en-US" dirty="0" smtClean="0"/>
              <a:t>While editing your Form you will notice that sometimes you want to squeeze all your fields into a small area.  Sometimes the field names make that difficult because they are too long.  Well there is a solution to this issue.</a:t>
            </a:r>
          </a:p>
          <a:p>
            <a:pPr lvl="1"/>
            <a:r>
              <a:rPr lang="en-US" dirty="0" smtClean="0"/>
              <a:t>You can reference fields by their </a:t>
            </a:r>
            <a:r>
              <a:rPr lang="en-US" b="1" dirty="0" smtClean="0"/>
              <a:t>ordinal position </a:t>
            </a:r>
            <a:r>
              <a:rPr lang="en-US" dirty="0" smtClean="0"/>
              <a:t>(the order it is in on the report) instead of its name.  For example </a:t>
            </a:r>
            <a:r>
              <a:rPr lang="en-US" b="1" dirty="0" smtClean="0"/>
              <a:t>acord</a:t>
            </a:r>
            <a:r>
              <a:rPr lang="en-US" dirty="0" smtClean="0"/>
              <a:t> is field # 1.  So to display that on the report we will type it as such:  </a:t>
            </a:r>
            <a:r>
              <a:rPr lang="en-US" b="1" dirty="0" smtClean="0"/>
              <a:t>@1</a:t>
            </a:r>
            <a:r>
              <a:rPr lang="en-US" dirty="0" smtClean="0"/>
              <a:t> </a:t>
            </a:r>
          </a:p>
          <a:p>
            <a:pPr lvl="1"/>
            <a:r>
              <a:rPr lang="en-US" dirty="0" smtClean="0"/>
              <a:t>Ordinal positions skip duplicate fields like our acord #1 and acord #2</a:t>
            </a:r>
          </a:p>
          <a:p>
            <a:pPr lvl="1"/>
            <a:r>
              <a:rPr lang="en-US" dirty="0" smtClean="0"/>
              <a:t>For our example, we will use the </a:t>
            </a:r>
            <a:r>
              <a:rPr lang="en-US" b="1" dirty="0" smtClean="0"/>
              <a:t>ordinal position </a:t>
            </a:r>
            <a:r>
              <a:rPr lang="en-US" dirty="0" smtClean="0"/>
              <a:t>of </a:t>
            </a:r>
            <a:r>
              <a:rPr lang="en-US" b="1" dirty="0" smtClean="0"/>
              <a:t>Panic_low, Panic_high, Abnormal_low </a:t>
            </a:r>
            <a:r>
              <a:rPr lang="en-US" dirty="0" smtClean="0"/>
              <a:t>and</a:t>
            </a:r>
            <a:r>
              <a:rPr lang="en-US" b="1" dirty="0" smtClean="0"/>
              <a:t> Abnormal_high</a:t>
            </a:r>
            <a:r>
              <a:rPr lang="en-US" dirty="0" smtClean="0"/>
              <a:t> due to their excessively long field name</a:t>
            </a:r>
          </a:p>
          <a:p>
            <a:pPr lvl="2"/>
            <a:r>
              <a:rPr lang="en-US" dirty="0" smtClean="0"/>
              <a:t>Remember that Ordinal position ignores duplicate fields</a:t>
            </a:r>
            <a:endParaRPr lang="en-US" b="1" dirty="0" smtClean="0"/>
          </a:p>
          <a:p>
            <a:pPr lvl="1"/>
            <a:r>
              <a:rPr lang="en-US" b="1" dirty="0" smtClean="0"/>
              <a:t>Panic_low = @6, Panic_high = @7, Abnormal_low  = @8 </a:t>
            </a:r>
            <a:r>
              <a:rPr lang="en-US" dirty="0" smtClean="0"/>
              <a:t>and</a:t>
            </a:r>
            <a:r>
              <a:rPr lang="en-US" b="1" dirty="0" smtClean="0"/>
              <a:t> Abnormal_high  = @9</a:t>
            </a:r>
          </a:p>
          <a:p>
            <a:pPr lvl="1"/>
            <a:r>
              <a:rPr lang="en-US" dirty="0" smtClean="0"/>
              <a:t>After your done with your changes, Always SAVE!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6" name="Content Placeholder 5" descr="13_SecondAcord.PNG"/>
          <p:cNvPicPr>
            <a:picLocks noGrp="1" noChangeAspect="1"/>
          </p:cNvPicPr>
          <p:nvPr>
            <p:ph idx="1"/>
          </p:nvPr>
        </p:nvPicPr>
        <p:blipFill>
          <a:blip r:embed="rId2" cstate="print"/>
          <a:stretch>
            <a:fillRect/>
          </a:stretch>
        </p:blipFill>
        <p:spPr>
          <a:xfrm>
            <a:off x="1464960" y="999595"/>
            <a:ext cx="7471380" cy="5762445"/>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c_SaveEdits.PNG"/>
          <p:cNvPicPr>
            <a:picLocks noGrp="1" noChangeAspect="1"/>
          </p:cNvPicPr>
          <p:nvPr>
            <p:ph idx="1"/>
          </p:nvPr>
        </p:nvPicPr>
        <p:blipFill>
          <a:blip r:embed="rId2" cstate="print"/>
          <a:stretch>
            <a:fillRect/>
          </a:stretch>
        </p:blipFill>
        <p:spPr>
          <a:xfrm>
            <a:off x="1359739" y="999595"/>
            <a:ext cx="7439097" cy="5731933"/>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10e_SaveEdits.PNG"/>
          <p:cNvPicPr>
            <a:picLocks noGrp="1" noChangeAspect="1"/>
          </p:cNvPicPr>
          <p:nvPr>
            <p:ph idx="1"/>
          </p:nvPr>
        </p:nvPicPr>
        <p:blipFill>
          <a:blip r:embed="rId2" cstate="print"/>
          <a:stretch>
            <a:fillRect/>
          </a:stretch>
        </p:blipFill>
        <p:spPr>
          <a:xfrm>
            <a:off x="1376452" y="1083733"/>
            <a:ext cx="7294783" cy="565573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7" y="237067"/>
            <a:ext cx="7217834" cy="5884333"/>
          </a:xfrm>
        </p:spPr>
        <p:txBody>
          <a:bodyPr>
            <a:normAutofit/>
          </a:bodyPr>
          <a:lstStyle/>
          <a:p>
            <a:pPr algn="ctr"/>
            <a:r>
              <a:rPr lang="en-US" sz="5400" dirty="0" smtClean="0"/>
              <a:t>This presentation will provide instructions first, followed by screenshots to represent the instructions</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50"/>
                            </p:stCondLst>
                            <p:childTnLst>
                              <p:par>
                                <p:cTn id="10" presetID="2" presetClass="exit" presetSubtype="2" fill="hold" grpId="1" nodeType="afterEffect">
                                  <p:stCondLst>
                                    <p:cond delay="3000"/>
                                  </p:stCondLst>
                                  <p:iterate type="lt">
                                    <p:tmPct val="10000"/>
                                  </p:iterate>
                                  <p:childTnLst>
                                    <p:anim calcmode="lin" valueType="num">
                                      <p:cBhvr additive="base">
                                        <p:cTn id="11" dur="500"/>
                                        <p:tgtEl>
                                          <p:spTgt spid="6"/>
                                        </p:tgtEl>
                                        <p:attrNameLst>
                                          <p:attrName>ppt_x</p:attrName>
                                        </p:attrNameLst>
                                      </p:cBhvr>
                                      <p:tavLst>
                                        <p:tav tm="0">
                                          <p:val>
                                            <p:strVal val="ppt_x"/>
                                          </p:val>
                                        </p:tav>
                                        <p:tav tm="100000">
                                          <p:val>
                                            <p:strVal val="1+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15_Test.PNG"/>
          <p:cNvPicPr>
            <a:picLocks noGrp="1" noChangeAspect="1"/>
          </p:cNvPicPr>
          <p:nvPr>
            <p:ph idx="1"/>
          </p:nvPr>
        </p:nvPicPr>
        <p:blipFill>
          <a:blip r:embed="rId2" cstate="print"/>
          <a:stretch>
            <a:fillRect/>
          </a:stretch>
        </p:blipFill>
        <p:spPr>
          <a:xfrm>
            <a:off x="1306218" y="1058333"/>
            <a:ext cx="7344741" cy="5638800"/>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17_PrintView.PNG"/>
          <p:cNvPicPr>
            <a:picLocks noGrp="1" noChangeAspect="1"/>
          </p:cNvPicPr>
          <p:nvPr>
            <p:ph idx="1"/>
          </p:nvPr>
        </p:nvPicPr>
        <p:blipFill>
          <a:blip r:embed="rId2" cstate="print"/>
          <a:stretch>
            <a:fillRect/>
          </a:stretch>
        </p:blipFill>
        <p:spPr>
          <a:xfrm>
            <a:off x="1405467" y="1104533"/>
            <a:ext cx="7263702" cy="5634934"/>
          </a:xfrm>
        </p:spPr>
      </p:pic>
      <p:cxnSp>
        <p:nvCxnSpPr>
          <p:cNvPr id="7" name="Straight Arrow Connector 6"/>
          <p:cNvCxnSpPr/>
          <p:nvPr/>
        </p:nvCxnSpPr>
        <p:spPr>
          <a:xfrm>
            <a:off x="5731933" y="2878667"/>
            <a:ext cx="1532467"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65400" y="2235200"/>
            <a:ext cx="821267"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27400" y="2218267"/>
            <a:ext cx="821267"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62400" y="2235200"/>
            <a:ext cx="821267"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8200" y="2235200"/>
            <a:ext cx="821267"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8668" y="2235200"/>
            <a:ext cx="1058332"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89800" y="2209800"/>
            <a:ext cx="1210733"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15_Test.PNG"/>
          <p:cNvPicPr>
            <a:picLocks noGrp="1" noChangeAspect="1"/>
          </p:cNvPicPr>
          <p:nvPr>
            <p:ph idx="1"/>
          </p:nvPr>
        </p:nvPicPr>
        <p:blipFill>
          <a:blip r:embed="rId2" cstate="print"/>
          <a:stretch>
            <a:fillRect/>
          </a:stretch>
        </p:blipFill>
        <p:spPr>
          <a:xfrm>
            <a:off x="1306218" y="1058333"/>
            <a:ext cx="7344741" cy="5638800"/>
          </a:xfrm>
        </p:spPr>
      </p:pic>
      <p:grpSp>
        <p:nvGrpSpPr>
          <p:cNvPr id="13" name="Group 12"/>
          <p:cNvGrpSpPr/>
          <p:nvPr/>
        </p:nvGrpSpPr>
        <p:grpSpPr>
          <a:xfrm>
            <a:off x="1244599" y="2125134"/>
            <a:ext cx="4233334" cy="1173664"/>
            <a:chOff x="1244599" y="2125134"/>
            <a:chExt cx="4233334" cy="1173664"/>
          </a:xfrm>
        </p:grpSpPr>
        <p:sp>
          <p:nvSpPr>
            <p:cNvPr id="9" name="Oval 8"/>
            <p:cNvSpPr/>
            <p:nvPr/>
          </p:nvSpPr>
          <p:spPr>
            <a:xfrm>
              <a:off x="1244599" y="2125134"/>
              <a:ext cx="795867"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5"/>
            </p:cNvCxnSpPr>
            <p:nvPr/>
          </p:nvCxnSpPr>
          <p:spPr>
            <a:xfrm>
              <a:off x="1923914" y="2493698"/>
              <a:ext cx="1335753" cy="5797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02001" y="2929466"/>
              <a:ext cx="2175932" cy="369332"/>
            </a:xfrm>
            <a:prstGeom prst="rect">
              <a:avLst/>
            </a:prstGeom>
            <a:noFill/>
          </p:spPr>
          <p:txBody>
            <a:bodyPr wrap="square" rtlCol="0">
              <a:spAutoFit/>
            </a:bodyPr>
            <a:lstStyle/>
            <a:p>
              <a:r>
                <a:rPr lang="en-US" b="1" dirty="0" smtClean="0">
                  <a:solidFill>
                    <a:srgbClr val="FF0000"/>
                  </a:solidFill>
                </a:rPr>
                <a:t>Ordinal Position #1</a:t>
              </a:r>
              <a:endParaRPr lang="en-US" b="1" dirty="0">
                <a:solidFill>
                  <a:srgbClr val="FF0000"/>
                </a:solidFill>
              </a:endParaRPr>
            </a:p>
          </p:txBody>
        </p:sp>
      </p:grpSp>
      <p:grpSp>
        <p:nvGrpSpPr>
          <p:cNvPr id="17" name="Group 16"/>
          <p:cNvGrpSpPr/>
          <p:nvPr/>
        </p:nvGrpSpPr>
        <p:grpSpPr>
          <a:xfrm>
            <a:off x="1261532" y="2362200"/>
            <a:ext cx="4453468" cy="1382930"/>
            <a:chOff x="1261532" y="2362200"/>
            <a:chExt cx="4453468" cy="1382930"/>
          </a:xfrm>
        </p:grpSpPr>
        <p:sp>
          <p:nvSpPr>
            <p:cNvPr id="14" name="Oval 13"/>
            <p:cNvSpPr/>
            <p:nvPr/>
          </p:nvSpPr>
          <p:spPr>
            <a:xfrm>
              <a:off x="1261532" y="2362200"/>
              <a:ext cx="795867"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5"/>
            </p:cNvCxnSpPr>
            <p:nvPr/>
          </p:nvCxnSpPr>
          <p:spPr>
            <a:xfrm>
              <a:off x="1940847" y="2730764"/>
              <a:ext cx="1335753" cy="5797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10466" y="3098799"/>
              <a:ext cx="2404534" cy="646331"/>
            </a:xfrm>
            <a:prstGeom prst="rect">
              <a:avLst/>
            </a:prstGeom>
            <a:noFill/>
          </p:spPr>
          <p:txBody>
            <a:bodyPr wrap="square" rtlCol="0">
              <a:spAutoFit/>
            </a:bodyPr>
            <a:lstStyle/>
            <a:p>
              <a:r>
                <a:rPr lang="en-US" b="1" dirty="0" smtClean="0">
                  <a:solidFill>
                    <a:srgbClr val="FF0000"/>
                  </a:solidFill>
                </a:rPr>
                <a:t>No Ordinal Position</a:t>
              </a:r>
            </a:p>
            <a:p>
              <a:r>
                <a:rPr lang="en-US" b="1" dirty="0" smtClean="0">
                  <a:solidFill>
                    <a:srgbClr val="FF0000"/>
                  </a:solidFill>
                </a:rPr>
                <a:t>Because it’s a duplicate</a:t>
              </a:r>
              <a:endParaRPr lang="en-US" b="1" dirty="0">
                <a:solidFill>
                  <a:srgbClr val="FF0000"/>
                </a:solidFill>
              </a:endParaRPr>
            </a:p>
          </p:txBody>
        </p:sp>
      </p:grpSp>
      <p:grpSp>
        <p:nvGrpSpPr>
          <p:cNvPr id="21" name="Group 20"/>
          <p:cNvGrpSpPr/>
          <p:nvPr/>
        </p:nvGrpSpPr>
        <p:grpSpPr>
          <a:xfrm>
            <a:off x="1329267" y="3539067"/>
            <a:ext cx="4986866" cy="1488194"/>
            <a:chOff x="1329267" y="3539067"/>
            <a:chExt cx="4986866" cy="1488194"/>
          </a:xfrm>
        </p:grpSpPr>
        <p:sp>
          <p:nvSpPr>
            <p:cNvPr id="18" name="Oval 17"/>
            <p:cNvSpPr/>
            <p:nvPr/>
          </p:nvSpPr>
          <p:spPr>
            <a:xfrm>
              <a:off x="1329267" y="3539067"/>
              <a:ext cx="1015999"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8" idx="5"/>
            </p:cNvCxnSpPr>
            <p:nvPr/>
          </p:nvCxnSpPr>
          <p:spPr>
            <a:xfrm>
              <a:off x="2196476" y="3907631"/>
              <a:ext cx="1367991" cy="5797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38351" y="3826932"/>
              <a:ext cx="2777782" cy="1200329"/>
            </a:xfrm>
            <a:prstGeom prst="rect">
              <a:avLst/>
            </a:prstGeom>
            <a:noFill/>
          </p:spPr>
          <p:txBody>
            <a:bodyPr wrap="square" rtlCol="0">
              <a:spAutoFit/>
            </a:bodyPr>
            <a:lstStyle/>
            <a:p>
              <a:r>
                <a:rPr lang="en-US" b="1" dirty="0" smtClean="0">
                  <a:solidFill>
                    <a:srgbClr val="FF0000"/>
                  </a:solidFill>
                </a:rPr>
                <a:t>Ordinal Position #6 even though its actual position is #7, this is because of the duplicate acord</a:t>
              </a:r>
              <a:endParaRPr 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c_SaveEdits.PNG"/>
          <p:cNvPicPr>
            <a:picLocks noGrp="1" noChangeAspect="1"/>
          </p:cNvPicPr>
          <p:nvPr>
            <p:ph idx="1"/>
          </p:nvPr>
        </p:nvPicPr>
        <p:blipFill>
          <a:blip r:embed="rId2" cstate="print"/>
          <a:stretch>
            <a:fillRect/>
          </a:stretch>
        </p:blipFill>
        <p:spPr>
          <a:xfrm>
            <a:off x="1359740" y="999595"/>
            <a:ext cx="7439097" cy="5731933"/>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23_CustomForm.PNG"/>
          <p:cNvPicPr>
            <a:picLocks noGrp="1" noChangeAspect="1"/>
          </p:cNvPicPr>
          <p:nvPr>
            <p:ph idx="1"/>
          </p:nvPr>
        </p:nvPicPr>
        <p:blipFill>
          <a:blip r:embed="rId2" cstate="print"/>
          <a:stretch>
            <a:fillRect/>
          </a:stretch>
        </p:blipFill>
        <p:spPr>
          <a:xfrm>
            <a:off x="1396975" y="1117600"/>
            <a:ext cx="7296250" cy="5621867"/>
          </a:xfrm>
        </p:spPr>
      </p:pic>
      <p:grpSp>
        <p:nvGrpSpPr>
          <p:cNvPr id="8" name="Group 7"/>
          <p:cNvGrpSpPr/>
          <p:nvPr/>
        </p:nvGrpSpPr>
        <p:grpSpPr>
          <a:xfrm>
            <a:off x="2370667" y="2396067"/>
            <a:ext cx="5223933" cy="1159933"/>
            <a:chOff x="2370667" y="2396067"/>
            <a:chExt cx="5223933" cy="1159933"/>
          </a:xfrm>
        </p:grpSpPr>
        <p:sp>
          <p:nvSpPr>
            <p:cNvPr id="6" name="Oval 5"/>
            <p:cNvSpPr/>
            <p:nvPr/>
          </p:nvSpPr>
          <p:spPr>
            <a:xfrm>
              <a:off x="2370667" y="2396067"/>
              <a:ext cx="5223933" cy="5249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28733" y="3183467"/>
              <a:ext cx="1744134" cy="3725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15_Test.PNG"/>
          <p:cNvPicPr>
            <a:picLocks noGrp="1" noChangeAspect="1"/>
          </p:cNvPicPr>
          <p:nvPr>
            <p:ph idx="1"/>
          </p:nvPr>
        </p:nvPicPr>
        <p:blipFill>
          <a:blip r:embed="rId2" cstate="print"/>
          <a:stretch>
            <a:fillRect/>
          </a:stretch>
        </p:blipFill>
        <p:spPr>
          <a:xfrm>
            <a:off x="1306218" y="1058333"/>
            <a:ext cx="7344741" cy="5638800"/>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7" name="Content Placeholder 6" descr="24_CustomForm.PNG"/>
          <p:cNvPicPr>
            <a:picLocks noGrp="1" noChangeAspect="1"/>
          </p:cNvPicPr>
          <p:nvPr>
            <p:ph idx="1"/>
          </p:nvPr>
        </p:nvPicPr>
        <p:blipFill>
          <a:blip r:embed="rId2" cstate="print"/>
          <a:stretch>
            <a:fillRect/>
          </a:stretch>
        </p:blipFill>
        <p:spPr>
          <a:xfrm>
            <a:off x="1330967" y="1075267"/>
            <a:ext cx="7317509" cy="5621866"/>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8114" y="2454805"/>
            <a:ext cx="6055105" cy="999595"/>
          </a:xfrm>
        </p:spPr>
        <p:txBody>
          <a:bodyPr>
            <a:normAutofit/>
          </a:bodyPr>
          <a:lstStyle/>
          <a:p>
            <a:r>
              <a:rPr lang="en-US" dirty="0" smtClean="0"/>
              <a:t>How to export to </a:t>
            </a:r>
            <a:r>
              <a:rPr lang="en-US" b="1" dirty="0" smtClean="0"/>
              <a:t>Excel</a:t>
            </a:r>
            <a:r>
              <a:rPr lang="en-US" dirty="0" smtClean="0"/>
              <a: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lt">
                                    <p:tmPct val="10000"/>
                                  </p:iterate>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a:t>
            </a:r>
            <a:endParaRPr lang="en-US" dirty="0"/>
          </a:p>
        </p:txBody>
      </p:sp>
      <p:sp>
        <p:nvSpPr>
          <p:cNvPr id="4" name="Content Placeholder 3"/>
          <p:cNvSpPr>
            <a:spLocks noGrp="1"/>
          </p:cNvSpPr>
          <p:nvPr>
            <p:ph idx="1"/>
          </p:nvPr>
        </p:nvSpPr>
        <p:spPr>
          <a:xfrm>
            <a:off x="1247887" y="1303867"/>
            <a:ext cx="7783834" cy="5257800"/>
          </a:xfrm>
        </p:spPr>
        <p:txBody>
          <a:bodyPr>
            <a:normAutofit fontScale="92500" lnSpcReduction="20000"/>
          </a:bodyPr>
          <a:lstStyle/>
          <a:p>
            <a:r>
              <a:rPr lang="en-US" dirty="0" smtClean="0"/>
              <a:t>To export an EQ report to excel, there are a few steps to take first to prepare your EQ to be exportable.  </a:t>
            </a:r>
          </a:p>
          <a:p>
            <a:r>
              <a:rPr lang="en-US" dirty="0" smtClean="0"/>
              <a:t>The first thing you need to do is follow the steps to customize the </a:t>
            </a:r>
            <a:r>
              <a:rPr lang="en-US" b="1" dirty="0" smtClean="0"/>
              <a:t>Output Form</a:t>
            </a:r>
            <a:r>
              <a:rPr lang="en-US" dirty="0" smtClean="0"/>
              <a:t> as this requires us to remove all excess headers and leave the Output Form with just the initial headers and the fields.</a:t>
            </a:r>
          </a:p>
          <a:p>
            <a:r>
              <a:rPr lang="en-US" dirty="0" smtClean="0"/>
              <a:t>Next you will need to add a </a:t>
            </a:r>
            <a:r>
              <a:rPr lang="en-US" b="1" dirty="0" smtClean="0"/>
              <a:t>delimiters</a:t>
            </a:r>
            <a:r>
              <a:rPr lang="en-US" dirty="0" smtClean="0"/>
              <a:t> at the end of every field but with enough space that the entire field will display.  Generally you put the </a:t>
            </a:r>
            <a:r>
              <a:rPr lang="en-US" b="1" dirty="0" smtClean="0"/>
              <a:t>delimiters</a:t>
            </a:r>
            <a:r>
              <a:rPr lang="en-US" dirty="0" smtClean="0"/>
              <a:t> at the end of the </a:t>
            </a:r>
            <a:r>
              <a:rPr lang="en-US" b="1" dirty="0" smtClean="0"/>
              <a:t>NEXT field </a:t>
            </a:r>
            <a:r>
              <a:rPr lang="en-US" dirty="0" smtClean="0"/>
              <a:t>to give the space needed.  </a:t>
            </a:r>
          </a:p>
          <a:p>
            <a:r>
              <a:rPr lang="en-US" b="1" dirty="0" smtClean="0"/>
              <a:t>Delimiters</a:t>
            </a:r>
            <a:r>
              <a:rPr lang="en-US" dirty="0" smtClean="0"/>
              <a:t> can be </a:t>
            </a:r>
            <a:r>
              <a:rPr lang="en-US" b="1" dirty="0" smtClean="0"/>
              <a:t>commas</a:t>
            </a:r>
            <a:r>
              <a:rPr lang="en-US" dirty="0" smtClean="0"/>
              <a:t>, </a:t>
            </a:r>
            <a:r>
              <a:rPr lang="en-US" b="1" dirty="0" smtClean="0"/>
              <a:t>semicolons</a:t>
            </a:r>
            <a:r>
              <a:rPr lang="en-US" dirty="0" smtClean="0"/>
              <a:t>, </a:t>
            </a:r>
            <a:r>
              <a:rPr lang="en-US" b="1" dirty="0" smtClean="0"/>
              <a:t>periods</a:t>
            </a:r>
            <a:r>
              <a:rPr lang="en-US" dirty="0" smtClean="0"/>
              <a:t>, however I generally use </a:t>
            </a:r>
            <a:r>
              <a:rPr lang="en-US" b="1" dirty="0" smtClean="0"/>
              <a:t>semicolons</a:t>
            </a:r>
            <a:r>
              <a:rPr lang="en-US" dirty="0" smtClean="0"/>
              <a:t>.</a:t>
            </a:r>
          </a:p>
          <a:p>
            <a:r>
              <a:rPr lang="en-US" dirty="0" smtClean="0"/>
              <a:t>After that you need to save the reports updates and follow the Run/Print steps and </a:t>
            </a:r>
            <a:r>
              <a:rPr lang="en-US" b="1" dirty="0" smtClean="0"/>
              <a:t>SAVE</a:t>
            </a:r>
            <a:r>
              <a:rPr lang="en-US" dirty="0" smtClean="0"/>
              <a:t> the file to be viewable in </a:t>
            </a:r>
            <a:r>
              <a:rPr lang="en-US" b="1" dirty="0" smtClean="0"/>
              <a:t>LAB.</a:t>
            </a:r>
          </a:p>
          <a:p>
            <a:r>
              <a:rPr lang="en-US" dirty="0" smtClean="0"/>
              <a:t>Once in LAB, use view existing report to view the report and then proceed to click, File &gt; Export to Excel.  </a:t>
            </a:r>
          </a:p>
          <a:p>
            <a:r>
              <a:rPr lang="en-US" dirty="0" smtClean="0"/>
              <a:t>Next set the delimiter to use your specific delimiter(s) and then click Export.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5" name="Content Placeholder 4" descr="Excel_1.PNG"/>
          <p:cNvPicPr>
            <a:picLocks noGrp="1" noChangeAspect="1"/>
          </p:cNvPicPr>
          <p:nvPr>
            <p:ph idx="1"/>
          </p:nvPr>
        </p:nvPicPr>
        <p:blipFill>
          <a:blip r:embed="rId2" cstate="print"/>
          <a:stretch>
            <a:fillRect/>
          </a:stretch>
        </p:blipFill>
        <p:spPr>
          <a:xfrm>
            <a:off x="1395423" y="1117600"/>
            <a:ext cx="7265977" cy="559622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8967" y="2454805"/>
            <a:ext cx="7217834" cy="999595"/>
          </a:xfrm>
        </p:spPr>
        <p:txBody>
          <a:bodyPr>
            <a:normAutofit fontScale="90000"/>
          </a:bodyPr>
          <a:lstStyle/>
          <a:p>
            <a:r>
              <a:rPr lang="en-US" sz="5400" dirty="0" smtClean="0"/>
              <a:t>How to </a:t>
            </a:r>
            <a:r>
              <a:rPr lang="en-US" sz="5400" b="1" dirty="0" smtClean="0"/>
              <a:t>Create</a:t>
            </a:r>
            <a:r>
              <a:rPr lang="en-US" sz="5400" dirty="0" smtClean="0"/>
              <a:t>  a new report….</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 presetClass="exit" presetSubtype="2" fill="hold" grpId="1" nodeType="afterEffect">
                                  <p:stCondLst>
                                    <p:cond delay="3000"/>
                                  </p:stCondLst>
                                  <p:iterate type="lt">
                                    <p:tmPct val="10000"/>
                                  </p:iterate>
                                  <p:childTnLst>
                                    <p:anim calcmode="lin" valueType="num">
                                      <p:cBhvr additive="base">
                                        <p:cTn id="11" dur="500"/>
                                        <p:tgtEl>
                                          <p:spTgt spid="6"/>
                                        </p:tgtEl>
                                        <p:attrNameLst>
                                          <p:attrName>ppt_x</p:attrName>
                                        </p:attrNameLst>
                                      </p:cBhvr>
                                      <p:tavLst>
                                        <p:tav tm="0">
                                          <p:val>
                                            <p:strVal val="ppt_x"/>
                                          </p:val>
                                        </p:tav>
                                        <p:tav tm="100000">
                                          <p:val>
                                            <p:strVal val="1+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a:t>
            </a:r>
            <a:r>
              <a:rPr lang="en-US" b="1" dirty="0" smtClean="0"/>
              <a:t>Edit</a:t>
            </a:r>
            <a:r>
              <a:rPr lang="en-US" dirty="0" smtClean="0"/>
              <a:t>  a new report…Continued</a:t>
            </a:r>
            <a:endParaRPr lang="en-US" dirty="0"/>
          </a:p>
        </p:txBody>
      </p:sp>
      <p:pic>
        <p:nvPicPr>
          <p:cNvPr id="4" name="Content Placeholder 3" descr="10c_SaveEdits.PNG"/>
          <p:cNvPicPr>
            <a:picLocks noGrp="1" noChangeAspect="1"/>
          </p:cNvPicPr>
          <p:nvPr>
            <p:ph idx="1"/>
          </p:nvPr>
        </p:nvPicPr>
        <p:blipFill>
          <a:blip r:embed="rId2" cstate="print"/>
          <a:stretch>
            <a:fillRect/>
          </a:stretch>
        </p:blipFill>
        <p:spPr>
          <a:xfrm>
            <a:off x="1359740" y="999595"/>
            <a:ext cx="7439097" cy="5731933"/>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5" name="Content Placeholder 4" descr="Excel_2.PNG"/>
          <p:cNvPicPr>
            <a:picLocks noGrp="1" noChangeAspect="1"/>
          </p:cNvPicPr>
          <p:nvPr>
            <p:ph idx="1"/>
          </p:nvPr>
        </p:nvPicPr>
        <p:blipFill>
          <a:blip r:embed="rId2" cstate="print"/>
          <a:stretch>
            <a:fillRect/>
          </a:stretch>
        </p:blipFill>
        <p:spPr>
          <a:xfrm>
            <a:off x="1397765" y="1143000"/>
            <a:ext cx="7356768" cy="5619754"/>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6" name="Content Placeholder 5" descr="Excel_3.PNG"/>
          <p:cNvPicPr>
            <a:picLocks noGrp="1" noChangeAspect="1"/>
          </p:cNvPicPr>
          <p:nvPr>
            <p:ph idx="1"/>
          </p:nvPr>
        </p:nvPicPr>
        <p:blipFill>
          <a:blip r:embed="rId2" cstate="print"/>
          <a:stretch>
            <a:fillRect/>
          </a:stretch>
        </p:blipFill>
        <p:spPr>
          <a:xfrm>
            <a:off x="1358278" y="1109132"/>
            <a:ext cx="7379321" cy="5644211"/>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customize the </a:t>
            </a:r>
            <a:r>
              <a:rPr lang="en-US" b="1" dirty="0" smtClean="0"/>
              <a:t>Form</a:t>
            </a:r>
            <a:r>
              <a:rPr lang="en-US" dirty="0" smtClean="0"/>
              <a:t>…Continued</a:t>
            </a:r>
            <a:endParaRPr lang="en-US" dirty="0"/>
          </a:p>
        </p:txBody>
      </p:sp>
      <p:pic>
        <p:nvPicPr>
          <p:cNvPr id="5" name="Content Placeholder 4" descr="15_Test.PNG"/>
          <p:cNvPicPr>
            <a:picLocks noGrp="1" noChangeAspect="1"/>
          </p:cNvPicPr>
          <p:nvPr>
            <p:ph idx="1"/>
          </p:nvPr>
        </p:nvPicPr>
        <p:blipFill>
          <a:blip r:embed="rId2" cstate="print"/>
          <a:stretch>
            <a:fillRect/>
          </a:stretch>
        </p:blipFill>
        <p:spPr>
          <a:xfrm>
            <a:off x="1306218" y="1058333"/>
            <a:ext cx="7344741" cy="56388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customize the </a:t>
            </a:r>
            <a:r>
              <a:rPr lang="en-US" b="1" dirty="0" smtClean="0"/>
              <a:t>Screen</a:t>
            </a:r>
            <a:r>
              <a:rPr lang="en-US" dirty="0" smtClean="0"/>
              <a:t>…Continued</a:t>
            </a:r>
            <a:endParaRPr lang="en-US" dirty="0"/>
          </a:p>
        </p:txBody>
      </p:sp>
      <p:pic>
        <p:nvPicPr>
          <p:cNvPr id="8" name="Content Placeholder 7" descr="Capture4.PNG"/>
          <p:cNvPicPr>
            <a:picLocks noGrp="1" noChangeAspect="1"/>
          </p:cNvPicPr>
          <p:nvPr>
            <p:ph idx="1"/>
          </p:nvPr>
        </p:nvPicPr>
        <p:blipFill>
          <a:blip r:embed="rId2" cstate="print"/>
          <a:stretch>
            <a:fillRect/>
          </a:stretch>
        </p:blipFill>
        <p:spPr>
          <a:xfrm>
            <a:off x="1388490" y="999595"/>
            <a:ext cx="7352506" cy="5667555"/>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5" name="Content Placeholder 4" descr="Excel_4.PNG"/>
          <p:cNvPicPr>
            <a:picLocks noGrp="1" noChangeAspect="1"/>
          </p:cNvPicPr>
          <p:nvPr>
            <p:ph idx="1"/>
          </p:nvPr>
        </p:nvPicPr>
        <p:blipFill>
          <a:blip r:embed="rId2" cstate="print"/>
          <a:stretch>
            <a:fillRect/>
          </a:stretch>
        </p:blipFill>
        <p:spPr>
          <a:xfrm>
            <a:off x="1401856" y="1134533"/>
            <a:ext cx="7293411" cy="5593976"/>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5" name="Content Placeholder 4" descr="Excel_5.PNG"/>
          <p:cNvPicPr>
            <a:picLocks noGrp="1" noChangeAspect="1"/>
          </p:cNvPicPr>
          <p:nvPr>
            <p:ph idx="1"/>
          </p:nvPr>
        </p:nvPicPr>
        <p:blipFill>
          <a:blip r:embed="rId2" cstate="print"/>
          <a:stretch>
            <a:fillRect/>
          </a:stretch>
        </p:blipFill>
        <p:spPr>
          <a:xfrm>
            <a:off x="1379201" y="1109133"/>
            <a:ext cx="7400732" cy="569208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7" name="Content Placeholder 6" descr="Excel_6.PNG"/>
          <p:cNvPicPr>
            <a:picLocks noGrp="1" noChangeAspect="1"/>
          </p:cNvPicPr>
          <p:nvPr>
            <p:ph idx="1"/>
          </p:nvPr>
        </p:nvPicPr>
        <p:blipFill>
          <a:blip r:embed="rId2" cstate="print"/>
          <a:stretch>
            <a:fillRect/>
          </a:stretch>
        </p:blipFill>
        <p:spPr>
          <a:xfrm>
            <a:off x="1394444" y="1126066"/>
            <a:ext cx="7300823" cy="5605083"/>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999595"/>
          </a:xfrm>
        </p:spPr>
        <p:txBody>
          <a:bodyPr>
            <a:normAutofit/>
          </a:bodyPr>
          <a:lstStyle/>
          <a:p>
            <a:r>
              <a:rPr lang="en-US" dirty="0" smtClean="0"/>
              <a:t>  How to </a:t>
            </a:r>
            <a:r>
              <a:rPr lang="en-US" b="1" dirty="0" smtClean="0"/>
              <a:t>Run</a:t>
            </a:r>
            <a:r>
              <a:rPr lang="en-US" dirty="0" smtClean="0"/>
              <a:t> and </a:t>
            </a:r>
            <a:r>
              <a:rPr lang="en-US" b="1" dirty="0" smtClean="0"/>
              <a:t>Print</a:t>
            </a:r>
            <a:r>
              <a:rPr lang="en-US" dirty="0" smtClean="0"/>
              <a:t> a report…Continued</a:t>
            </a:r>
            <a:endParaRPr lang="en-US" dirty="0"/>
          </a:p>
        </p:txBody>
      </p:sp>
      <p:pic>
        <p:nvPicPr>
          <p:cNvPr id="6" name="Content Placeholder 5" descr="Capture3.PNG"/>
          <p:cNvPicPr>
            <a:picLocks noGrp="1" noChangeAspect="1"/>
          </p:cNvPicPr>
          <p:nvPr>
            <p:ph idx="1"/>
          </p:nvPr>
        </p:nvPicPr>
        <p:blipFill>
          <a:blip r:embed="rId2" cstate="print"/>
          <a:stretch>
            <a:fillRect/>
          </a:stretch>
        </p:blipFill>
        <p:spPr>
          <a:xfrm>
            <a:off x="1310308" y="850086"/>
            <a:ext cx="7334865" cy="6021166"/>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How to export to </a:t>
            </a:r>
            <a:r>
              <a:rPr lang="en-US" b="1" dirty="0" smtClean="0"/>
              <a:t>Excel</a:t>
            </a:r>
            <a:r>
              <a:rPr lang="en-US" dirty="0" smtClean="0"/>
              <a:t>...Continued</a:t>
            </a:r>
            <a:endParaRPr lang="en-US" dirty="0"/>
          </a:p>
        </p:txBody>
      </p:sp>
      <p:pic>
        <p:nvPicPr>
          <p:cNvPr id="6" name="Content Placeholder 5" descr="17d_PrintView.PNG"/>
          <p:cNvPicPr>
            <a:picLocks noGrp="1" noChangeAspect="1"/>
          </p:cNvPicPr>
          <p:nvPr>
            <p:ph idx="1"/>
          </p:nvPr>
        </p:nvPicPr>
        <p:blipFill>
          <a:blip r:embed="rId2" cstate="print"/>
          <a:stretch>
            <a:fillRect/>
          </a:stretch>
        </p:blipFill>
        <p:spPr>
          <a:xfrm>
            <a:off x="1350762" y="1236133"/>
            <a:ext cx="7412947" cy="54102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2095</TotalTime>
  <Words>3173</Words>
  <Application>Microsoft Office PowerPoint</Application>
  <PresentationFormat>On-screen Show (4:3)</PresentationFormat>
  <Paragraphs>273</Paragraphs>
  <Slides>114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114</vt:i4>
      </vt:variant>
    </vt:vector>
  </HeadingPairs>
  <TitlesOfParts>
    <vt:vector size="118" baseType="lpstr">
      <vt:lpstr>Arial</vt:lpstr>
      <vt:lpstr>Calibri</vt:lpstr>
      <vt:lpstr>Lithos Pro Regular</vt:lpstr>
      <vt:lpstr>Office Theme</vt:lpstr>
      <vt:lpstr>Overcoming The Hurdles Of EQ</vt:lpstr>
      <vt:lpstr>Objectives</vt:lpstr>
      <vt:lpstr>     What is EQ?</vt:lpstr>
      <vt:lpstr>Loading EQ From Lab 4.0.7</vt:lpstr>
      <vt:lpstr>Loading EQ From Mic ASCII</vt:lpstr>
      <vt:lpstr>Loading EQ From BB ASCII</vt:lpstr>
      <vt:lpstr>      Welcome To EQ</vt:lpstr>
      <vt:lpstr>This presentation will provide instructions first, followed by screenshots to represent the instructions</vt:lpstr>
      <vt:lpstr>How to Create  a new report….</vt:lpstr>
      <vt:lpstr>  How to Create  a new report….</vt:lpstr>
      <vt:lpstr>  How to Create  a new report….Continued</vt:lpstr>
      <vt:lpstr>  How to Create  a new report….Continued</vt:lpstr>
      <vt:lpstr>  How to Create  a new report….Continued</vt:lpstr>
      <vt:lpstr>How to Edit  a new report….</vt:lpstr>
      <vt:lpstr>  How to Edit  a new report…</vt:lpstr>
      <vt:lpstr>How to Edit  a new report    …Continued</vt:lpstr>
      <vt:lpstr>How to Edit  a new report …Continued</vt:lpstr>
      <vt:lpstr>  How to Edit  a new report …Continued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  How to Edit  a new report…Continued</vt:lpstr>
      <vt:lpstr>How to add Criteria and Parameters…</vt:lpstr>
      <vt:lpstr> How to add Criteria and Parameters</vt:lpstr>
      <vt:lpstr> How to add Criteria and Parameters</vt:lpstr>
      <vt:lpstr> How to add Criteria and Parameters</vt:lpstr>
      <vt:lpstr> How to add Criteria and Parameters</vt:lpstr>
      <vt:lpstr>How to add Criteria and Parameters</vt:lpstr>
      <vt:lpstr>How to add Criteria and Parameters</vt:lpstr>
      <vt:lpstr> How to add Criteria and Parameters</vt:lpstr>
      <vt:lpstr> How to add Criteria and Parameters</vt:lpstr>
      <vt:lpstr> How to add Criteria and Parameters</vt:lpstr>
      <vt:lpstr> How to add Criteria and Parameters</vt:lpstr>
      <vt:lpstr> How to add Criteria and Parameters</vt:lpstr>
      <vt:lpstr> How to add Criteria and Parameters</vt:lpstr>
      <vt:lpstr> How to add Criteria and Parameters</vt:lpstr>
      <vt:lpstr>How to Run and Print  a report…</vt:lpstr>
      <vt:lpstr>  How to Run and Print  a report</vt:lpstr>
      <vt:lpstr> How to Run and Print  a report</vt:lpstr>
      <vt:lpstr>  How to Run and Print a report…Continued</vt:lpstr>
      <vt:lpstr>  How to Run and Print a report…Continued</vt:lpstr>
      <vt:lpstr>  How to Run and Print a report…Continued</vt:lpstr>
      <vt:lpstr>  How to Run and Print a report…Continued</vt:lpstr>
      <vt:lpstr>  How to Run and Print a report…Continued</vt:lpstr>
      <vt:lpstr>  How to Run and Print a report…Continued</vt:lpstr>
      <vt:lpstr>  How to Run and Print a report…Continued</vt:lpstr>
      <vt:lpstr> How to Run and Print a report…Continued</vt:lpstr>
      <vt:lpstr>  How to Run and Print a report…Continued</vt:lpstr>
      <vt:lpstr>  How to Run and Print a report…Continued</vt:lpstr>
      <vt:lpstr>How to customize the Screen…</vt:lpstr>
      <vt:lpstr> How to customize the Screen…</vt:lpstr>
      <vt:lpstr> How to customize the Screen…Continued</vt:lpstr>
      <vt:lpstr> How to customize the Screen…Continued</vt:lpstr>
      <vt:lpstr> How to customize the Screen…Continued</vt:lpstr>
      <vt:lpstr> How to customize the Screen…Continued</vt:lpstr>
      <vt:lpstr> How to customize the Screen…Continued</vt:lpstr>
      <vt:lpstr> How to customize the Screen…Continued</vt:lpstr>
      <vt:lpstr> How to customize the Screen…Continued</vt:lpstr>
      <vt:lpstr> How to customize the Screen…Continued</vt:lpstr>
      <vt:lpstr> How to customize the Screen…Continued</vt:lpstr>
      <vt:lpstr>How to customize the Form…</vt:lpstr>
      <vt:lpstr> How to customize the Form…</vt:lpstr>
      <vt:lpstr> How to customize the Form…Continued</vt:lpstr>
      <vt:lpstr> How to customize the Screen…Continued</vt:lpstr>
      <vt:lpstr>  How to Edit  a new report…Continued</vt:lpstr>
      <vt:lpstr> How to customize the Form…Continued</vt:lpstr>
      <vt:lpstr> How to customize the Form…Continued</vt:lpstr>
      <vt:lpstr> How to customize the Form…Continued</vt:lpstr>
      <vt:lpstr> How to customize the Form…Continued</vt:lpstr>
      <vt:lpstr>  How to Edit  a new report…Continued</vt:lpstr>
      <vt:lpstr> How to customize the Form…Continued</vt:lpstr>
      <vt:lpstr> How to customize the Form…Continued</vt:lpstr>
      <vt:lpstr> How to customize the Form…Continued</vt:lpstr>
      <vt:lpstr>How to export to Excel...</vt:lpstr>
      <vt:lpstr> How to export to Excel...</vt:lpstr>
      <vt:lpstr> How to export to Excel...Continued</vt:lpstr>
      <vt:lpstr>  How to Edit  a new report…Continued</vt:lpstr>
      <vt:lpstr>  How to export to Excel...Continued</vt:lpstr>
      <vt:lpstr>  How to export to Excel...Continued</vt:lpstr>
      <vt:lpstr> How to customize the Form…Continued</vt:lpstr>
      <vt:lpstr> How to customize the Screen…Continued</vt:lpstr>
      <vt:lpstr>  How to export to Excel...Continued</vt:lpstr>
      <vt:lpstr> How to export to Excel...Continued</vt:lpstr>
      <vt:lpstr> How to export to Excel...Continued</vt:lpstr>
      <vt:lpstr>  How to Run and Print a report…Continued</vt:lpstr>
      <vt:lpstr> How to export to Excel...Continued</vt:lpstr>
      <vt:lpstr>Common Issues/Errors You might encounter..</vt:lpstr>
      <vt:lpstr>Common Issues/Errors</vt:lpstr>
      <vt:lpstr>Common Issues/Errors</vt:lpstr>
      <vt:lpstr>Common Issues/Errors</vt:lpstr>
      <vt:lpstr>Common Issues/Errors</vt:lpstr>
      <vt:lpstr>Common Issues/Errors</vt:lpstr>
      <vt:lpstr>Common Issues/Errors</vt:lpstr>
      <vt:lpstr>Common Issues/Errors</vt:lpstr>
      <vt:lpstr>Common Issues/Errors</vt:lpstr>
      <vt:lpstr>Common Issues/Errors</vt:lpstr>
      <vt:lpstr>Common Issues/Errors</vt:lpstr>
      <vt:lpstr>Common Issues/Errors</vt:lpstr>
      <vt:lpstr>Common Issues/Errors</vt:lpstr>
      <vt:lpstr>Any Questions?</vt:lpstr>
      <vt:lpstr>Common EQ Hotkeys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378</cp:revision>
  <dcterms:created xsi:type="dcterms:W3CDTF">2016-01-07T19:32:07Z</dcterms:created>
  <dcterms:modified xsi:type="dcterms:W3CDTF">2016-04-29T15:12:52Z</dcterms:modified>
</cp:coreProperties>
</file>