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43"/>
  </p:notesMasterIdLst>
  <p:sldIdLst>
    <p:sldId id="256" r:id="rId2"/>
    <p:sldId id="301" r:id="rId3"/>
    <p:sldId id="274" r:id="rId4"/>
    <p:sldId id="293" r:id="rId5"/>
    <p:sldId id="257" r:id="rId6"/>
    <p:sldId id="261" r:id="rId7"/>
    <p:sldId id="304" r:id="rId8"/>
    <p:sldId id="262" r:id="rId9"/>
    <p:sldId id="305" r:id="rId10"/>
    <p:sldId id="263" r:id="rId11"/>
    <p:sldId id="294" r:id="rId12"/>
    <p:sldId id="258" r:id="rId13"/>
    <p:sldId id="265" r:id="rId14"/>
    <p:sldId id="266" r:id="rId15"/>
    <p:sldId id="267" r:id="rId16"/>
    <p:sldId id="295" r:id="rId17"/>
    <p:sldId id="288" r:id="rId18"/>
    <p:sldId id="287" r:id="rId19"/>
    <p:sldId id="303" r:id="rId20"/>
    <p:sldId id="296" r:id="rId21"/>
    <p:sldId id="290" r:id="rId22"/>
    <p:sldId id="291" r:id="rId23"/>
    <p:sldId id="292" r:id="rId24"/>
    <p:sldId id="298" r:id="rId25"/>
    <p:sldId id="297" r:id="rId26"/>
    <p:sldId id="275" r:id="rId27"/>
    <p:sldId id="276" r:id="rId28"/>
    <p:sldId id="277" r:id="rId29"/>
    <p:sldId id="299" r:id="rId30"/>
    <p:sldId id="269" r:id="rId31"/>
    <p:sldId id="270" r:id="rId32"/>
    <p:sldId id="271" r:id="rId33"/>
    <p:sldId id="273" r:id="rId34"/>
    <p:sldId id="300" r:id="rId35"/>
    <p:sldId id="282" r:id="rId36"/>
    <p:sldId id="283" r:id="rId37"/>
    <p:sldId id="284" r:id="rId38"/>
    <p:sldId id="285" r:id="rId39"/>
    <p:sldId id="259" r:id="rId40"/>
    <p:sldId id="302" r:id="rId41"/>
    <p:sldId id="260" r:id="rId42"/>
  </p:sldIdLst>
  <p:sldSz cx="9144000" cy="6858000" type="screen4x3"/>
  <p:notesSz cx="6858000" cy="9144000"/>
  <p:custDataLst>
    <p:tags r:id="rId44"/>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21E3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horzBarState="maximized">
    <p:restoredLeft sz="34580" autoAdjust="0"/>
    <p:restoredTop sz="86410" autoAdjust="0"/>
  </p:normalViewPr>
  <p:slideViewPr>
    <p:cSldViewPr snapToGrid="0">
      <p:cViewPr varScale="1">
        <p:scale>
          <a:sx n="71" d="100"/>
          <a:sy n="71" d="100"/>
        </p:scale>
        <p:origin x="582" y="66"/>
      </p:cViewPr>
      <p:guideLst>
        <p:guide orient="horz" pos="2160"/>
        <p:guide pos="2880"/>
      </p:guideLst>
    </p:cSldViewPr>
  </p:slideViewPr>
  <p:outlineViewPr>
    <p:cViewPr>
      <p:scale>
        <a:sx n="33" d="100"/>
        <a:sy n="33" d="100"/>
      </p:scale>
      <p:origin x="0" y="-756"/>
    </p:cViewPr>
  </p:outlineViewPr>
  <p:notesTextViewPr>
    <p:cViewPr>
      <p:scale>
        <a:sx n="1" d="1"/>
        <a:sy n="1" d="1"/>
      </p:scale>
      <p:origin x="0" y="0"/>
    </p:cViewPr>
  </p:notesTextViewPr>
  <p:notesViewPr>
    <p:cSldViewPr snapToGrid="0">
      <p:cViewPr varScale="1">
        <p:scale>
          <a:sx n="88" d="100"/>
          <a:sy n="88" d="100"/>
        </p:scale>
        <p:origin x="-3822" y="-108"/>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gs" Target="tags/tag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 Id="rId48"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E156B9A-B930-4FE0-8DAC-F0A97C7B771E}" type="datetimeFigureOut">
              <a:rPr lang="en-US" smtClean="0"/>
              <a:pPr/>
              <a:t>4/12/2016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3B78581-A63A-43D1-8B14-D2E87C14E074}" type="slidenum">
              <a:rPr lang="en-US" smtClean="0"/>
              <a:pPr/>
              <a:t>‹#›</a:t>
            </a:fld>
            <a:endParaRPr lang="en-US"/>
          </a:p>
        </p:txBody>
      </p:sp>
    </p:spTree>
    <p:extLst>
      <p:ext uri="{BB962C8B-B14F-4D97-AF65-F5344CB8AC3E}">
        <p14:creationId xmlns:p14="http://schemas.microsoft.com/office/powerpoint/2010/main" val="397682763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Based on parameter: </a:t>
            </a:r>
            <a:r>
              <a:rPr lang="en-US" dirty="0" err="1" smtClean="0"/>
              <a:t>hos_QCResReagExp</a:t>
            </a:r>
            <a:endParaRPr lang="en-US" dirty="0"/>
          </a:p>
        </p:txBody>
      </p:sp>
      <p:sp>
        <p:nvSpPr>
          <p:cNvPr id="4" name="Slide Number Placeholder 3"/>
          <p:cNvSpPr>
            <a:spLocks noGrp="1"/>
          </p:cNvSpPr>
          <p:nvPr>
            <p:ph type="sldNum" sz="quarter" idx="10"/>
          </p:nvPr>
        </p:nvSpPr>
        <p:spPr/>
        <p:txBody>
          <a:bodyPr/>
          <a:lstStyle/>
          <a:p>
            <a:fld id="{23B78581-A63A-43D1-8B14-D2E87C14E074}" type="slidenum">
              <a:rPr lang="en-US" smtClean="0"/>
              <a:pPr/>
              <a:t>6</a:t>
            </a:fld>
            <a:endParaRPr lang="en-US"/>
          </a:p>
        </p:txBody>
      </p:sp>
    </p:spTree>
    <p:extLst>
      <p:ext uri="{BB962C8B-B14F-4D97-AF65-F5344CB8AC3E}">
        <p14:creationId xmlns:p14="http://schemas.microsoft.com/office/powerpoint/2010/main" val="220423976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Product Orders Service&gt;Issue  and Emergency Issue- The unit expiration date can be displayed instead of the Product Name based on parameter setting </a:t>
            </a:r>
            <a:r>
              <a:rPr lang="en-US" dirty="0" err="1"/>
              <a:t>hos_IssConfirmdispExp</a:t>
            </a:r>
            <a:endParaRPr lang="en-US" dirty="0"/>
          </a:p>
          <a:p>
            <a:endParaRPr lang="en-US" dirty="0"/>
          </a:p>
        </p:txBody>
      </p:sp>
      <p:sp>
        <p:nvSpPr>
          <p:cNvPr id="4" name="Slide Number Placeholder 3"/>
          <p:cNvSpPr>
            <a:spLocks noGrp="1"/>
          </p:cNvSpPr>
          <p:nvPr>
            <p:ph type="sldNum" sz="quarter" idx="10"/>
          </p:nvPr>
        </p:nvSpPr>
        <p:spPr/>
        <p:txBody>
          <a:bodyPr/>
          <a:lstStyle/>
          <a:p>
            <a:fld id="{23B78581-A63A-43D1-8B14-D2E87C14E074}" type="slidenum">
              <a:rPr lang="en-US" smtClean="0"/>
              <a:pPr/>
              <a:t>8</a:t>
            </a:fld>
            <a:endParaRPr lang="en-US"/>
          </a:p>
        </p:txBody>
      </p:sp>
    </p:spTree>
    <p:extLst>
      <p:ext uri="{BB962C8B-B14F-4D97-AF65-F5344CB8AC3E}">
        <p14:creationId xmlns:p14="http://schemas.microsoft.com/office/powerpoint/2010/main" val="427022023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Unit ABO/</a:t>
            </a:r>
            <a:r>
              <a:rPr lang="en-US" dirty="0" err="1" smtClean="0"/>
              <a:t>Rh</a:t>
            </a:r>
            <a:r>
              <a:rPr lang="en-US" dirty="0" smtClean="0"/>
              <a:t> added in Patient&gt;Transfusion options, Patient&gt;Display&gt;Transfusion, and Inventory&gt;Product Orders Service&gt;Presumed Transfused</a:t>
            </a:r>
            <a:endParaRPr lang="en-US" dirty="0"/>
          </a:p>
        </p:txBody>
      </p:sp>
      <p:sp>
        <p:nvSpPr>
          <p:cNvPr id="4" name="Slide Number Placeholder 3"/>
          <p:cNvSpPr>
            <a:spLocks noGrp="1"/>
          </p:cNvSpPr>
          <p:nvPr>
            <p:ph type="sldNum" sz="quarter" idx="10"/>
          </p:nvPr>
        </p:nvSpPr>
        <p:spPr/>
        <p:txBody>
          <a:bodyPr/>
          <a:lstStyle/>
          <a:p>
            <a:fld id="{23B78581-A63A-43D1-8B14-D2E87C14E074}" type="slidenum">
              <a:rPr lang="en-US" smtClean="0"/>
              <a:pPr/>
              <a:t>10</a:t>
            </a:fld>
            <a:endParaRPr lang="en-US"/>
          </a:p>
        </p:txBody>
      </p:sp>
    </p:spTree>
    <p:extLst>
      <p:ext uri="{BB962C8B-B14F-4D97-AF65-F5344CB8AC3E}">
        <p14:creationId xmlns:p14="http://schemas.microsoft.com/office/powerpoint/2010/main" val="246194370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New parameter-</a:t>
            </a:r>
            <a:r>
              <a:rPr lang="en-US" dirty="0" err="1" smtClean="0"/>
              <a:t>hos_ABORh_phasereport</a:t>
            </a:r>
            <a:r>
              <a:rPr lang="en-US" dirty="0" smtClean="0"/>
              <a:t>  set to “Y” for phase report</a:t>
            </a:r>
          </a:p>
          <a:p>
            <a:endParaRPr lang="en-US" dirty="0"/>
          </a:p>
        </p:txBody>
      </p:sp>
      <p:sp>
        <p:nvSpPr>
          <p:cNvPr id="4" name="Slide Number Placeholder 3"/>
          <p:cNvSpPr>
            <a:spLocks noGrp="1"/>
          </p:cNvSpPr>
          <p:nvPr>
            <p:ph type="sldNum" sz="quarter" idx="10"/>
          </p:nvPr>
        </p:nvSpPr>
        <p:spPr/>
        <p:txBody>
          <a:bodyPr/>
          <a:lstStyle/>
          <a:p>
            <a:fld id="{23B78581-A63A-43D1-8B14-D2E87C14E074}" type="slidenum">
              <a:rPr lang="en-US" smtClean="0"/>
              <a:pPr/>
              <a:t>13</a:t>
            </a:fld>
            <a:endParaRPr lang="en-US"/>
          </a:p>
        </p:txBody>
      </p:sp>
    </p:spTree>
    <p:extLst>
      <p:ext uri="{BB962C8B-B14F-4D97-AF65-F5344CB8AC3E}">
        <p14:creationId xmlns:p14="http://schemas.microsoft.com/office/powerpoint/2010/main" val="171387995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None/>
            </a:pPr>
            <a:r>
              <a:rPr lang="en-US" dirty="0" smtClean="0"/>
              <a:t>New parameter-</a:t>
            </a:r>
            <a:r>
              <a:rPr lang="en-US" dirty="0" err="1" smtClean="0"/>
              <a:t>hos_Tpacceptelxm</a:t>
            </a:r>
            <a:r>
              <a:rPr lang="en-US" dirty="0" smtClean="0"/>
              <a:t>  determines if this functionality is used.</a:t>
            </a:r>
          </a:p>
        </p:txBody>
      </p:sp>
      <p:sp>
        <p:nvSpPr>
          <p:cNvPr id="4" name="Slide Number Placeholder 3"/>
          <p:cNvSpPr>
            <a:spLocks noGrp="1"/>
          </p:cNvSpPr>
          <p:nvPr>
            <p:ph type="sldNum" sz="quarter" idx="10"/>
          </p:nvPr>
        </p:nvSpPr>
        <p:spPr/>
        <p:txBody>
          <a:bodyPr/>
          <a:lstStyle/>
          <a:p>
            <a:fld id="{23B78581-A63A-43D1-8B14-D2E87C14E074}" type="slidenum">
              <a:rPr lang="en-US" smtClean="0"/>
              <a:pPr/>
              <a:t>28</a:t>
            </a:fld>
            <a:endParaRPr lang="en-US"/>
          </a:p>
        </p:txBody>
      </p:sp>
    </p:spTree>
    <p:extLst>
      <p:ext uri="{BB962C8B-B14F-4D97-AF65-F5344CB8AC3E}">
        <p14:creationId xmlns:p14="http://schemas.microsoft.com/office/powerpoint/2010/main" val="84098477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3B78581-A63A-43D1-8B14-D2E87C14E074}" type="slidenum">
              <a:rPr lang="en-US" smtClean="0"/>
              <a:pPr/>
              <a:t>30</a:t>
            </a:fld>
            <a:endParaRPr lang="en-US"/>
          </a:p>
        </p:txBody>
      </p:sp>
    </p:spTree>
    <p:extLst>
      <p:ext uri="{BB962C8B-B14F-4D97-AF65-F5344CB8AC3E}">
        <p14:creationId xmlns:p14="http://schemas.microsoft.com/office/powerpoint/2010/main" val="282588675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err="1" smtClean="0"/>
              <a:t>Paramater</a:t>
            </a:r>
            <a:r>
              <a:rPr lang="en-US" dirty="0" smtClean="0"/>
              <a:t> </a:t>
            </a:r>
            <a:r>
              <a:rPr lang="en-US" dirty="0" err="1" smtClean="0"/>
              <a:t>hos_InvSite</a:t>
            </a:r>
            <a:r>
              <a:rPr lang="en-US" dirty="0" smtClean="0"/>
              <a:t> needs to be set.</a:t>
            </a:r>
            <a:endParaRPr lang="en-US" dirty="0"/>
          </a:p>
        </p:txBody>
      </p:sp>
      <p:sp>
        <p:nvSpPr>
          <p:cNvPr id="4" name="Slide Number Placeholder 3"/>
          <p:cNvSpPr>
            <a:spLocks noGrp="1"/>
          </p:cNvSpPr>
          <p:nvPr>
            <p:ph type="sldNum" sz="quarter" idx="10"/>
          </p:nvPr>
        </p:nvSpPr>
        <p:spPr/>
        <p:txBody>
          <a:bodyPr/>
          <a:lstStyle/>
          <a:p>
            <a:fld id="{23B78581-A63A-43D1-8B14-D2E87C14E074}" type="slidenum">
              <a:rPr lang="en-US" smtClean="0"/>
              <a:pPr/>
              <a:t>33</a:t>
            </a:fld>
            <a:endParaRPr lang="en-US"/>
          </a:p>
        </p:txBody>
      </p:sp>
    </p:spTree>
    <p:extLst>
      <p:ext uri="{BB962C8B-B14F-4D97-AF65-F5344CB8AC3E}">
        <p14:creationId xmlns:p14="http://schemas.microsoft.com/office/powerpoint/2010/main" val="294038947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778588"/>
            <a:ext cx="7772400" cy="2387600"/>
          </a:xfrm>
        </p:spPr>
        <p:txBody>
          <a:bodyPr anchor="b"/>
          <a:lstStyle>
            <a:lvl1pPr algn="ctr">
              <a:defRPr sz="6000">
                <a:solidFill>
                  <a:srgbClr val="E21E31"/>
                </a:solidFill>
                <a:effectLst>
                  <a:outerShdw blurRad="38100" dist="38100" dir="2700000" algn="tl">
                    <a:srgbClr val="000000">
                      <a:alpha val="43137"/>
                    </a:srgbClr>
                  </a:outerShdw>
                </a:effectLst>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1143000" y="4516441"/>
            <a:ext cx="6858000" cy="1655762"/>
          </a:xfrm>
        </p:spPr>
        <p:txBody>
          <a:bodyPr/>
          <a:lstStyle>
            <a:lvl1pPr marL="0" indent="0" algn="ctr">
              <a:buNone/>
              <a:defRPr sz="2400">
                <a:solidFill>
                  <a:srgbClr val="FF0000"/>
                </a:solidFill>
                <a:effectLst>
                  <a:outerShdw blurRad="38100" dist="38100" dir="2700000" algn="tl">
                    <a:srgbClr val="000000">
                      <a:alpha val="43137"/>
                    </a:srgbClr>
                  </a:outerShdw>
                </a:effectLs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smtClean="0"/>
              <a:t>Click to edit Master subtitle style</a:t>
            </a:r>
            <a:endParaRPr lang="en-US" dirty="0"/>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endParaRPr lang="en-US" dirty="0"/>
          </a:p>
        </p:txBody>
      </p:sp>
      <p:sp>
        <p:nvSpPr>
          <p:cNvPr id="6" name="Slide Number Placeholder 5"/>
          <p:cNvSpPr>
            <a:spLocks noGrp="1"/>
          </p:cNvSpPr>
          <p:nvPr>
            <p:ph type="sldNum" sz="quarter" idx="12"/>
          </p:nvPr>
        </p:nvSpPr>
        <p:spPr/>
        <p:txBody>
          <a:bodyPr/>
          <a:lstStyle/>
          <a:p>
            <a:fld id="{9FCF57FE-4A0A-45ED-A208-44D2233080EE}" type="slidenum">
              <a:rPr lang="en-US" smtClean="0"/>
              <a:pPr/>
              <a:t>‹#›</a:t>
            </a:fld>
            <a:endParaRPr lang="en-US"/>
          </a:p>
        </p:txBody>
      </p:sp>
      <p:pic>
        <p:nvPicPr>
          <p:cNvPr id="7" name="Picture 6"/>
          <p:cNvPicPr>
            <a:picLocks noChangeAspect="1"/>
          </p:cNvPicPr>
          <p:nvPr userDrawn="1"/>
        </p:nvPicPr>
        <p:blipFill rotWithShape="1">
          <a:blip r:embed="rId2" cstate="print">
            <a:extLst>
              <a:ext uri="{28A0092B-C50C-407E-A947-70E740481C1C}">
                <a14:useLocalDpi xmlns:a14="http://schemas.microsoft.com/office/drawing/2010/main" val="0"/>
              </a:ext>
            </a:extLst>
          </a:blip>
          <a:srcRect b="44754"/>
          <a:stretch/>
        </p:blipFill>
        <p:spPr>
          <a:xfrm>
            <a:off x="0" y="0"/>
            <a:ext cx="9144000" cy="1775012"/>
          </a:xfrm>
          <a:prstGeom prst="rect">
            <a:avLst/>
          </a:prstGeom>
        </p:spPr>
      </p:pic>
    </p:spTree>
    <p:extLst>
      <p:ext uri="{BB962C8B-B14F-4D97-AF65-F5344CB8AC3E}">
        <p14:creationId xmlns:p14="http://schemas.microsoft.com/office/powerpoint/2010/main" val="22163110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Slide Number Placeholder 5"/>
          <p:cNvSpPr>
            <a:spLocks noGrp="1"/>
          </p:cNvSpPr>
          <p:nvPr>
            <p:ph type="sldNum" sz="quarter" idx="12"/>
          </p:nvPr>
        </p:nvSpPr>
        <p:spPr/>
        <p:txBody>
          <a:bodyPr/>
          <a:lstStyle/>
          <a:p>
            <a:fld id="{9FCF57FE-4A0A-45ED-A208-44D2233080EE}" type="slidenum">
              <a:rPr lang="en-US" smtClean="0"/>
              <a:pPr/>
              <a:t>‹#›</a:t>
            </a:fld>
            <a:endParaRPr lang="en-US"/>
          </a:p>
        </p:txBody>
      </p:sp>
    </p:spTree>
    <p:extLst>
      <p:ext uri="{BB962C8B-B14F-4D97-AF65-F5344CB8AC3E}">
        <p14:creationId xmlns:p14="http://schemas.microsoft.com/office/powerpoint/2010/main" val="350007298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8650" y="2398229"/>
            <a:ext cx="7886700" cy="2852737"/>
          </a:xfrm>
        </p:spPr>
        <p:txBody>
          <a:bodyPr anchor="b"/>
          <a:lstStyle>
            <a:lvl1pPr>
              <a:defRPr sz="6000">
                <a:solidFill>
                  <a:srgbClr val="FF0000"/>
                </a:solidFill>
                <a:effectLst>
                  <a:outerShdw blurRad="38100" dist="38100" dir="2700000" algn="tl">
                    <a:srgbClr val="000000">
                      <a:alpha val="43137"/>
                    </a:srgbClr>
                  </a:outerShdw>
                </a:effectLst>
              </a:defRPr>
            </a:lvl1pPr>
          </a:lstStyle>
          <a:p>
            <a:r>
              <a:rPr lang="en-US" dirty="0" smtClean="0"/>
              <a:t>Click to edit Master title style</a:t>
            </a:r>
            <a:endParaRPr lang="en-US" dirty="0"/>
          </a:p>
        </p:txBody>
      </p:sp>
      <p:sp>
        <p:nvSpPr>
          <p:cNvPr id="6" name="Slide Number Placeholder 5"/>
          <p:cNvSpPr>
            <a:spLocks noGrp="1"/>
          </p:cNvSpPr>
          <p:nvPr>
            <p:ph type="sldNum" sz="quarter" idx="12"/>
          </p:nvPr>
        </p:nvSpPr>
        <p:spPr/>
        <p:txBody>
          <a:bodyPr/>
          <a:lstStyle/>
          <a:p>
            <a:fld id="{9FCF57FE-4A0A-45ED-A208-44D2233080EE}" type="slidenum">
              <a:rPr lang="en-US" smtClean="0"/>
              <a:pPr/>
              <a:t>‹#›</a:t>
            </a:fld>
            <a:endParaRPr lang="en-US"/>
          </a:p>
        </p:txBody>
      </p:sp>
      <p:pic>
        <p:nvPicPr>
          <p:cNvPr id="7" name="Picture 6"/>
          <p:cNvPicPr>
            <a:picLocks noChangeAspect="1"/>
          </p:cNvPicPr>
          <p:nvPr userDrawn="1"/>
        </p:nvPicPr>
        <p:blipFill rotWithShape="1">
          <a:blip r:embed="rId2" cstate="print">
            <a:extLst>
              <a:ext uri="{28A0092B-C50C-407E-A947-70E740481C1C}">
                <a14:useLocalDpi xmlns:a14="http://schemas.microsoft.com/office/drawing/2010/main" val="0"/>
              </a:ext>
            </a:extLst>
          </a:blip>
          <a:srcRect b="44754"/>
          <a:stretch/>
        </p:blipFill>
        <p:spPr>
          <a:xfrm>
            <a:off x="0" y="10759"/>
            <a:ext cx="9144000" cy="1775012"/>
          </a:xfrm>
          <a:prstGeom prst="rect">
            <a:avLst/>
          </a:prstGeom>
        </p:spPr>
      </p:pic>
    </p:spTree>
    <p:extLst>
      <p:ext uri="{BB962C8B-B14F-4D97-AF65-F5344CB8AC3E}">
        <p14:creationId xmlns:p14="http://schemas.microsoft.com/office/powerpoint/2010/main" val="9164294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235785" y="245200"/>
            <a:ext cx="7822154" cy="1325563"/>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235785" y="1667435"/>
            <a:ext cx="3886200" cy="450952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171739" y="1667435"/>
            <a:ext cx="3886200" cy="4509528"/>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Footer Placeholder 5"/>
          <p:cNvSpPr>
            <a:spLocks noGrp="1"/>
          </p:cNvSpPr>
          <p:nvPr>
            <p:ph type="ftr" sz="quarter" idx="11"/>
          </p:nvPr>
        </p:nvSpPr>
        <p:spPr>
          <a:xfrm>
            <a:off x="3028950" y="6356351"/>
            <a:ext cx="3086100" cy="365125"/>
          </a:xfrm>
          <a:prstGeom prst="rect">
            <a:avLst/>
          </a:prstGeom>
        </p:spPr>
        <p:txBody>
          <a:bodyPr/>
          <a:lstStyle/>
          <a:p>
            <a:endParaRPr lang="en-US"/>
          </a:p>
        </p:txBody>
      </p:sp>
      <p:sp>
        <p:nvSpPr>
          <p:cNvPr id="7" name="Slide Number Placeholder 6"/>
          <p:cNvSpPr>
            <a:spLocks noGrp="1"/>
          </p:cNvSpPr>
          <p:nvPr>
            <p:ph type="sldNum" sz="quarter" idx="12"/>
          </p:nvPr>
        </p:nvSpPr>
        <p:spPr/>
        <p:txBody>
          <a:bodyPr/>
          <a:lstStyle/>
          <a:p>
            <a:fld id="{9FCF57FE-4A0A-45ED-A208-44D2233080EE}" type="slidenum">
              <a:rPr lang="en-US" smtClean="0"/>
              <a:pPr/>
              <a:t>‹#›</a:t>
            </a:fld>
            <a:endParaRPr lang="en-US"/>
          </a:p>
        </p:txBody>
      </p:sp>
    </p:spTree>
    <p:extLst>
      <p:ext uri="{BB962C8B-B14F-4D97-AF65-F5344CB8AC3E}">
        <p14:creationId xmlns:p14="http://schemas.microsoft.com/office/powerpoint/2010/main" val="304397211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161824" y="193001"/>
            <a:ext cx="7881840" cy="1325563"/>
          </a:xfrm>
        </p:spPr>
        <p:txBody>
          <a:bodyPr/>
          <a:lstStyle/>
          <a:p>
            <a:r>
              <a:rPr lang="en-US" dirty="0" smtClean="0"/>
              <a:t>Click to edit Master title style</a:t>
            </a:r>
            <a:endParaRPr lang="en-US" dirty="0"/>
          </a:p>
        </p:txBody>
      </p:sp>
      <p:sp>
        <p:nvSpPr>
          <p:cNvPr id="3" name="Text Placeholder 2"/>
          <p:cNvSpPr>
            <a:spLocks noGrp="1"/>
          </p:cNvSpPr>
          <p:nvPr>
            <p:ph type="body" idx="1"/>
          </p:nvPr>
        </p:nvSpPr>
        <p:spPr>
          <a:xfrm>
            <a:off x="1157259" y="1616615"/>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157259" y="2531909"/>
            <a:ext cx="3868340" cy="3684588"/>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5162324" y="162737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162324" y="2526591"/>
            <a:ext cx="3887391" cy="3684588"/>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Slide Number Placeholder 8"/>
          <p:cNvSpPr>
            <a:spLocks noGrp="1"/>
          </p:cNvSpPr>
          <p:nvPr>
            <p:ph type="sldNum" sz="quarter" idx="12"/>
          </p:nvPr>
        </p:nvSpPr>
        <p:spPr/>
        <p:txBody>
          <a:bodyPr/>
          <a:lstStyle/>
          <a:p>
            <a:fld id="{9FCF57FE-4A0A-45ED-A208-44D2233080EE}" type="slidenum">
              <a:rPr lang="en-US" smtClean="0"/>
              <a:pPr/>
              <a:t>‹#›</a:t>
            </a:fld>
            <a:endParaRPr lang="en-US"/>
          </a:p>
        </p:txBody>
      </p:sp>
    </p:spTree>
    <p:extLst>
      <p:ext uri="{BB962C8B-B14F-4D97-AF65-F5344CB8AC3E}">
        <p14:creationId xmlns:p14="http://schemas.microsoft.com/office/powerpoint/2010/main" val="41441771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160481" y="191415"/>
            <a:ext cx="7886700" cy="1325563"/>
          </a:xfrm>
        </p:spPr>
        <p:txBody>
          <a:bodyPr/>
          <a:lstStyle/>
          <a:p>
            <a:r>
              <a:rPr lang="en-US" smtClean="0"/>
              <a:t>Click to edit Master title style</a:t>
            </a:r>
            <a:endParaRPr lang="en-US" dirty="0"/>
          </a:p>
        </p:txBody>
      </p:sp>
      <p:sp>
        <p:nvSpPr>
          <p:cNvPr id="5" name="Slide Number Placeholder 4"/>
          <p:cNvSpPr>
            <a:spLocks noGrp="1"/>
          </p:cNvSpPr>
          <p:nvPr>
            <p:ph type="sldNum" sz="quarter" idx="12"/>
          </p:nvPr>
        </p:nvSpPr>
        <p:spPr/>
        <p:txBody>
          <a:bodyPr/>
          <a:lstStyle/>
          <a:p>
            <a:fld id="{9FCF57FE-4A0A-45ED-A208-44D2233080EE}" type="slidenum">
              <a:rPr lang="en-US" smtClean="0"/>
              <a:pPr/>
              <a:t>‹#›</a:t>
            </a:fld>
            <a:endParaRPr lang="en-US"/>
          </a:p>
        </p:txBody>
      </p:sp>
    </p:spTree>
    <p:extLst>
      <p:ext uri="{BB962C8B-B14F-4D97-AF65-F5344CB8AC3E}">
        <p14:creationId xmlns:p14="http://schemas.microsoft.com/office/powerpoint/2010/main" val="127262848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9FCF57FE-4A0A-45ED-A208-44D2233080EE}" type="slidenum">
              <a:rPr lang="en-US" smtClean="0"/>
              <a:pPr/>
              <a:t>‹#›</a:t>
            </a:fld>
            <a:endParaRPr lang="en-US"/>
          </a:p>
        </p:txBody>
      </p:sp>
      <p:pic>
        <p:nvPicPr>
          <p:cNvPr id="5" name="Picture 4"/>
          <p:cNvPicPr>
            <a:picLocks noChangeAspect="1"/>
          </p:cNvPicPr>
          <p:nvPr userDrawn="1"/>
        </p:nvPicPr>
        <p:blipFill rotWithShape="1">
          <a:blip r:embed="rId2" cstate="print">
            <a:extLst>
              <a:ext uri="{28A0092B-C50C-407E-A947-70E740481C1C}">
                <a14:useLocalDpi xmlns:a14="http://schemas.microsoft.com/office/drawing/2010/main" val="0"/>
              </a:ext>
            </a:extLst>
          </a:blip>
          <a:srcRect b="41649"/>
          <a:stretch/>
        </p:blipFill>
        <p:spPr>
          <a:xfrm>
            <a:off x="6686550" y="6319872"/>
            <a:ext cx="1828800" cy="401604"/>
          </a:xfrm>
          <a:prstGeom prst="rect">
            <a:avLst/>
          </a:prstGeom>
        </p:spPr>
      </p:pic>
    </p:spTree>
    <p:extLst>
      <p:ext uri="{BB962C8B-B14F-4D97-AF65-F5344CB8AC3E}">
        <p14:creationId xmlns:p14="http://schemas.microsoft.com/office/powerpoint/2010/main" val="225689664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235785" y="363538"/>
            <a:ext cx="78867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247887" y="1825625"/>
            <a:ext cx="7783834" cy="4351338"/>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latin typeface="Lithos Pro Regular" panose="04020505030E02020A04" pitchFamily="82" charset="0"/>
              </a:defRPr>
            </a:lvl1pPr>
          </a:lstStyle>
          <a:p>
            <a:fld id="{9FCF57FE-4A0A-45ED-A208-44D2233080EE}" type="slidenum">
              <a:rPr lang="en-US" smtClean="0"/>
              <a:pPr/>
              <a:t>‹#›</a:t>
            </a:fld>
            <a:endParaRPr lang="en-US"/>
          </a:p>
        </p:txBody>
      </p:sp>
      <p:pic>
        <p:nvPicPr>
          <p:cNvPr id="7" name="Picture 6"/>
          <p:cNvPicPr>
            <a:picLocks noChangeAspect="1"/>
          </p:cNvPicPr>
          <p:nvPr userDrawn="1"/>
        </p:nvPicPr>
        <p:blipFill rotWithShape="1">
          <a:blip r:embed="rId9" cstate="print">
            <a:extLst>
              <a:ext uri="{28A0092B-C50C-407E-A947-70E740481C1C}">
                <a14:useLocalDpi xmlns:a14="http://schemas.microsoft.com/office/drawing/2010/main" val="0"/>
              </a:ext>
            </a:extLst>
          </a:blip>
          <a:srcRect r="51142"/>
          <a:stretch/>
        </p:blipFill>
        <p:spPr>
          <a:xfrm>
            <a:off x="-4485" y="0"/>
            <a:ext cx="1413737" cy="6858000"/>
          </a:xfrm>
          <a:prstGeom prst="rect">
            <a:avLst/>
          </a:prstGeom>
        </p:spPr>
      </p:pic>
    </p:spTree>
    <p:extLst>
      <p:ext uri="{BB962C8B-B14F-4D97-AF65-F5344CB8AC3E}">
        <p14:creationId xmlns:p14="http://schemas.microsoft.com/office/powerpoint/2010/main" val="94224866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Lst>
  <p:txStyles>
    <p:titleStyle>
      <a:lvl1pPr algn="l" defTabSz="914400" rtl="0" eaLnBrk="1" latinLnBrk="0" hangingPunct="1">
        <a:lnSpc>
          <a:spcPct val="90000"/>
        </a:lnSpc>
        <a:spcBef>
          <a:spcPct val="0"/>
        </a:spcBef>
        <a:buNone/>
        <a:defRPr sz="4400" kern="1200">
          <a:solidFill>
            <a:schemeClr val="tx1"/>
          </a:solidFill>
          <a:latin typeface="Lithos Pro Regular" panose="04020505030E02020A04" pitchFamily="82" charset="0"/>
          <a:ea typeface="+mj-ea"/>
          <a:cs typeface="+mj-cs"/>
        </a:defRPr>
      </a:lvl1pPr>
    </p:titleStyle>
    <p:bodyStyle>
      <a:lvl1pPr marL="228600" indent="-228600" algn="l" defTabSz="914400" rtl="0" eaLnBrk="1" latinLnBrk="0" hangingPunct="1">
        <a:lnSpc>
          <a:spcPct val="90000"/>
        </a:lnSpc>
        <a:spcBef>
          <a:spcPts val="1000"/>
        </a:spcBef>
        <a:buFontTx/>
        <a:buBlip>
          <a:blip r:embed="rId10"/>
        </a:buBlip>
        <a:defRPr sz="2800" kern="1200">
          <a:solidFill>
            <a:schemeClr val="tx1"/>
          </a:solidFill>
          <a:latin typeface="Lithos Pro Regular" panose="04020505030E02020A04" pitchFamily="8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Lithos Pro Regular" panose="04020505030E02020A04" pitchFamily="8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Lithos Pro Regular" panose="04020505030E02020A04" pitchFamily="8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Lithos Pro Regular" panose="04020505030E02020A04" pitchFamily="8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Lithos Pro Regular" panose="04020505030E02020A04" pitchFamily="8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chor="ctr">
            <a:normAutofit fontScale="90000"/>
          </a:bodyPr>
          <a:lstStyle/>
          <a:p>
            <a:r>
              <a:rPr lang="en-US" dirty="0" smtClean="0"/>
              <a:t/>
            </a:r>
            <a:br>
              <a:rPr lang="en-US" dirty="0" smtClean="0"/>
            </a:br>
            <a:r>
              <a:rPr lang="en-US" dirty="0" err="1" smtClean="0"/>
              <a:t>SoftBank</a:t>
            </a:r>
            <a:r>
              <a:rPr lang="en-US" dirty="0" smtClean="0"/>
              <a:t> Version 25.5 </a:t>
            </a:r>
            <a:br>
              <a:rPr lang="en-US" dirty="0" smtClean="0"/>
            </a:br>
            <a:r>
              <a:rPr lang="en-US" dirty="0" smtClean="0"/>
              <a:t>New Features</a:t>
            </a:r>
            <a:br>
              <a:rPr lang="en-US" dirty="0" smtClean="0"/>
            </a:br>
            <a:endParaRPr lang="en-US" dirty="0"/>
          </a:p>
        </p:txBody>
      </p:sp>
      <p:sp>
        <p:nvSpPr>
          <p:cNvPr id="3" name="Subtitle 2"/>
          <p:cNvSpPr>
            <a:spLocks noGrp="1"/>
          </p:cNvSpPr>
          <p:nvPr>
            <p:ph type="subTitle" idx="1"/>
          </p:nvPr>
        </p:nvSpPr>
        <p:spPr/>
        <p:txBody>
          <a:bodyPr anchor="ctr"/>
          <a:lstStyle/>
          <a:p>
            <a:r>
              <a:rPr lang="en-US" dirty="0" smtClean="0"/>
              <a:t>Presented By:</a:t>
            </a:r>
          </a:p>
          <a:p>
            <a:r>
              <a:rPr lang="en-US" dirty="0" smtClean="0"/>
              <a:t>Laurie Sapp</a:t>
            </a:r>
          </a:p>
          <a:p>
            <a:r>
              <a:rPr lang="en-US" dirty="0" smtClean="0"/>
              <a:t>Blood Services Product Analyst</a:t>
            </a:r>
            <a:endParaRPr lang="en-US" dirty="0"/>
          </a:p>
        </p:txBody>
      </p:sp>
    </p:spTree>
    <p:extLst>
      <p:ext uri="{BB962C8B-B14F-4D97-AF65-F5344CB8AC3E}">
        <p14:creationId xmlns:p14="http://schemas.microsoft.com/office/powerpoint/2010/main" val="220579119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Unit ABO/</a:t>
            </a:r>
            <a:r>
              <a:rPr lang="en-US" dirty="0" err="1" smtClean="0"/>
              <a:t>Rh</a:t>
            </a:r>
            <a:endParaRPr lang="en-US" dirty="0"/>
          </a:p>
        </p:txBody>
      </p:sp>
      <p:pic>
        <p:nvPicPr>
          <p:cNvPr id="6" name="Content Placeholder 5"/>
          <p:cNvPicPr>
            <a:picLocks noGrp="1"/>
          </p:cNvPicPr>
          <p:nvPr>
            <p:ph idx="1"/>
          </p:nvPr>
        </p:nvPicPr>
        <p:blipFill>
          <a:blip r:embed="rId3" cstate="print"/>
          <a:srcRect/>
          <a:stretch>
            <a:fillRect/>
          </a:stretch>
        </p:blipFill>
        <p:spPr bwMode="auto">
          <a:xfrm>
            <a:off x="1153297" y="2042984"/>
            <a:ext cx="7877991" cy="3731740"/>
          </a:xfrm>
          <a:prstGeom prst="rect">
            <a:avLst/>
          </a:prstGeom>
          <a:noFill/>
          <a:ln w="9525">
            <a:noFill/>
            <a:miter lim="800000"/>
            <a:headEnd/>
            <a:tailEnd/>
          </a:ln>
        </p:spPr>
      </p:pic>
      <p:sp>
        <p:nvSpPr>
          <p:cNvPr id="7" name="Rectangle 6"/>
          <p:cNvSpPr/>
          <p:nvPr/>
        </p:nvSpPr>
        <p:spPr>
          <a:xfrm>
            <a:off x="3772930" y="5239265"/>
            <a:ext cx="601362" cy="510746"/>
          </a:xfrm>
          <a:prstGeom prst="rect">
            <a:avLst/>
          </a:prstGeom>
          <a:noFill/>
          <a:ln w="38100">
            <a:solidFill>
              <a:srgbClr val="E21E3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chor="ctr"/>
          <a:lstStyle/>
          <a:p>
            <a:pPr algn="ctr"/>
            <a:r>
              <a:rPr lang="en-US" dirty="0" smtClean="0"/>
              <a:t>ABO/</a:t>
            </a:r>
            <a:r>
              <a:rPr lang="en-US" dirty="0" err="1" smtClean="0"/>
              <a:t>Rh</a:t>
            </a:r>
            <a:r>
              <a:rPr lang="en-US" dirty="0" smtClean="0"/>
              <a:t> Phase Report</a:t>
            </a:r>
            <a:endParaRPr lang="en-US"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ABO/</a:t>
            </a:r>
            <a:r>
              <a:rPr lang="en-US" dirty="0" err="1" smtClean="0"/>
              <a:t>Rh</a:t>
            </a:r>
            <a:r>
              <a:rPr lang="en-US" dirty="0" smtClean="0"/>
              <a:t> Phase Report</a:t>
            </a:r>
            <a:endParaRPr lang="en-US" dirty="0"/>
          </a:p>
        </p:txBody>
      </p:sp>
      <p:sp>
        <p:nvSpPr>
          <p:cNvPr id="6" name="Content Placeholder 5"/>
          <p:cNvSpPr>
            <a:spLocks noGrp="1"/>
          </p:cNvSpPr>
          <p:nvPr>
            <p:ph idx="1"/>
          </p:nvPr>
        </p:nvSpPr>
        <p:spPr/>
        <p:txBody>
          <a:bodyPr/>
          <a:lstStyle/>
          <a:p>
            <a:r>
              <a:rPr lang="en-US" dirty="0" smtClean="0"/>
              <a:t>New report added , Control +D</a:t>
            </a:r>
          </a:p>
          <a:p>
            <a:endParaRPr lang="en-US" dirty="0" smtClean="0"/>
          </a:p>
          <a:p>
            <a:r>
              <a:rPr lang="en-US" dirty="0" smtClean="0"/>
              <a:t>Parameter driven</a:t>
            </a:r>
          </a:p>
          <a:p>
            <a:endParaRPr lang="en-US" dirty="0" smtClean="0"/>
          </a:p>
          <a:p>
            <a:r>
              <a:rPr lang="en-US" dirty="0" smtClean="0"/>
              <a:t>Adds the ability to see if ABO/</a:t>
            </a:r>
            <a:r>
              <a:rPr lang="en-US" dirty="0" err="1" smtClean="0"/>
              <a:t>Rh</a:t>
            </a:r>
            <a:r>
              <a:rPr lang="en-US" dirty="0" smtClean="0"/>
              <a:t> phases are increases or decreasing in strength.</a:t>
            </a:r>
          </a:p>
          <a:p>
            <a:pPr>
              <a:buNone/>
            </a:pPr>
            <a:endParaRPr lang="en-US" dirty="0"/>
          </a:p>
        </p:txBody>
      </p:sp>
    </p:spTree>
    <p:extLst>
      <p:ext uri="{BB962C8B-B14F-4D97-AF65-F5344CB8AC3E}">
        <p14:creationId xmlns:p14="http://schemas.microsoft.com/office/powerpoint/2010/main" val="14564672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1000"/>
                                        <p:tgtEl>
                                          <p:spTgt spid="6">
                                            <p:txEl>
                                              <p:pRg st="0" end="0"/>
                                            </p:txEl>
                                          </p:spTgt>
                                        </p:tgtEl>
                                      </p:cBhvr>
                                    </p:animEffect>
                                    <p:anim calcmode="lin" valueType="num">
                                      <p:cBhvr>
                                        <p:cTn id="8" dur="100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6">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7" presetClass="entr" presetSubtype="0" fill="hold" grpId="0" nodeType="clickEffect">
                                  <p:stCondLst>
                                    <p:cond delay="0"/>
                                  </p:stCondLst>
                                  <p:childTnLst>
                                    <p:set>
                                      <p:cBhvr>
                                        <p:cTn id="13" dur="1" fill="hold">
                                          <p:stCondLst>
                                            <p:cond delay="0"/>
                                          </p:stCondLst>
                                        </p:cTn>
                                        <p:tgtEl>
                                          <p:spTgt spid="6">
                                            <p:txEl>
                                              <p:pRg st="2" end="2"/>
                                            </p:txEl>
                                          </p:spTgt>
                                        </p:tgtEl>
                                        <p:attrNameLst>
                                          <p:attrName>style.visibility</p:attrName>
                                        </p:attrNameLst>
                                      </p:cBhvr>
                                      <p:to>
                                        <p:strVal val="visible"/>
                                      </p:to>
                                    </p:set>
                                    <p:animEffect transition="in" filter="fade">
                                      <p:cBhvr>
                                        <p:cTn id="14" dur="1000"/>
                                        <p:tgtEl>
                                          <p:spTgt spid="6">
                                            <p:txEl>
                                              <p:pRg st="2" end="2"/>
                                            </p:txEl>
                                          </p:spTgt>
                                        </p:tgtEl>
                                      </p:cBhvr>
                                    </p:animEffect>
                                    <p:anim calcmode="lin" valueType="num">
                                      <p:cBhvr>
                                        <p:cTn id="15" dur="1000" fill="hold"/>
                                        <p:tgtEl>
                                          <p:spTgt spid="6">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6">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7" presetClass="entr" presetSubtype="0" fill="hold" grpId="0" nodeType="clickEffect">
                                  <p:stCondLst>
                                    <p:cond delay="0"/>
                                  </p:stCondLst>
                                  <p:childTnLst>
                                    <p:set>
                                      <p:cBhvr>
                                        <p:cTn id="20" dur="1" fill="hold">
                                          <p:stCondLst>
                                            <p:cond delay="0"/>
                                          </p:stCondLst>
                                        </p:cTn>
                                        <p:tgtEl>
                                          <p:spTgt spid="6">
                                            <p:txEl>
                                              <p:pRg st="4" end="4"/>
                                            </p:txEl>
                                          </p:spTgt>
                                        </p:tgtEl>
                                        <p:attrNameLst>
                                          <p:attrName>style.visibility</p:attrName>
                                        </p:attrNameLst>
                                      </p:cBhvr>
                                      <p:to>
                                        <p:strVal val="visible"/>
                                      </p:to>
                                    </p:set>
                                    <p:animEffect transition="in" filter="fade">
                                      <p:cBhvr>
                                        <p:cTn id="21" dur="1000"/>
                                        <p:tgtEl>
                                          <p:spTgt spid="6">
                                            <p:txEl>
                                              <p:pRg st="4" end="4"/>
                                            </p:txEl>
                                          </p:spTgt>
                                        </p:tgtEl>
                                      </p:cBhvr>
                                    </p:animEffect>
                                    <p:anim calcmode="lin" valueType="num">
                                      <p:cBhvr>
                                        <p:cTn id="22" dur="1000" fill="hold"/>
                                        <p:tgtEl>
                                          <p:spTgt spid="6">
                                            <p:txEl>
                                              <p:pRg st="4" end="4"/>
                                            </p:txEl>
                                          </p:spTgt>
                                        </p:tgtEl>
                                        <p:attrNameLst>
                                          <p:attrName>ppt_x</p:attrName>
                                        </p:attrNameLst>
                                      </p:cBhvr>
                                      <p:tavLst>
                                        <p:tav tm="0">
                                          <p:val>
                                            <p:strVal val="#ppt_x"/>
                                          </p:val>
                                        </p:tav>
                                        <p:tav tm="100000">
                                          <p:val>
                                            <p:strVal val="#ppt_x"/>
                                          </p:val>
                                        </p:tav>
                                      </p:tavLst>
                                    </p:anim>
                                    <p:anim calcmode="lin" valueType="num">
                                      <p:cBhvr>
                                        <p:cTn id="23" dur="1000" fill="hold"/>
                                        <p:tgtEl>
                                          <p:spTgt spid="6">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Setup&gt;Test&gt;Test Phase</a:t>
            </a:r>
            <a:endParaRPr lang="en-US" dirty="0"/>
          </a:p>
        </p:txBody>
      </p:sp>
      <p:pic>
        <p:nvPicPr>
          <p:cNvPr id="6" name="Content Placeholder 5"/>
          <p:cNvPicPr>
            <a:picLocks noGrp="1"/>
          </p:cNvPicPr>
          <p:nvPr>
            <p:ph idx="1"/>
          </p:nvPr>
        </p:nvPicPr>
        <p:blipFill>
          <a:blip r:embed="rId3" cstate="print"/>
          <a:srcRect/>
          <a:stretch>
            <a:fillRect/>
          </a:stretch>
        </p:blipFill>
        <p:spPr bwMode="auto">
          <a:xfrm>
            <a:off x="1149531" y="1920240"/>
            <a:ext cx="7881757" cy="4104423"/>
          </a:xfrm>
          <a:prstGeom prst="rect">
            <a:avLst/>
          </a:prstGeom>
          <a:noFill/>
          <a:ln w="9525">
            <a:noFill/>
            <a:miter lim="800000"/>
            <a:headEnd/>
            <a:tailEnd/>
          </a:ln>
        </p:spPr>
      </p:pic>
      <p:sp>
        <p:nvSpPr>
          <p:cNvPr id="7" name="Rectangle 6"/>
          <p:cNvSpPr/>
          <p:nvPr/>
        </p:nvSpPr>
        <p:spPr>
          <a:xfrm>
            <a:off x="5421086" y="3056709"/>
            <a:ext cx="2259874" cy="365760"/>
          </a:xfrm>
          <a:prstGeom prst="rect">
            <a:avLst/>
          </a:prstGeom>
          <a:noFill/>
          <a:ln w="38100">
            <a:solidFill>
              <a:srgbClr val="E21E3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err="1" smtClean="0"/>
              <a:t>Control+D</a:t>
            </a:r>
            <a:r>
              <a:rPr lang="en-US" dirty="0" smtClean="0"/>
              <a:t>, New function key</a:t>
            </a:r>
            <a:endParaRPr lang="en-US" dirty="0"/>
          </a:p>
        </p:txBody>
      </p:sp>
      <p:pic>
        <p:nvPicPr>
          <p:cNvPr id="6" name="Content Placeholder 5"/>
          <p:cNvPicPr>
            <a:picLocks noGrp="1"/>
          </p:cNvPicPr>
          <p:nvPr>
            <p:ph idx="1"/>
          </p:nvPr>
        </p:nvPicPr>
        <p:blipFill>
          <a:blip r:embed="rId2" cstate="print"/>
          <a:srcRect/>
          <a:stretch>
            <a:fillRect/>
          </a:stretch>
        </p:blipFill>
        <p:spPr bwMode="auto">
          <a:xfrm>
            <a:off x="1071155" y="2103120"/>
            <a:ext cx="7868694" cy="3122023"/>
          </a:xfrm>
          <a:prstGeom prst="rect">
            <a:avLst/>
          </a:prstGeom>
          <a:noFill/>
          <a:ln w="9525">
            <a:noFill/>
            <a:miter lim="800000"/>
            <a:headEnd/>
            <a:tailEnd/>
          </a:ln>
        </p:spPr>
      </p:pic>
      <p:sp>
        <p:nvSpPr>
          <p:cNvPr id="7" name="Rectangle 6"/>
          <p:cNvSpPr/>
          <p:nvPr/>
        </p:nvSpPr>
        <p:spPr>
          <a:xfrm>
            <a:off x="8059783" y="3095896"/>
            <a:ext cx="914400" cy="457200"/>
          </a:xfrm>
          <a:prstGeom prst="rect">
            <a:avLst/>
          </a:prstGeom>
          <a:noFill/>
          <a:ln w="38100">
            <a:solidFill>
              <a:srgbClr val="E21E3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9144000" y="3657600"/>
            <a:ext cx="45719" cy="4571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ABO/</a:t>
            </a:r>
            <a:r>
              <a:rPr lang="en-US" dirty="0" err="1" smtClean="0"/>
              <a:t>Rh</a:t>
            </a:r>
            <a:r>
              <a:rPr lang="en-US" dirty="0" smtClean="0"/>
              <a:t> Phase Report</a:t>
            </a:r>
            <a:endParaRPr lang="en-US" dirty="0"/>
          </a:p>
        </p:txBody>
      </p:sp>
      <p:pic>
        <p:nvPicPr>
          <p:cNvPr id="4" name="Content Placeholder 3"/>
          <p:cNvPicPr>
            <a:picLocks noGrp="1"/>
          </p:cNvPicPr>
          <p:nvPr>
            <p:ph idx="1"/>
          </p:nvPr>
        </p:nvPicPr>
        <p:blipFill>
          <a:blip r:embed="rId2" cstate="print"/>
          <a:srcRect/>
          <a:stretch>
            <a:fillRect/>
          </a:stretch>
        </p:blipFill>
        <p:spPr bwMode="auto">
          <a:xfrm>
            <a:off x="1175657" y="1567544"/>
            <a:ext cx="7360361" cy="460942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normAutofit fontScale="90000"/>
          </a:bodyPr>
          <a:lstStyle/>
          <a:p>
            <a:pPr algn="ctr"/>
            <a:r>
              <a:rPr lang="en-US" dirty="0" smtClean="0"/>
              <a:t>Result Reporting-New elements for transfusion administration</a:t>
            </a:r>
            <a:endParaRPr lang="en-US"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US" dirty="0" smtClean="0"/>
              <a:t>Transfusion Administration Elements</a:t>
            </a:r>
            <a:endParaRPr lang="en-US" dirty="0"/>
          </a:p>
        </p:txBody>
      </p:sp>
      <p:sp>
        <p:nvSpPr>
          <p:cNvPr id="5" name="Content Placeholder 4"/>
          <p:cNvSpPr>
            <a:spLocks noGrp="1"/>
          </p:cNvSpPr>
          <p:nvPr>
            <p:ph idx="1"/>
          </p:nvPr>
        </p:nvSpPr>
        <p:spPr/>
        <p:txBody>
          <a:bodyPr/>
          <a:lstStyle/>
          <a:p>
            <a:r>
              <a:rPr lang="en-US" dirty="0" smtClean="0"/>
              <a:t>The following information can be sent to HIS using result reporting:</a:t>
            </a:r>
          </a:p>
          <a:p>
            <a:pPr>
              <a:buNone/>
            </a:pPr>
            <a:endParaRPr lang="en-US" dirty="0" smtClean="0"/>
          </a:p>
          <a:p>
            <a:r>
              <a:rPr lang="en-US" dirty="0" smtClean="0"/>
              <a:t>Unit Expiration</a:t>
            </a:r>
          </a:p>
          <a:p>
            <a:r>
              <a:rPr lang="en-US" dirty="0" smtClean="0"/>
              <a:t>Transfused Volume</a:t>
            </a:r>
          </a:p>
          <a:p>
            <a:r>
              <a:rPr lang="en-US" dirty="0" smtClean="0"/>
              <a:t>Transfusion Start Time</a:t>
            </a:r>
          </a:p>
          <a:p>
            <a:r>
              <a:rPr lang="en-US" dirty="0" smtClean="0"/>
              <a:t>Transfusion Stop Time</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dissolve">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5">
                                            <p:txEl>
                                              <p:pRg st="2" end="2"/>
                                            </p:txEl>
                                          </p:spTgt>
                                        </p:tgtEl>
                                        <p:attrNameLst>
                                          <p:attrName>style.visibility</p:attrName>
                                        </p:attrNameLst>
                                      </p:cBhvr>
                                      <p:to>
                                        <p:strVal val="visible"/>
                                      </p:to>
                                    </p:set>
                                    <p:animEffect transition="in" filter="dissolve">
                                      <p:cBhvr>
                                        <p:cTn id="12" dur="500"/>
                                        <p:tgtEl>
                                          <p:spTgt spid="5">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5">
                                            <p:txEl>
                                              <p:pRg st="3" end="3"/>
                                            </p:txEl>
                                          </p:spTgt>
                                        </p:tgtEl>
                                        <p:attrNameLst>
                                          <p:attrName>style.visibility</p:attrName>
                                        </p:attrNameLst>
                                      </p:cBhvr>
                                      <p:to>
                                        <p:strVal val="visible"/>
                                      </p:to>
                                    </p:set>
                                    <p:animEffect transition="in" filter="dissolve">
                                      <p:cBhvr>
                                        <p:cTn id="17" dur="500"/>
                                        <p:tgtEl>
                                          <p:spTgt spid="5">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5">
                                            <p:txEl>
                                              <p:pRg st="4" end="4"/>
                                            </p:txEl>
                                          </p:spTgt>
                                        </p:tgtEl>
                                        <p:attrNameLst>
                                          <p:attrName>style.visibility</p:attrName>
                                        </p:attrNameLst>
                                      </p:cBhvr>
                                      <p:to>
                                        <p:strVal val="visible"/>
                                      </p:to>
                                    </p:set>
                                    <p:animEffect transition="in" filter="dissolve">
                                      <p:cBhvr>
                                        <p:cTn id="22" dur="500"/>
                                        <p:tgtEl>
                                          <p:spTgt spid="5">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5">
                                            <p:txEl>
                                              <p:pRg st="5" end="5"/>
                                            </p:txEl>
                                          </p:spTgt>
                                        </p:tgtEl>
                                        <p:attrNameLst>
                                          <p:attrName>style.visibility</p:attrName>
                                        </p:attrNameLst>
                                      </p:cBhvr>
                                      <p:to>
                                        <p:strVal val="visible"/>
                                      </p:to>
                                    </p:set>
                                    <p:animEffect transition="in" filter="dissolve">
                                      <p:cBhvr>
                                        <p:cTn id="27" dur="500"/>
                                        <p:tgtEl>
                                          <p:spTgt spid="5">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Interface Setup-BBRR</a:t>
            </a:r>
            <a:endParaRPr lang="en-US" dirty="0"/>
          </a:p>
        </p:txBody>
      </p:sp>
      <p:sp>
        <p:nvSpPr>
          <p:cNvPr id="6" name="Content Placeholder 5"/>
          <p:cNvSpPr>
            <a:spLocks noGrp="1"/>
          </p:cNvSpPr>
          <p:nvPr>
            <p:ph sz="half" idx="2"/>
          </p:nvPr>
        </p:nvSpPr>
        <p:spPr>
          <a:xfrm>
            <a:off x="2084173" y="4629664"/>
            <a:ext cx="5824151" cy="1375719"/>
          </a:xfrm>
        </p:spPr>
        <p:txBody>
          <a:bodyPr>
            <a:normAutofit fontScale="85000" lnSpcReduction="20000"/>
          </a:bodyPr>
          <a:lstStyle/>
          <a:p>
            <a:r>
              <a:rPr lang="en-US" dirty="0" smtClean="0"/>
              <a:t>Resulting Reporting with Lab 4.5-the transfusion administration elements are configured by the programming team.</a:t>
            </a:r>
            <a:endParaRPr lang="en-US" dirty="0"/>
          </a:p>
        </p:txBody>
      </p:sp>
      <p:pic>
        <p:nvPicPr>
          <p:cNvPr id="1027" name="Picture 3"/>
          <p:cNvPicPr>
            <a:picLocks noGrp="1" noChangeAspect="1" noChangeArrowheads="1"/>
          </p:cNvPicPr>
          <p:nvPr>
            <p:ph sz="half" idx="1"/>
          </p:nvPr>
        </p:nvPicPr>
        <p:blipFill>
          <a:blip r:embed="rId2" cstate="print"/>
          <a:srcRect/>
          <a:stretch>
            <a:fillRect/>
          </a:stretch>
        </p:blipFill>
        <p:spPr bwMode="auto">
          <a:xfrm>
            <a:off x="1338262" y="1548714"/>
            <a:ext cx="7360895" cy="3021525"/>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nodeType="clickEffect">
                                  <p:stCondLst>
                                    <p:cond delay="0"/>
                                  </p:stCondLst>
                                  <p:childTnLst>
                                    <p:set>
                                      <p:cBhvr>
                                        <p:cTn id="6" dur="1" fill="hold">
                                          <p:stCondLst>
                                            <p:cond delay="0"/>
                                          </p:stCondLst>
                                        </p:cTn>
                                        <p:tgtEl>
                                          <p:spTgt spid="1027"/>
                                        </p:tgtEl>
                                        <p:attrNameLst>
                                          <p:attrName>style.visibility</p:attrName>
                                        </p:attrNameLst>
                                      </p:cBhvr>
                                      <p:to>
                                        <p:strVal val="visible"/>
                                      </p:to>
                                    </p:set>
                                    <p:animEffect transition="in" filter="diamond(in)">
                                      <p:cBhvr>
                                        <p:cTn id="7" dur="2000"/>
                                        <p:tgtEl>
                                          <p:spTgt spid="1027"/>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grpId="0" nodeType="clickEffect">
                                  <p:stCondLst>
                                    <p:cond delay="0"/>
                                  </p:stCondLst>
                                  <p:childTnLst>
                                    <p:set>
                                      <p:cBhvr>
                                        <p:cTn id="11" dur="1" fill="hold">
                                          <p:stCondLst>
                                            <p:cond delay="0"/>
                                          </p:stCondLst>
                                        </p:cTn>
                                        <p:tgtEl>
                                          <p:spTgt spid="6">
                                            <p:txEl>
                                              <p:pRg st="0" end="0"/>
                                            </p:txEl>
                                          </p:spTgt>
                                        </p:tgtEl>
                                        <p:attrNameLst>
                                          <p:attrName>style.visibility</p:attrName>
                                        </p:attrNameLst>
                                      </p:cBhvr>
                                      <p:to>
                                        <p:strVal val="visible"/>
                                      </p:to>
                                    </p:set>
                                    <p:animEffect transition="in" filter="diamond(in)">
                                      <p:cBhvr>
                                        <p:cTn id="12" dur="200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Interface Trace Example</a:t>
            </a:r>
            <a:endParaRPr lang="en-US" dirty="0"/>
          </a:p>
        </p:txBody>
      </p:sp>
      <p:sp>
        <p:nvSpPr>
          <p:cNvPr id="7" name="Content Placeholder 6"/>
          <p:cNvSpPr>
            <a:spLocks noGrp="1"/>
          </p:cNvSpPr>
          <p:nvPr>
            <p:ph sz="half" idx="2"/>
          </p:nvPr>
        </p:nvSpPr>
        <p:spPr>
          <a:xfrm>
            <a:off x="4728519" y="3863547"/>
            <a:ext cx="4329420" cy="1194485"/>
          </a:xfrm>
        </p:spPr>
        <p:txBody>
          <a:bodyPr>
            <a:normAutofit lnSpcReduction="10000"/>
          </a:bodyPr>
          <a:lstStyle/>
          <a:p>
            <a:r>
              <a:rPr lang="en-US" dirty="0" smtClean="0"/>
              <a:t>Trace example from Blood Bank Result Reporting (BBRR)</a:t>
            </a:r>
            <a:endParaRPr lang="en-US" dirty="0"/>
          </a:p>
        </p:txBody>
      </p:sp>
      <p:pic>
        <p:nvPicPr>
          <p:cNvPr id="1027" name="Picture 3"/>
          <p:cNvPicPr>
            <a:picLocks noGrp="1" noChangeAspect="1" noChangeArrowheads="1"/>
          </p:cNvPicPr>
          <p:nvPr>
            <p:ph sz="half" idx="1"/>
          </p:nvPr>
        </p:nvPicPr>
        <p:blipFill>
          <a:blip r:embed="rId2" cstate="print"/>
          <a:srcRect/>
          <a:stretch>
            <a:fillRect/>
          </a:stretch>
        </p:blipFill>
        <p:spPr bwMode="auto">
          <a:xfrm>
            <a:off x="1507526" y="2213259"/>
            <a:ext cx="4876800" cy="1205444"/>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1027"/>
                                        </p:tgtEl>
                                        <p:attrNameLst>
                                          <p:attrName>style.visibility</p:attrName>
                                        </p:attrNameLst>
                                      </p:cBhvr>
                                      <p:to>
                                        <p:strVal val="visible"/>
                                      </p:to>
                                    </p:set>
                                    <p:animEffect transition="in" filter="dissolve">
                                      <p:cBhvr>
                                        <p:cTn id="7" dur="500"/>
                                        <p:tgtEl>
                                          <p:spTgt spid="1027"/>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7">
                                            <p:txEl>
                                              <p:pRg st="0" end="0"/>
                                            </p:txEl>
                                          </p:spTgt>
                                        </p:tgtEl>
                                        <p:attrNameLst>
                                          <p:attrName>style.visibility</p:attrName>
                                        </p:attrNameLst>
                                      </p:cBhvr>
                                      <p:to>
                                        <p:strVal val="visible"/>
                                      </p:to>
                                    </p:set>
                                    <p:anim calcmode="lin" valueType="num">
                                      <p:cBhvr additive="base">
                                        <p:cTn id="12" dur="5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7">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0" y="2570204"/>
            <a:ext cx="9144000" cy="2680761"/>
          </a:xfrm>
        </p:spPr>
        <p:txBody>
          <a:bodyPr anchor="ctr">
            <a:normAutofit fontScale="90000"/>
          </a:bodyPr>
          <a:lstStyle/>
          <a:p>
            <a:pPr algn="ctr"/>
            <a:r>
              <a:rPr lang="en-US" sz="4400" dirty="0" smtClean="0"/>
              <a:t/>
            </a:r>
            <a:br>
              <a:rPr lang="en-US" sz="4400" dirty="0" smtClean="0"/>
            </a:br>
            <a:r>
              <a:rPr lang="en-US" sz="4400" dirty="0" smtClean="0"/>
              <a:t/>
            </a:r>
            <a:br>
              <a:rPr lang="en-US" sz="4400" dirty="0" smtClean="0"/>
            </a:br>
            <a:r>
              <a:rPr lang="en-US" sz="4000" dirty="0" smtClean="0"/>
              <a:t>Software innovation, like almost every other kind of innovation, requires the ability to collaborate and share ideas with other people, and to sit down and talk with customers and get their feedback and understand their needs. </a:t>
            </a:r>
            <a:br>
              <a:rPr lang="en-US" sz="4000" dirty="0" smtClean="0"/>
            </a:br>
            <a:r>
              <a:rPr lang="en-US" sz="4000" dirty="0" smtClean="0"/>
              <a:t>                                                                  ~Bill Gates </a:t>
            </a:r>
            <a:r>
              <a:rPr lang="en-US" sz="5300" dirty="0" smtClean="0"/>
              <a:t/>
            </a:r>
            <a:br>
              <a:rPr lang="en-US" sz="5300" dirty="0" smtClean="0"/>
            </a:br>
            <a:endParaRPr lang="en-US"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chor="ctr">
            <a:normAutofit fontScale="90000"/>
          </a:bodyPr>
          <a:lstStyle/>
          <a:p>
            <a:pPr algn="ctr"/>
            <a:r>
              <a:rPr lang="en-US" dirty="0" smtClean="0"/>
              <a:t>Result Reporting-Electronic </a:t>
            </a:r>
            <a:r>
              <a:rPr lang="en-US" dirty="0" err="1" smtClean="0"/>
              <a:t>Crossmatch</a:t>
            </a:r>
            <a:r>
              <a:rPr lang="en-US" dirty="0" smtClean="0"/>
              <a:t> Eligibility</a:t>
            </a:r>
            <a:endParaRPr lang="en-US"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Electronic </a:t>
            </a:r>
            <a:r>
              <a:rPr lang="en-US" dirty="0" err="1" smtClean="0"/>
              <a:t>Crossmatch</a:t>
            </a:r>
            <a:r>
              <a:rPr lang="en-US" dirty="0" smtClean="0"/>
              <a:t> Eligibility</a:t>
            </a:r>
            <a:endParaRPr lang="en-US" dirty="0"/>
          </a:p>
        </p:txBody>
      </p:sp>
      <p:sp>
        <p:nvSpPr>
          <p:cNvPr id="6" name="Content Placeholder 5"/>
          <p:cNvSpPr>
            <a:spLocks noGrp="1"/>
          </p:cNvSpPr>
          <p:nvPr>
            <p:ph idx="1"/>
          </p:nvPr>
        </p:nvSpPr>
        <p:spPr/>
        <p:txBody>
          <a:bodyPr/>
          <a:lstStyle/>
          <a:p>
            <a:endParaRPr lang="en-US" dirty="0" smtClean="0"/>
          </a:p>
          <a:p>
            <a:r>
              <a:rPr lang="en-US" dirty="0" smtClean="0"/>
              <a:t>New feature-send Electronic </a:t>
            </a:r>
            <a:r>
              <a:rPr lang="en-US" dirty="0" err="1" smtClean="0"/>
              <a:t>Crossmatch</a:t>
            </a:r>
            <a:r>
              <a:rPr lang="en-US" dirty="0" smtClean="0"/>
              <a:t> eligibility to HIS</a:t>
            </a:r>
          </a:p>
          <a:p>
            <a:pPr>
              <a:buNone/>
            </a:pPr>
            <a:endParaRPr lang="en-US" dirty="0" smtClean="0"/>
          </a:p>
          <a:p>
            <a:r>
              <a:rPr lang="en-US" dirty="0" smtClean="0"/>
              <a:t>Provides physicians and nursing staff information that the patient is eligible for electronic </a:t>
            </a:r>
            <a:r>
              <a:rPr lang="en-US" dirty="0" err="1" smtClean="0"/>
              <a:t>crossmatch</a:t>
            </a:r>
            <a:r>
              <a:rPr lang="en-US" dirty="0" smtClean="0"/>
              <a:t>, red cell product can be made available quickly.</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animEffect transition="in" filter="fade">
                                      <p:cBhvr>
                                        <p:cTn id="7" dur="1000"/>
                                        <p:tgtEl>
                                          <p:spTgt spid="6">
                                            <p:txEl>
                                              <p:pRg st="1" end="1"/>
                                            </p:txEl>
                                          </p:spTgt>
                                        </p:tgtEl>
                                      </p:cBhvr>
                                    </p:animEffect>
                                    <p:anim calcmode="lin" valueType="num">
                                      <p:cBhvr>
                                        <p:cTn id="8" dur="1000" fill="hold"/>
                                        <p:tgtEl>
                                          <p:spTgt spid="6">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6">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7" presetClass="entr" presetSubtype="0" fill="hold" grpId="0" nodeType="clickEffect">
                                  <p:stCondLst>
                                    <p:cond delay="0"/>
                                  </p:stCondLst>
                                  <p:childTnLst>
                                    <p:set>
                                      <p:cBhvr>
                                        <p:cTn id="13" dur="1" fill="hold">
                                          <p:stCondLst>
                                            <p:cond delay="0"/>
                                          </p:stCondLst>
                                        </p:cTn>
                                        <p:tgtEl>
                                          <p:spTgt spid="6">
                                            <p:txEl>
                                              <p:pRg st="3" end="3"/>
                                            </p:txEl>
                                          </p:spTgt>
                                        </p:tgtEl>
                                        <p:attrNameLst>
                                          <p:attrName>style.visibility</p:attrName>
                                        </p:attrNameLst>
                                      </p:cBhvr>
                                      <p:to>
                                        <p:strVal val="visible"/>
                                      </p:to>
                                    </p:set>
                                    <p:animEffect transition="in" filter="fade">
                                      <p:cBhvr>
                                        <p:cTn id="14" dur="1000"/>
                                        <p:tgtEl>
                                          <p:spTgt spid="6">
                                            <p:txEl>
                                              <p:pRg st="3" end="3"/>
                                            </p:txEl>
                                          </p:spTgt>
                                        </p:tgtEl>
                                      </p:cBhvr>
                                    </p:animEffect>
                                    <p:anim calcmode="lin" valueType="num">
                                      <p:cBhvr>
                                        <p:cTn id="15" dur="1000" fill="hold"/>
                                        <p:tgtEl>
                                          <p:spTgt spid="6">
                                            <p:txEl>
                                              <p:pRg st="3" end="3"/>
                                            </p:txEl>
                                          </p:spTgt>
                                        </p:tgtEl>
                                        <p:attrNameLst>
                                          <p:attrName>ppt_x</p:attrName>
                                        </p:attrNameLst>
                                      </p:cBhvr>
                                      <p:tavLst>
                                        <p:tav tm="0">
                                          <p:val>
                                            <p:strVal val="#ppt_x"/>
                                          </p:val>
                                        </p:tav>
                                        <p:tav tm="100000">
                                          <p:val>
                                            <p:strVal val="#ppt_x"/>
                                          </p:val>
                                        </p:tav>
                                      </p:tavLst>
                                    </p:anim>
                                    <p:anim calcmode="lin" valueType="num">
                                      <p:cBhvr>
                                        <p:cTn id="16" dur="1000" fill="hold"/>
                                        <p:tgtEl>
                                          <p:spTgt spid="6">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Setup&gt;Tests&gt;Group Tests</a:t>
            </a:r>
            <a:endParaRPr lang="en-US" dirty="0"/>
          </a:p>
        </p:txBody>
      </p:sp>
      <p:sp>
        <p:nvSpPr>
          <p:cNvPr id="6" name="Content Placeholder 5"/>
          <p:cNvSpPr>
            <a:spLocks noGrp="1"/>
          </p:cNvSpPr>
          <p:nvPr>
            <p:ph sz="half" idx="2"/>
          </p:nvPr>
        </p:nvSpPr>
        <p:spPr>
          <a:xfrm>
            <a:off x="4118919" y="4567153"/>
            <a:ext cx="4819135" cy="2187873"/>
          </a:xfrm>
        </p:spPr>
        <p:txBody>
          <a:bodyPr>
            <a:normAutofit fontScale="70000" lnSpcReduction="20000"/>
          </a:bodyPr>
          <a:lstStyle/>
          <a:p>
            <a:r>
              <a:rPr lang="en-US" dirty="0" smtClean="0"/>
              <a:t>New field added to define the tests to determine eligibility</a:t>
            </a:r>
          </a:p>
          <a:p>
            <a:r>
              <a:rPr lang="en-US" dirty="0" smtClean="0"/>
              <a:t>Can be defined for basic or complex tests</a:t>
            </a:r>
          </a:p>
          <a:p>
            <a:r>
              <a:rPr lang="en-US" dirty="0" smtClean="0"/>
              <a:t>Five character unique code can be entered in the </a:t>
            </a:r>
            <a:r>
              <a:rPr lang="en-US" dirty="0" err="1" smtClean="0"/>
              <a:t>Elxm</a:t>
            </a:r>
            <a:r>
              <a:rPr lang="en-US" dirty="0" smtClean="0"/>
              <a:t> Eligibility field</a:t>
            </a:r>
            <a:endParaRPr lang="en-US" dirty="0"/>
          </a:p>
        </p:txBody>
      </p:sp>
      <p:pic>
        <p:nvPicPr>
          <p:cNvPr id="2050" name="Picture 2"/>
          <p:cNvPicPr>
            <a:picLocks noGrp="1" noChangeAspect="1" noChangeArrowheads="1"/>
          </p:cNvPicPr>
          <p:nvPr>
            <p:ph sz="half" idx="1"/>
          </p:nvPr>
        </p:nvPicPr>
        <p:blipFill>
          <a:blip r:embed="rId2" cstate="print"/>
          <a:srcRect/>
          <a:stretch>
            <a:fillRect/>
          </a:stretch>
        </p:blipFill>
        <p:spPr bwMode="auto">
          <a:xfrm>
            <a:off x="1416308" y="1696994"/>
            <a:ext cx="4613790" cy="2677298"/>
          </a:xfrm>
          <a:prstGeom prst="rect">
            <a:avLst/>
          </a:prstGeom>
          <a:noFill/>
          <a:ln w="9525">
            <a:noFill/>
            <a:miter lim="800000"/>
            <a:headEnd/>
            <a:tailEnd/>
          </a:ln>
        </p:spPr>
      </p:pic>
      <p:sp>
        <p:nvSpPr>
          <p:cNvPr id="8" name="Rectangle 7"/>
          <p:cNvSpPr/>
          <p:nvPr/>
        </p:nvSpPr>
        <p:spPr>
          <a:xfrm>
            <a:off x="3608173" y="3196281"/>
            <a:ext cx="1013254" cy="156519"/>
          </a:xfrm>
          <a:prstGeom prst="rect">
            <a:avLst/>
          </a:prstGeom>
          <a:noFill/>
          <a:ln w="38100">
            <a:solidFill>
              <a:srgbClr val="E21E3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diamond(in)">
                                      <p:cBhvr>
                                        <p:cTn id="7" dur="20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grpId="0"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diamond(in)">
                                      <p:cBhvr>
                                        <p:cTn id="12" dur="2000"/>
                                        <p:tgtEl>
                                          <p:spTgt spid="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8" presetClass="entr" presetSubtype="16" fill="hold" grpId="0" nodeType="clickEffect">
                                  <p:stCondLst>
                                    <p:cond delay="0"/>
                                  </p:stCondLst>
                                  <p:childTnLst>
                                    <p:set>
                                      <p:cBhvr>
                                        <p:cTn id="16" dur="1" fill="hold">
                                          <p:stCondLst>
                                            <p:cond delay="0"/>
                                          </p:stCondLst>
                                        </p:cTn>
                                        <p:tgtEl>
                                          <p:spTgt spid="6">
                                            <p:txEl>
                                              <p:pRg st="2" end="2"/>
                                            </p:txEl>
                                          </p:spTgt>
                                        </p:tgtEl>
                                        <p:attrNameLst>
                                          <p:attrName>style.visibility</p:attrName>
                                        </p:attrNameLst>
                                      </p:cBhvr>
                                      <p:to>
                                        <p:strVal val="visible"/>
                                      </p:to>
                                    </p:set>
                                    <p:animEffect transition="in" filter="diamond(in)">
                                      <p:cBhvr>
                                        <p:cTn id="17" dur="2000"/>
                                        <p:tgtEl>
                                          <p:spTgt spid="6">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Result Reporting</a:t>
            </a:r>
            <a:endParaRPr lang="en-US" dirty="0"/>
          </a:p>
        </p:txBody>
      </p:sp>
      <p:pic>
        <p:nvPicPr>
          <p:cNvPr id="3075" name="Picture 3"/>
          <p:cNvPicPr>
            <a:picLocks noGrp="1" noChangeAspect="1" noChangeArrowheads="1"/>
          </p:cNvPicPr>
          <p:nvPr>
            <p:ph sz="half" idx="1"/>
          </p:nvPr>
        </p:nvPicPr>
        <p:blipFill>
          <a:blip r:embed="rId2" cstate="print"/>
          <a:stretch>
            <a:fillRect/>
          </a:stretch>
        </p:blipFill>
        <p:spPr bwMode="auto">
          <a:xfrm>
            <a:off x="1449859" y="2594919"/>
            <a:ext cx="3352800" cy="2265406"/>
          </a:xfrm>
          <a:prstGeom prst="rect">
            <a:avLst/>
          </a:prstGeom>
          <a:noFill/>
          <a:ln w="9525">
            <a:noFill/>
            <a:miter lim="800000"/>
            <a:headEnd/>
            <a:tailEnd/>
          </a:ln>
        </p:spPr>
      </p:pic>
      <p:sp>
        <p:nvSpPr>
          <p:cNvPr id="9" name="Content Placeholder 8"/>
          <p:cNvSpPr>
            <a:spLocks noGrp="1"/>
          </p:cNvSpPr>
          <p:nvPr>
            <p:ph sz="half" idx="2"/>
          </p:nvPr>
        </p:nvSpPr>
        <p:spPr>
          <a:xfrm>
            <a:off x="5171739" y="2463113"/>
            <a:ext cx="3886200" cy="2397211"/>
          </a:xfrm>
        </p:spPr>
        <p:txBody>
          <a:bodyPr>
            <a:normAutofit fontScale="85000" lnSpcReduction="10000"/>
          </a:bodyPr>
          <a:lstStyle/>
          <a:p>
            <a:r>
              <a:rPr lang="en-US" dirty="0" smtClean="0"/>
              <a:t>CODE1 was defined as the </a:t>
            </a:r>
            <a:r>
              <a:rPr lang="en-US" dirty="0" err="1" smtClean="0"/>
              <a:t>Elxm</a:t>
            </a:r>
            <a:r>
              <a:rPr lang="en-US" dirty="0" smtClean="0"/>
              <a:t> eligibility code.</a:t>
            </a:r>
          </a:p>
          <a:p>
            <a:r>
              <a:rPr lang="en-US" dirty="0" smtClean="0"/>
              <a:t>Note: This feature is available using new result reporting in Lab 4.5</a:t>
            </a:r>
          </a:p>
          <a:p>
            <a:pPr>
              <a:buNone/>
            </a:pP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075"/>
                                        </p:tgtEl>
                                        <p:attrNameLst>
                                          <p:attrName>style.visibility</p:attrName>
                                        </p:attrNameLst>
                                      </p:cBhvr>
                                      <p:to>
                                        <p:strVal val="visible"/>
                                      </p:to>
                                    </p:set>
                                    <p:anim calcmode="lin" valueType="num">
                                      <p:cBhvr additive="base">
                                        <p:cTn id="7" dur="500" fill="hold"/>
                                        <p:tgtEl>
                                          <p:spTgt spid="3075"/>
                                        </p:tgtEl>
                                        <p:attrNameLst>
                                          <p:attrName>ppt_x</p:attrName>
                                        </p:attrNameLst>
                                      </p:cBhvr>
                                      <p:tavLst>
                                        <p:tav tm="0">
                                          <p:val>
                                            <p:strVal val="#ppt_x"/>
                                          </p:val>
                                        </p:tav>
                                        <p:tav tm="100000">
                                          <p:val>
                                            <p:strVal val="#ppt_x"/>
                                          </p:val>
                                        </p:tav>
                                      </p:tavLst>
                                    </p:anim>
                                    <p:anim calcmode="lin" valueType="num">
                                      <p:cBhvr additive="base">
                                        <p:cTn id="8" dur="500" fill="hold"/>
                                        <p:tgtEl>
                                          <p:spTgt spid="307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9">
                                            <p:txEl>
                                              <p:pRg st="0" end="0"/>
                                            </p:txEl>
                                          </p:spTgt>
                                        </p:tgtEl>
                                        <p:attrNameLst>
                                          <p:attrName>style.visibility</p:attrName>
                                        </p:attrNameLst>
                                      </p:cBhvr>
                                      <p:to>
                                        <p:strVal val="visible"/>
                                      </p:to>
                                    </p:set>
                                    <p:anim calcmode="lin" valueType="num">
                                      <p:cBhvr additive="base">
                                        <p:cTn id="13" dur="500" fill="hold"/>
                                        <p:tgtEl>
                                          <p:spTgt spid="9">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9">
                                            <p:txEl>
                                              <p:pRg st="1" end="1"/>
                                            </p:txEl>
                                          </p:spTgt>
                                        </p:tgtEl>
                                        <p:attrNameLst>
                                          <p:attrName>style.visibility</p:attrName>
                                        </p:attrNameLst>
                                      </p:cBhvr>
                                      <p:to>
                                        <p:strVal val="visible"/>
                                      </p:to>
                                    </p:set>
                                    <p:anim calcmode="lin" valueType="num">
                                      <p:cBhvr additive="base">
                                        <p:cTn id="19" dur="500" fill="hold"/>
                                        <p:tgtEl>
                                          <p:spTgt spid="9">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9">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chor="ctr"/>
          <a:lstStyle/>
          <a:p>
            <a:pPr algn="ctr"/>
            <a:r>
              <a:rPr lang="en-US" dirty="0" smtClean="0"/>
              <a:t>Phase results and electronic </a:t>
            </a:r>
            <a:r>
              <a:rPr lang="en-US" dirty="0" err="1" smtClean="0"/>
              <a:t>crossmatch</a:t>
            </a:r>
            <a:endParaRPr lang="en-US"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Phase results and electronic </a:t>
            </a:r>
            <a:r>
              <a:rPr lang="en-US" dirty="0" err="1" smtClean="0"/>
              <a:t>crossmatch</a:t>
            </a:r>
            <a:endParaRPr lang="en-US" dirty="0"/>
          </a:p>
        </p:txBody>
      </p:sp>
      <p:sp>
        <p:nvSpPr>
          <p:cNvPr id="5" name="Content Placeholder 4"/>
          <p:cNvSpPr>
            <a:spLocks noGrp="1"/>
          </p:cNvSpPr>
          <p:nvPr>
            <p:ph idx="1"/>
          </p:nvPr>
        </p:nvSpPr>
        <p:spPr/>
        <p:txBody>
          <a:bodyPr>
            <a:normAutofit fontScale="92500" lnSpcReduction="20000"/>
          </a:bodyPr>
          <a:lstStyle/>
          <a:p>
            <a:r>
              <a:rPr lang="en-US" dirty="0" smtClean="0"/>
              <a:t>When typing discrepancies exist such as mixed field results, this new functionality will automatically prevent electronic </a:t>
            </a:r>
            <a:r>
              <a:rPr lang="en-US" dirty="0" err="1" smtClean="0"/>
              <a:t>crossmatch</a:t>
            </a:r>
            <a:r>
              <a:rPr lang="en-US" dirty="0" smtClean="0"/>
              <a:t>.</a:t>
            </a:r>
          </a:p>
          <a:p>
            <a:pPr>
              <a:buNone/>
            </a:pPr>
            <a:endParaRPr lang="en-US" dirty="0" smtClean="0"/>
          </a:p>
          <a:p>
            <a:r>
              <a:rPr lang="en-US" dirty="0" smtClean="0"/>
              <a:t> The FDA Guidance for Electronic </a:t>
            </a:r>
            <a:r>
              <a:rPr lang="en-US" dirty="0" err="1" smtClean="0"/>
              <a:t>Crossmatch</a:t>
            </a:r>
            <a:r>
              <a:rPr lang="en-US" dirty="0" smtClean="0"/>
              <a:t> mentions that mixed field reactivity, missing results, or change in blood type compatibility testing should be performed with serological </a:t>
            </a:r>
            <a:r>
              <a:rPr lang="en-US" dirty="0" err="1" smtClean="0"/>
              <a:t>crossmatch</a:t>
            </a:r>
            <a:r>
              <a:rPr lang="en-US" dirty="0" smtClean="0"/>
              <a:t> methods.</a:t>
            </a:r>
          </a:p>
          <a:p>
            <a:endParaRPr lang="en-US" dirty="0" smtClean="0"/>
          </a:p>
          <a:p>
            <a:r>
              <a:rPr lang="en-US" dirty="0" smtClean="0"/>
              <a:t>Setup and parameter driven</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1000"/>
                                        <p:tgtEl>
                                          <p:spTgt spid="5">
                                            <p:txEl>
                                              <p:pRg st="0" end="0"/>
                                            </p:txEl>
                                          </p:spTgt>
                                        </p:tgtEl>
                                      </p:cBhvr>
                                    </p:animEffect>
                                    <p:anim calcmode="lin" valueType="num">
                                      <p:cBhvr>
                                        <p:cTn id="8"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7" presetClass="entr" presetSubtype="0" fill="hold" grpId="0" nodeType="clickEffect">
                                  <p:stCondLst>
                                    <p:cond delay="0"/>
                                  </p:stCondLst>
                                  <p:childTnLst>
                                    <p:set>
                                      <p:cBhvr>
                                        <p:cTn id="13" dur="1" fill="hold">
                                          <p:stCondLst>
                                            <p:cond delay="0"/>
                                          </p:stCondLst>
                                        </p:cTn>
                                        <p:tgtEl>
                                          <p:spTgt spid="5">
                                            <p:txEl>
                                              <p:pRg st="2" end="2"/>
                                            </p:txEl>
                                          </p:spTgt>
                                        </p:tgtEl>
                                        <p:attrNameLst>
                                          <p:attrName>style.visibility</p:attrName>
                                        </p:attrNameLst>
                                      </p:cBhvr>
                                      <p:to>
                                        <p:strVal val="visible"/>
                                      </p:to>
                                    </p:set>
                                    <p:animEffect transition="in" filter="fade">
                                      <p:cBhvr>
                                        <p:cTn id="14" dur="1000"/>
                                        <p:tgtEl>
                                          <p:spTgt spid="5">
                                            <p:txEl>
                                              <p:pRg st="2" end="2"/>
                                            </p:txEl>
                                          </p:spTgt>
                                        </p:tgtEl>
                                      </p:cBhvr>
                                    </p:animEffect>
                                    <p:anim calcmode="lin" valueType="num">
                                      <p:cBhvr>
                                        <p:cTn id="15" dur="1000" fill="hold"/>
                                        <p:tgtEl>
                                          <p:spTgt spid="5">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5">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7" presetClass="entr" presetSubtype="0" fill="hold" grpId="0" nodeType="clickEffect">
                                  <p:stCondLst>
                                    <p:cond delay="0"/>
                                  </p:stCondLst>
                                  <p:childTnLst>
                                    <p:set>
                                      <p:cBhvr>
                                        <p:cTn id="20" dur="1" fill="hold">
                                          <p:stCondLst>
                                            <p:cond delay="0"/>
                                          </p:stCondLst>
                                        </p:cTn>
                                        <p:tgtEl>
                                          <p:spTgt spid="5">
                                            <p:txEl>
                                              <p:pRg st="4" end="4"/>
                                            </p:txEl>
                                          </p:spTgt>
                                        </p:tgtEl>
                                        <p:attrNameLst>
                                          <p:attrName>style.visibility</p:attrName>
                                        </p:attrNameLst>
                                      </p:cBhvr>
                                      <p:to>
                                        <p:strVal val="visible"/>
                                      </p:to>
                                    </p:set>
                                    <p:animEffect transition="in" filter="fade">
                                      <p:cBhvr>
                                        <p:cTn id="21" dur="1000"/>
                                        <p:tgtEl>
                                          <p:spTgt spid="5">
                                            <p:txEl>
                                              <p:pRg st="4" end="4"/>
                                            </p:txEl>
                                          </p:spTgt>
                                        </p:tgtEl>
                                      </p:cBhvr>
                                    </p:animEffect>
                                    <p:anim calcmode="lin" valueType="num">
                                      <p:cBhvr>
                                        <p:cTn id="22" dur="1000" fill="hold"/>
                                        <p:tgtEl>
                                          <p:spTgt spid="5">
                                            <p:txEl>
                                              <p:pRg st="4" end="4"/>
                                            </p:txEl>
                                          </p:spTgt>
                                        </p:tgtEl>
                                        <p:attrNameLst>
                                          <p:attrName>ppt_x</p:attrName>
                                        </p:attrNameLst>
                                      </p:cBhvr>
                                      <p:tavLst>
                                        <p:tav tm="0">
                                          <p:val>
                                            <p:strVal val="#ppt_x"/>
                                          </p:val>
                                        </p:tav>
                                        <p:tav tm="100000">
                                          <p:val>
                                            <p:strVal val="#ppt_x"/>
                                          </p:val>
                                        </p:tav>
                                      </p:tavLst>
                                    </p:anim>
                                    <p:anim calcmode="lin" valueType="num">
                                      <p:cBhvr>
                                        <p:cTn id="23" dur="1000" fill="hold"/>
                                        <p:tgtEl>
                                          <p:spTgt spid="5">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Setup&gt;Tests&gt;Test Phase Groups</a:t>
            </a:r>
            <a:endParaRPr lang="en-US" dirty="0"/>
          </a:p>
        </p:txBody>
      </p:sp>
      <p:sp>
        <p:nvSpPr>
          <p:cNvPr id="7" name="Content Placeholder 6"/>
          <p:cNvSpPr>
            <a:spLocks noGrp="1"/>
          </p:cNvSpPr>
          <p:nvPr>
            <p:ph sz="half" idx="2"/>
          </p:nvPr>
        </p:nvSpPr>
        <p:spPr>
          <a:xfrm>
            <a:off x="4899891" y="4160108"/>
            <a:ext cx="3886200" cy="2199502"/>
          </a:xfrm>
        </p:spPr>
        <p:txBody>
          <a:bodyPr>
            <a:normAutofit fontScale="92500" lnSpcReduction="20000"/>
          </a:bodyPr>
          <a:lstStyle/>
          <a:p>
            <a:r>
              <a:rPr lang="en-US" dirty="0" smtClean="0"/>
              <a:t>New field-Acceptable Flag</a:t>
            </a:r>
          </a:p>
          <a:p>
            <a:r>
              <a:rPr lang="en-US" dirty="0" smtClean="0"/>
              <a:t>Determines if this phase result is acceptable for electronic </a:t>
            </a:r>
            <a:r>
              <a:rPr lang="en-US" dirty="0" err="1" smtClean="0"/>
              <a:t>crossmatch</a:t>
            </a:r>
            <a:r>
              <a:rPr lang="en-US" dirty="0" smtClean="0"/>
              <a:t>.</a:t>
            </a:r>
          </a:p>
          <a:p>
            <a:endParaRPr lang="en-US" dirty="0"/>
          </a:p>
        </p:txBody>
      </p:sp>
      <p:sp>
        <p:nvSpPr>
          <p:cNvPr id="8" name="Rectangle 7"/>
          <p:cNvSpPr/>
          <p:nvPr/>
        </p:nvSpPr>
        <p:spPr>
          <a:xfrm>
            <a:off x="3369275" y="3517556"/>
            <a:ext cx="667265" cy="222422"/>
          </a:xfrm>
          <a:prstGeom prst="rect">
            <a:avLst/>
          </a:prstGeom>
          <a:noFill/>
          <a:ln w="38100">
            <a:solidFill>
              <a:srgbClr val="E21E3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7" name="Picture 3"/>
          <p:cNvPicPr>
            <a:picLocks noGrp="1" noChangeAspect="1" noChangeArrowheads="1"/>
          </p:cNvPicPr>
          <p:nvPr>
            <p:ph sz="half" idx="1"/>
          </p:nvPr>
        </p:nvPicPr>
        <p:blipFill>
          <a:blip r:embed="rId2" cstate="print"/>
          <a:srcRect/>
          <a:stretch>
            <a:fillRect/>
          </a:stretch>
        </p:blipFill>
        <p:spPr bwMode="auto">
          <a:xfrm>
            <a:off x="1385710" y="1998663"/>
            <a:ext cx="3750029" cy="2082800"/>
          </a:xfrm>
          <a:prstGeom prst="rect">
            <a:avLst/>
          </a:prstGeom>
          <a:noFill/>
          <a:ln w="9525">
            <a:noFill/>
            <a:miter lim="800000"/>
            <a:headEnd/>
            <a:tailEnd/>
          </a:ln>
        </p:spPr>
      </p:pic>
      <p:sp>
        <p:nvSpPr>
          <p:cNvPr id="10" name="Rectangle 9"/>
          <p:cNvSpPr/>
          <p:nvPr/>
        </p:nvSpPr>
        <p:spPr>
          <a:xfrm>
            <a:off x="3451654" y="3509319"/>
            <a:ext cx="593124" cy="189470"/>
          </a:xfrm>
          <a:prstGeom prst="rect">
            <a:avLst/>
          </a:prstGeom>
          <a:noFill/>
          <a:ln w="28575">
            <a:solidFill>
              <a:srgbClr val="E21E3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dissolve">
                                      <p:cBhvr>
                                        <p:cTn id="7" dur="500"/>
                                        <p:tgtEl>
                                          <p:spTgt spid="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7">
                                            <p:txEl>
                                              <p:pRg st="1" end="1"/>
                                            </p:txEl>
                                          </p:spTgt>
                                        </p:tgtEl>
                                        <p:attrNameLst>
                                          <p:attrName>style.visibility</p:attrName>
                                        </p:attrNameLst>
                                      </p:cBhvr>
                                      <p:to>
                                        <p:strVal val="visible"/>
                                      </p:to>
                                    </p:set>
                                    <p:animEffect transition="in" filter="dissolve">
                                      <p:cBhvr>
                                        <p:cTn id="12" dur="500"/>
                                        <p:tgtEl>
                                          <p:spTgt spid="7">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Setup&gt;Tests&gt;Group</a:t>
            </a:r>
            <a:endParaRPr lang="en-US" dirty="0"/>
          </a:p>
        </p:txBody>
      </p:sp>
      <p:sp>
        <p:nvSpPr>
          <p:cNvPr id="7" name="Content Placeholder 6"/>
          <p:cNvSpPr>
            <a:spLocks noGrp="1"/>
          </p:cNvSpPr>
          <p:nvPr>
            <p:ph sz="half" idx="2"/>
          </p:nvPr>
        </p:nvSpPr>
        <p:spPr>
          <a:xfrm>
            <a:off x="4878860" y="4262355"/>
            <a:ext cx="3886200" cy="2097256"/>
          </a:xfrm>
        </p:spPr>
        <p:txBody>
          <a:bodyPr>
            <a:normAutofit fontScale="77500" lnSpcReduction="20000"/>
          </a:bodyPr>
          <a:lstStyle/>
          <a:p>
            <a:r>
              <a:rPr lang="en-US" dirty="0" smtClean="0"/>
              <a:t>When entering a phase that is not acceptable for electronic </a:t>
            </a:r>
            <a:r>
              <a:rPr lang="en-US" dirty="0" err="1" smtClean="0"/>
              <a:t>crossmatch</a:t>
            </a:r>
            <a:r>
              <a:rPr lang="en-US" dirty="0" smtClean="0"/>
              <a:t> on the interpretation table the system displays a warning.</a:t>
            </a:r>
            <a:endParaRPr lang="en-US" dirty="0"/>
          </a:p>
        </p:txBody>
      </p:sp>
      <p:pic>
        <p:nvPicPr>
          <p:cNvPr id="2050" name="Picture 2"/>
          <p:cNvPicPr>
            <a:picLocks noGrp="1" noChangeAspect="1" noChangeArrowheads="1"/>
          </p:cNvPicPr>
          <p:nvPr>
            <p:ph sz="half" idx="1"/>
          </p:nvPr>
        </p:nvPicPr>
        <p:blipFill>
          <a:blip r:embed="rId2" cstate="print"/>
          <a:srcRect/>
          <a:stretch>
            <a:fillRect/>
          </a:stretch>
        </p:blipFill>
        <p:spPr bwMode="auto">
          <a:xfrm>
            <a:off x="1222035" y="1507524"/>
            <a:ext cx="5846031" cy="2639073"/>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animEffect transition="in" filter="fade">
                                      <p:cBhvr>
                                        <p:cTn id="7" dur="1000"/>
                                        <p:tgtEl>
                                          <p:spTgt spid="2050"/>
                                        </p:tgtEl>
                                      </p:cBhvr>
                                    </p:animEffect>
                                    <p:anim calcmode="lin" valueType="num">
                                      <p:cBhvr>
                                        <p:cTn id="8" dur="1000" fill="hold"/>
                                        <p:tgtEl>
                                          <p:spTgt spid="2050"/>
                                        </p:tgtEl>
                                        <p:attrNameLst>
                                          <p:attrName>ppt_x</p:attrName>
                                        </p:attrNameLst>
                                      </p:cBhvr>
                                      <p:tavLst>
                                        <p:tav tm="0">
                                          <p:val>
                                            <p:strVal val="#ppt_x"/>
                                          </p:val>
                                        </p:tav>
                                        <p:tav tm="100000">
                                          <p:val>
                                            <p:strVal val="#ppt_x"/>
                                          </p:val>
                                        </p:tav>
                                      </p:tavLst>
                                    </p:anim>
                                    <p:anim calcmode="lin" valueType="num">
                                      <p:cBhvr>
                                        <p:cTn id="9" dur="1000" fill="hold"/>
                                        <p:tgtEl>
                                          <p:spTgt spid="2050"/>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9" presetClass="entr" presetSubtype="0" fill="hold" grpId="0" nodeType="clickEffect">
                                  <p:stCondLst>
                                    <p:cond delay="0"/>
                                  </p:stCondLst>
                                  <p:childTnLst>
                                    <p:set>
                                      <p:cBhvr>
                                        <p:cTn id="13" dur="1" fill="hold">
                                          <p:stCondLst>
                                            <p:cond delay="0"/>
                                          </p:stCondLst>
                                        </p:cTn>
                                        <p:tgtEl>
                                          <p:spTgt spid="7">
                                            <p:txEl>
                                              <p:pRg st="0" end="0"/>
                                            </p:txEl>
                                          </p:spTgt>
                                        </p:tgtEl>
                                        <p:attrNameLst>
                                          <p:attrName>style.visibility</p:attrName>
                                        </p:attrNameLst>
                                      </p:cBhvr>
                                      <p:to>
                                        <p:strVal val="visible"/>
                                      </p:to>
                                    </p:set>
                                    <p:animEffect transition="in" filter="dissolve">
                                      <p:cBhvr>
                                        <p:cTn id="14" dur="500"/>
                                        <p:tgtEl>
                                          <p:spTgt spid="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Inventory&gt;Product Orders Service&gt;Select</a:t>
            </a:r>
            <a:endParaRPr lang="en-US" dirty="0"/>
          </a:p>
        </p:txBody>
      </p:sp>
      <p:sp>
        <p:nvSpPr>
          <p:cNvPr id="7" name="Content Placeholder 6"/>
          <p:cNvSpPr>
            <a:spLocks noGrp="1"/>
          </p:cNvSpPr>
          <p:nvPr>
            <p:ph sz="half" idx="2"/>
          </p:nvPr>
        </p:nvSpPr>
        <p:spPr>
          <a:xfrm>
            <a:off x="2158314" y="5016842"/>
            <a:ext cx="5898291" cy="1102455"/>
          </a:xfrm>
        </p:spPr>
        <p:txBody>
          <a:bodyPr>
            <a:normAutofit fontScale="62500" lnSpcReduction="20000"/>
          </a:bodyPr>
          <a:lstStyle/>
          <a:p>
            <a:r>
              <a:rPr lang="en-US" dirty="0" smtClean="0"/>
              <a:t>In Inventory&gt;Product Orders Service&gt;Select the system displays a warning letting the user know why the patient/order does not qualify for electronic </a:t>
            </a:r>
            <a:r>
              <a:rPr lang="en-US" dirty="0" err="1" smtClean="0"/>
              <a:t>crossmatch</a:t>
            </a:r>
            <a:r>
              <a:rPr lang="en-US" dirty="0" smtClean="0"/>
              <a:t>.</a:t>
            </a:r>
            <a:endParaRPr lang="en-US" dirty="0"/>
          </a:p>
        </p:txBody>
      </p:sp>
      <p:pic>
        <p:nvPicPr>
          <p:cNvPr id="3074" name="Picture 2"/>
          <p:cNvPicPr>
            <a:picLocks noGrp="1" noChangeAspect="1" noChangeArrowheads="1"/>
          </p:cNvPicPr>
          <p:nvPr>
            <p:ph sz="half" idx="1"/>
          </p:nvPr>
        </p:nvPicPr>
        <p:blipFill>
          <a:blip r:embed="rId3" cstate="print"/>
          <a:srcRect/>
          <a:stretch>
            <a:fillRect/>
          </a:stretch>
        </p:blipFill>
        <p:spPr bwMode="auto">
          <a:xfrm>
            <a:off x="1433384" y="1845276"/>
            <a:ext cx="6960973" cy="2850292"/>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nodeType="clickEffect">
                                  <p:stCondLst>
                                    <p:cond delay="0"/>
                                  </p:stCondLst>
                                  <p:childTnLst>
                                    <p:set>
                                      <p:cBhvr>
                                        <p:cTn id="6" dur="1" fill="hold">
                                          <p:stCondLst>
                                            <p:cond delay="0"/>
                                          </p:stCondLst>
                                        </p:cTn>
                                        <p:tgtEl>
                                          <p:spTgt spid="3074"/>
                                        </p:tgtEl>
                                        <p:attrNameLst>
                                          <p:attrName>style.visibility</p:attrName>
                                        </p:attrNameLst>
                                      </p:cBhvr>
                                      <p:to>
                                        <p:strVal val="visible"/>
                                      </p:to>
                                    </p:set>
                                    <p:animEffect transition="in" filter="fade">
                                      <p:cBhvr>
                                        <p:cTn id="7" dur="1000"/>
                                        <p:tgtEl>
                                          <p:spTgt spid="3074"/>
                                        </p:tgtEl>
                                      </p:cBhvr>
                                    </p:animEffect>
                                    <p:anim calcmode="lin" valueType="num">
                                      <p:cBhvr>
                                        <p:cTn id="8" dur="1000" fill="hold"/>
                                        <p:tgtEl>
                                          <p:spTgt spid="3074"/>
                                        </p:tgtEl>
                                        <p:attrNameLst>
                                          <p:attrName>ppt_x</p:attrName>
                                        </p:attrNameLst>
                                      </p:cBhvr>
                                      <p:tavLst>
                                        <p:tav tm="0">
                                          <p:val>
                                            <p:strVal val="#ppt_x"/>
                                          </p:val>
                                        </p:tav>
                                        <p:tav tm="100000">
                                          <p:val>
                                            <p:strVal val="#ppt_x"/>
                                          </p:val>
                                        </p:tav>
                                      </p:tavLst>
                                    </p:anim>
                                    <p:anim calcmode="lin" valueType="num">
                                      <p:cBhvr>
                                        <p:cTn id="9" dur="1000" fill="hold"/>
                                        <p:tgtEl>
                                          <p:spTgt spid="307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7" presetClass="entr" presetSubtype="0" fill="hold" grpId="0" nodeType="clickEffect">
                                  <p:stCondLst>
                                    <p:cond delay="0"/>
                                  </p:stCondLst>
                                  <p:childTnLst>
                                    <p:set>
                                      <p:cBhvr>
                                        <p:cTn id="13" dur="1" fill="hold">
                                          <p:stCondLst>
                                            <p:cond delay="0"/>
                                          </p:stCondLst>
                                        </p:cTn>
                                        <p:tgtEl>
                                          <p:spTgt spid="7">
                                            <p:txEl>
                                              <p:pRg st="0" end="0"/>
                                            </p:txEl>
                                          </p:spTgt>
                                        </p:tgtEl>
                                        <p:attrNameLst>
                                          <p:attrName>style.visibility</p:attrName>
                                        </p:attrNameLst>
                                      </p:cBhvr>
                                      <p:to>
                                        <p:strVal val="visible"/>
                                      </p:to>
                                    </p:set>
                                    <p:animEffect transition="in" filter="fade">
                                      <p:cBhvr>
                                        <p:cTn id="14" dur="1000"/>
                                        <p:tgtEl>
                                          <p:spTgt spid="7">
                                            <p:txEl>
                                              <p:pRg st="0" end="0"/>
                                            </p:txEl>
                                          </p:spTgt>
                                        </p:tgtEl>
                                      </p:cBhvr>
                                    </p:animEffect>
                                    <p:anim calcmode="lin" valueType="num">
                                      <p:cBhvr>
                                        <p:cTn id="15" dur="1000" fill="hold"/>
                                        <p:tgtEl>
                                          <p:spTgt spid="7">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7">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chor="ctr"/>
          <a:lstStyle/>
          <a:p>
            <a:pPr algn="ctr"/>
            <a:r>
              <a:rPr lang="en-US" dirty="0" smtClean="0"/>
              <a:t>Site Specific Reagents</a:t>
            </a:r>
            <a:endParaRPr lang="en-US"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err="1" smtClean="0"/>
              <a:t>SoftBank</a:t>
            </a:r>
            <a:r>
              <a:rPr lang="en-US" dirty="0" smtClean="0"/>
              <a:t> Version 25.5 New Features</a:t>
            </a:r>
            <a:endParaRPr lang="en-US" dirty="0"/>
          </a:p>
        </p:txBody>
      </p:sp>
      <p:sp>
        <p:nvSpPr>
          <p:cNvPr id="5" name="Content Placeholder 4"/>
          <p:cNvSpPr>
            <a:spLocks noGrp="1"/>
          </p:cNvSpPr>
          <p:nvPr>
            <p:ph idx="1"/>
          </p:nvPr>
        </p:nvSpPr>
        <p:spPr/>
        <p:txBody>
          <a:bodyPr/>
          <a:lstStyle/>
          <a:p>
            <a:endParaRPr lang="en-US" dirty="0" smtClean="0"/>
          </a:p>
          <a:p>
            <a:r>
              <a:rPr lang="en-US" dirty="0" smtClean="0"/>
              <a:t>Describe some of the new features available</a:t>
            </a:r>
          </a:p>
          <a:p>
            <a:pPr>
              <a:buNone/>
            </a:pPr>
            <a:endParaRPr lang="en-US" dirty="0" smtClean="0"/>
          </a:p>
          <a:p>
            <a:r>
              <a:rPr lang="en-US" dirty="0" smtClean="0"/>
              <a:t>Benefits of the new features</a:t>
            </a:r>
          </a:p>
          <a:p>
            <a:endParaRPr lang="en-US" dirty="0" smtClean="0"/>
          </a:p>
          <a:p>
            <a:r>
              <a:rPr lang="en-US" dirty="0" smtClean="0"/>
              <a:t>Consider features for upgrade</a:t>
            </a:r>
          </a:p>
          <a:p>
            <a:pPr>
              <a:buNone/>
            </a:pPr>
            <a:endParaRPr lang="en-US" dirty="0" smtClean="0"/>
          </a:p>
          <a:p>
            <a:endParaRPr lang="en-US"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animEffect transition="in" filter="dissolve">
                                      <p:cBhvr>
                                        <p:cTn id="7" dur="500"/>
                                        <p:tgtEl>
                                          <p:spTgt spid="5">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5">
                                            <p:txEl>
                                              <p:pRg st="3" end="3"/>
                                            </p:txEl>
                                          </p:spTgt>
                                        </p:tgtEl>
                                        <p:attrNameLst>
                                          <p:attrName>style.visibility</p:attrName>
                                        </p:attrNameLst>
                                      </p:cBhvr>
                                      <p:to>
                                        <p:strVal val="visible"/>
                                      </p:to>
                                    </p:set>
                                    <p:animEffect transition="in" filter="dissolve">
                                      <p:cBhvr>
                                        <p:cTn id="12" dur="500"/>
                                        <p:tgtEl>
                                          <p:spTgt spid="5">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5">
                                            <p:txEl>
                                              <p:pRg st="5" end="5"/>
                                            </p:txEl>
                                          </p:spTgt>
                                        </p:tgtEl>
                                        <p:attrNameLst>
                                          <p:attrName>style.visibility</p:attrName>
                                        </p:attrNameLst>
                                      </p:cBhvr>
                                      <p:to>
                                        <p:strVal val="visible"/>
                                      </p:to>
                                    </p:set>
                                    <p:animEffect transition="in" filter="dissolve">
                                      <p:cBhvr>
                                        <p:cTn id="17" dur="500"/>
                                        <p:tgtEl>
                                          <p:spTgt spid="5">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Site Specific Reagents</a:t>
            </a:r>
            <a:endParaRPr lang="en-US" dirty="0"/>
          </a:p>
        </p:txBody>
      </p:sp>
      <p:sp>
        <p:nvSpPr>
          <p:cNvPr id="5" name="Content Placeholder 4"/>
          <p:cNvSpPr>
            <a:spLocks noGrp="1"/>
          </p:cNvSpPr>
          <p:nvPr>
            <p:ph idx="1"/>
          </p:nvPr>
        </p:nvSpPr>
        <p:spPr/>
        <p:txBody>
          <a:bodyPr/>
          <a:lstStyle/>
          <a:p>
            <a:endParaRPr lang="en-US" dirty="0" smtClean="0"/>
          </a:p>
          <a:p>
            <a:r>
              <a:rPr lang="en-US" dirty="0" smtClean="0"/>
              <a:t>Ability to define reagents per site</a:t>
            </a:r>
          </a:p>
          <a:p>
            <a:pPr>
              <a:buNone/>
            </a:pPr>
            <a:endParaRPr lang="en-US" dirty="0" smtClean="0"/>
          </a:p>
          <a:p>
            <a:r>
              <a:rPr lang="en-US" dirty="0" smtClean="0"/>
              <a:t>Adds flexibility for multi-site facilities</a:t>
            </a:r>
          </a:p>
          <a:p>
            <a:endParaRPr lang="en-US" dirty="0" smtClean="0"/>
          </a:p>
          <a:p>
            <a:r>
              <a:rPr lang="en-US" dirty="0" smtClean="0"/>
              <a:t>New feature is setup driven</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animEffect transition="in" filter="fade">
                                      <p:cBhvr>
                                        <p:cTn id="7" dur="1000"/>
                                        <p:tgtEl>
                                          <p:spTgt spid="5">
                                            <p:txEl>
                                              <p:pRg st="1" end="1"/>
                                            </p:txEl>
                                          </p:spTgt>
                                        </p:tgtEl>
                                      </p:cBhvr>
                                    </p:animEffect>
                                    <p:anim calcmode="lin" valueType="num">
                                      <p:cBhvr>
                                        <p:cTn id="8" dur="1000" fill="hold"/>
                                        <p:tgtEl>
                                          <p:spTgt spid="5">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5">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7" presetClass="entr" presetSubtype="0" fill="hold" grpId="0" nodeType="clickEffect">
                                  <p:stCondLst>
                                    <p:cond delay="0"/>
                                  </p:stCondLst>
                                  <p:childTnLst>
                                    <p:set>
                                      <p:cBhvr>
                                        <p:cTn id="13" dur="1" fill="hold">
                                          <p:stCondLst>
                                            <p:cond delay="0"/>
                                          </p:stCondLst>
                                        </p:cTn>
                                        <p:tgtEl>
                                          <p:spTgt spid="5">
                                            <p:txEl>
                                              <p:pRg st="3" end="3"/>
                                            </p:txEl>
                                          </p:spTgt>
                                        </p:tgtEl>
                                        <p:attrNameLst>
                                          <p:attrName>style.visibility</p:attrName>
                                        </p:attrNameLst>
                                      </p:cBhvr>
                                      <p:to>
                                        <p:strVal val="visible"/>
                                      </p:to>
                                    </p:set>
                                    <p:animEffect transition="in" filter="fade">
                                      <p:cBhvr>
                                        <p:cTn id="14" dur="1000"/>
                                        <p:tgtEl>
                                          <p:spTgt spid="5">
                                            <p:txEl>
                                              <p:pRg st="3" end="3"/>
                                            </p:txEl>
                                          </p:spTgt>
                                        </p:tgtEl>
                                      </p:cBhvr>
                                    </p:animEffect>
                                    <p:anim calcmode="lin" valueType="num">
                                      <p:cBhvr>
                                        <p:cTn id="15" dur="1000" fill="hold"/>
                                        <p:tgtEl>
                                          <p:spTgt spid="5">
                                            <p:txEl>
                                              <p:pRg st="3" end="3"/>
                                            </p:txEl>
                                          </p:spTgt>
                                        </p:tgtEl>
                                        <p:attrNameLst>
                                          <p:attrName>ppt_x</p:attrName>
                                        </p:attrNameLst>
                                      </p:cBhvr>
                                      <p:tavLst>
                                        <p:tav tm="0">
                                          <p:val>
                                            <p:strVal val="#ppt_x"/>
                                          </p:val>
                                        </p:tav>
                                        <p:tav tm="100000">
                                          <p:val>
                                            <p:strVal val="#ppt_x"/>
                                          </p:val>
                                        </p:tav>
                                      </p:tavLst>
                                    </p:anim>
                                    <p:anim calcmode="lin" valueType="num">
                                      <p:cBhvr>
                                        <p:cTn id="16" dur="1000" fill="hold"/>
                                        <p:tgtEl>
                                          <p:spTgt spid="5">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7" presetClass="entr" presetSubtype="0" fill="hold" grpId="0" nodeType="clickEffect">
                                  <p:stCondLst>
                                    <p:cond delay="0"/>
                                  </p:stCondLst>
                                  <p:childTnLst>
                                    <p:set>
                                      <p:cBhvr>
                                        <p:cTn id="20" dur="1" fill="hold">
                                          <p:stCondLst>
                                            <p:cond delay="0"/>
                                          </p:stCondLst>
                                        </p:cTn>
                                        <p:tgtEl>
                                          <p:spTgt spid="5">
                                            <p:txEl>
                                              <p:pRg st="5" end="5"/>
                                            </p:txEl>
                                          </p:spTgt>
                                        </p:tgtEl>
                                        <p:attrNameLst>
                                          <p:attrName>style.visibility</p:attrName>
                                        </p:attrNameLst>
                                      </p:cBhvr>
                                      <p:to>
                                        <p:strVal val="visible"/>
                                      </p:to>
                                    </p:set>
                                    <p:animEffect transition="in" filter="fade">
                                      <p:cBhvr>
                                        <p:cTn id="21" dur="1000"/>
                                        <p:tgtEl>
                                          <p:spTgt spid="5">
                                            <p:txEl>
                                              <p:pRg st="5" end="5"/>
                                            </p:txEl>
                                          </p:spTgt>
                                        </p:tgtEl>
                                      </p:cBhvr>
                                    </p:animEffect>
                                    <p:anim calcmode="lin" valueType="num">
                                      <p:cBhvr>
                                        <p:cTn id="22" dur="1000" fill="hold"/>
                                        <p:tgtEl>
                                          <p:spTgt spid="5">
                                            <p:txEl>
                                              <p:pRg st="5" end="5"/>
                                            </p:txEl>
                                          </p:spTgt>
                                        </p:tgtEl>
                                        <p:attrNameLst>
                                          <p:attrName>ppt_x</p:attrName>
                                        </p:attrNameLst>
                                      </p:cBhvr>
                                      <p:tavLst>
                                        <p:tav tm="0">
                                          <p:val>
                                            <p:strVal val="#ppt_x"/>
                                          </p:val>
                                        </p:tav>
                                        <p:tav tm="100000">
                                          <p:val>
                                            <p:strVal val="#ppt_x"/>
                                          </p:val>
                                        </p:tav>
                                      </p:tavLst>
                                    </p:anim>
                                    <p:anim calcmode="lin" valueType="num">
                                      <p:cBhvr>
                                        <p:cTn id="23" dur="1000" fill="hold"/>
                                        <p:tgtEl>
                                          <p:spTgt spid="5">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Setup&gt;Tests&gt;Reagents</a:t>
            </a:r>
            <a:endParaRPr lang="en-US" dirty="0"/>
          </a:p>
        </p:txBody>
      </p:sp>
      <p:pic>
        <p:nvPicPr>
          <p:cNvPr id="6" name="Content Placeholder 5"/>
          <p:cNvPicPr>
            <a:picLocks noGrp="1"/>
          </p:cNvPicPr>
          <p:nvPr>
            <p:ph sz="half" idx="1"/>
          </p:nvPr>
        </p:nvPicPr>
        <p:blipFill>
          <a:blip r:embed="rId2" cstate="print"/>
          <a:stretch>
            <a:fillRect/>
          </a:stretch>
        </p:blipFill>
        <p:spPr bwMode="auto">
          <a:xfrm>
            <a:off x="1300390" y="2024743"/>
            <a:ext cx="7399474" cy="2256119"/>
          </a:xfrm>
          <a:prstGeom prst="rect">
            <a:avLst/>
          </a:prstGeom>
          <a:noFill/>
          <a:ln w="9525">
            <a:noFill/>
            <a:miter lim="800000"/>
            <a:headEnd/>
            <a:tailEnd/>
          </a:ln>
        </p:spPr>
      </p:pic>
      <p:sp>
        <p:nvSpPr>
          <p:cNvPr id="8" name="Content Placeholder 7"/>
          <p:cNvSpPr>
            <a:spLocks noGrp="1"/>
          </p:cNvSpPr>
          <p:nvPr>
            <p:ph sz="half" idx="2"/>
          </p:nvPr>
        </p:nvSpPr>
        <p:spPr>
          <a:xfrm>
            <a:off x="2050868" y="5024590"/>
            <a:ext cx="6400801" cy="1519901"/>
          </a:xfrm>
        </p:spPr>
        <p:txBody>
          <a:bodyPr>
            <a:normAutofit/>
          </a:bodyPr>
          <a:lstStyle/>
          <a:p>
            <a:pPr algn="ctr">
              <a:buNone/>
            </a:pPr>
            <a:r>
              <a:rPr lang="en-US" dirty="0" smtClean="0"/>
              <a:t>Setup&gt;Tests&gt;Reagents to define site for selected reagents</a:t>
            </a:r>
          </a:p>
          <a:p>
            <a:pPr algn="ctr">
              <a:buNone/>
            </a:pPr>
            <a:r>
              <a:rPr lang="en-US" dirty="0" err="1" smtClean="0"/>
              <a:t>Ctrl+R</a:t>
            </a:r>
            <a:r>
              <a:rPr lang="en-US" dirty="0" smtClean="0"/>
              <a:t> Sites -new function key </a:t>
            </a:r>
          </a:p>
          <a:p>
            <a:pPr algn="ctr">
              <a:buNone/>
            </a:pPr>
            <a:endParaRPr lang="en-US" dirty="0" smtClean="0"/>
          </a:p>
          <a:p>
            <a:pPr algn="ctr">
              <a:buNone/>
            </a:pPr>
            <a:endParaRPr lang="en-US" dirty="0" smtClean="0"/>
          </a:p>
          <a:p>
            <a:pPr algn="ctr">
              <a:buNone/>
            </a:pPr>
            <a:endParaRPr lang="en-US" dirty="0"/>
          </a:p>
        </p:txBody>
      </p:sp>
      <p:sp>
        <p:nvSpPr>
          <p:cNvPr id="7" name="Rectangle 6"/>
          <p:cNvSpPr/>
          <p:nvPr/>
        </p:nvSpPr>
        <p:spPr>
          <a:xfrm>
            <a:off x="7942217" y="2965268"/>
            <a:ext cx="679268" cy="195943"/>
          </a:xfrm>
          <a:prstGeom prst="rect">
            <a:avLst/>
          </a:prstGeom>
          <a:noFill/>
          <a:ln w="38100">
            <a:solidFill>
              <a:srgbClr val="E21E3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fade">
                                      <p:cBhvr>
                                        <p:cTn id="7" dur="1000"/>
                                        <p:tgtEl>
                                          <p:spTgt spid="8">
                                            <p:txEl>
                                              <p:pRg st="0" end="0"/>
                                            </p:txEl>
                                          </p:spTgt>
                                        </p:tgtEl>
                                      </p:cBhvr>
                                    </p:animEffect>
                                    <p:anim calcmode="lin" valueType="num">
                                      <p:cBhvr>
                                        <p:cTn id="8" dur="1000" fill="hold"/>
                                        <p:tgtEl>
                                          <p:spTgt spid="8">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8">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7" presetClass="entr" presetSubtype="0" fill="hold" grpId="0" nodeType="clickEffect">
                                  <p:stCondLst>
                                    <p:cond delay="0"/>
                                  </p:stCondLst>
                                  <p:childTnLst>
                                    <p:set>
                                      <p:cBhvr>
                                        <p:cTn id="13" dur="1" fill="hold">
                                          <p:stCondLst>
                                            <p:cond delay="0"/>
                                          </p:stCondLst>
                                        </p:cTn>
                                        <p:tgtEl>
                                          <p:spTgt spid="8">
                                            <p:txEl>
                                              <p:pRg st="1" end="1"/>
                                            </p:txEl>
                                          </p:spTgt>
                                        </p:tgtEl>
                                        <p:attrNameLst>
                                          <p:attrName>style.visibility</p:attrName>
                                        </p:attrNameLst>
                                      </p:cBhvr>
                                      <p:to>
                                        <p:strVal val="visible"/>
                                      </p:to>
                                    </p:set>
                                    <p:animEffect transition="in" filter="fade">
                                      <p:cBhvr>
                                        <p:cTn id="14" dur="1000"/>
                                        <p:tgtEl>
                                          <p:spTgt spid="8">
                                            <p:txEl>
                                              <p:pRg st="1" end="1"/>
                                            </p:txEl>
                                          </p:spTgt>
                                        </p:tgtEl>
                                      </p:cBhvr>
                                    </p:animEffect>
                                    <p:anim calcmode="lin" valueType="num">
                                      <p:cBhvr>
                                        <p:cTn id="15" dur="1000" fill="hold"/>
                                        <p:tgtEl>
                                          <p:spTgt spid="8">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8">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Setup&gt;Tests&gt;Reagents</a:t>
            </a:r>
            <a:endParaRPr lang="en-US" dirty="0"/>
          </a:p>
        </p:txBody>
      </p:sp>
      <p:pic>
        <p:nvPicPr>
          <p:cNvPr id="6" name="Content Placeholder 5"/>
          <p:cNvPicPr>
            <a:picLocks noGrp="1"/>
          </p:cNvPicPr>
          <p:nvPr>
            <p:ph sz="half" idx="1"/>
          </p:nvPr>
        </p:nvPicPr>
        <p:blipFill>
          <a:blip r:embed="rId2" cstate="print"/>
          <a:stretch>
            <a:fillRect/>
          </a:stretch>
        </p:blipFill>
        <p:spPr bwMode="auto">
          <a:xfrm>
            <a:off x="1482811" y="1901320"/>
            <a:ext cx="3896497" cy="1731566"/>
          </a:xfrm>
          <a:prstGeom prst="rect">
            <a:avLst/>
          </a:prstGeom>
          <a:noFill/>
          <a:ln w="9525">
            <a:noFill/>
            <a:miter lim="800000"/>
            <a:headEnd/>
            <a:tailEnd/>
          </a:ln>
        </p:spPr>
      </p:pic>
      <p:sp>
        <p:nvSpPr>
          <p:cNvPr id="7" name="Content Placeholder 6"/>
          <p:cNvSpPr>
            <a:spLocks noGrp="1"/>
          </p:cNvSpPr>
          <p:nvPr>
            <p:ph sz="half" idx="2"/>
          </p:nvPr>
        </p:nvSpPr>
        <p:spPr>
          <a:xfrm>
            <a:off x="5502876" y="4110191"/>
            <a:ext cx="2694362" cy="1193330"/>
          </a:xfrm>
        </p:spPr>
        <p:txBody>
          <a:bodyPr>
            <a:normAutofit fontScale="92500"/>
          </a:bodyPr>
          <a:lstStyle/>
          <a:p>
            <a:pPr algn="ctr">
              <a:buNone/>
            </a:pPr>
            <a:r>
              <a:rPr lang="en-US" dirty="0" smtClean="0"/>
              <a:t>Drop down displayed to select site</a:t>
            </a:r>
          </a:p>
          <a:p>
            <a:pPr algn="ctr">
              <a:buNone/>
            </a:pP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7" presetClass="entr" presetSubtype="0" fill="hold" grpId="0" nodeType="clickEffect">
                                  <p:stCondLst>
                                    <p:cond delay="0"/>
                                  </p:stCondLst>
                                  <p:childTnLst>
                                    <p:set>
                                      <p:cBhvr>
                                        <p:cTn id="13" dur="1" fill="hold">
                                          <p:stCondLst>
                                            <p:cond delay="0"/>
                                          </p:stCondLst>
                                        </p:cTn>
                                        <p:tgtEl>
                                          <p:spTgt spid="7">
                                            <p:txEl>
                                              <p:pRg st="0" end="0"/>
                                            </p:txEl>
                                          </p:spTgt>
                                        </p:tgtEl>
                                        <p:attrNameLst>
                                          <p:attrName>style.visibility</p:attrName>
                                        </p:attrNameLst>
                                      </p:cBhvr>
                                      <p:to>
                                        <p:strVal val="visible"/>
                                      </p:to>
                                    </p:set>
                                    <p:animEffect transition="in" filter="fade">
                                      <p:cBhvr>
                                        <p:cTn id="14" dur="1000"/>
                                        <p:tgtEl>
                                          <p:spTgt spid="7">
                                            <p:txEl>
                                              <p:pRg st="0" end="0"/>
                                            </p:txEl>
                                          </p:spTgt>
                                        </p:tgtEl>
                                      </p:cBhvr>
                                    </p:animEffect>
                                    <p:anim calcmode="lin" valueType="num">
                                      <p:cBhvr>
                                        <p:cTn id="15" dur="1000" fill="hold"/>
                                        <p:tgtEl>
                                          <p:spTgt spid="7">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7">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Quality Control&gt;Reagents&gt;Display</a:t>
            </a:r>
            <a:endParaRPr lang="en-US" dirty="0"/>
          </a:p>
        </p:txBody>
      </p:sp>
      <p:sp>
        <p:nvSpPr>
          <p:cNvPr id="4" name="Content Placeholder 3"/>
          <p:cNvSpPr>
            <a:spLocks noGrp="1"/>
          </p:cNvSpPr>
          <p:nvPr>
            <p:ph sz="half" idx="2"/>
          </p:nvPr>
        </p:nvSpPr>
        <p:spPr>
          <a:xfrm>
            <a:off x="2141838" y="4407932"/>
            <a:ext cx="5815913" cy="1729258"/>
          </a:xfrm>
        </p:spPr>
        <p:txBody>
          <a:bodyPr/>
          <a:lstStyle/>
          <a:p>
            <a:pPr algn="ctr"/>
            <a:r>
              <a:rPr lang="en-US" dirty="0" smtClean="0"/>
              <a:t>A1c is not displayed in the drop down list, defined in Setup for Site B.</a:t>
            </a:r>
            <a:endParaRPr lang="en-US" dirty="0"/>
          </a:p>
        </p:txBody>
      </p:sp>
      <p:pic>
        <p:nvPicPr>
          <p:cNvPr id="1026" name="Picture 2"/>
          <p:cNvPicPr>
            <a:picLocks noGrp="1" noChangeAspect="1" noChangeArrowheads="1"/>
          </p:cNvPicPr>
          <p:nvPr>
            <p:ph sz="half" idx="1"/>
          </p:nvPr>
        </p:nvPicPr>
        <p:blipFill>
          <a:blip r:embed="rId3" cstate="print"/>
          <a:srcRect/>
          <a:stretch>
            <a:fillRect/>
          </a:stretch>
        </p:blipFill>
        <p:spPr bwMode="auto">
          <a:xfrm>
            <a:off x="1671679" y="1812325"/>
            <a:ext cx="6706201" cy="2372496"/>
          </a:xfrm>
          <a:prstGeom prst="rect">
            <a:avLst/>
          </a:prstGeom>
          <a:noFill/>
          <a:ln w="9525">
            <a:noFill/>
            <a:miter lim="800000"/>
            <a:headEnd/>
            <a:tailEnd/>
          </a:ln>
        </p:spPr>
      </p:pic>
      <p:sp>
        <p:nvSpPr>
          <p:cNvPr id="6" name="Rectangle 5"/>
          <p:cNvSpPr/>
          <p:nvPr/>
        </p:nvSpPr>
        <p:spPr>
          <a:xfrm>
            <a:off x="6928021" y="3402227"/>
            <a:ext cx="988540" cy="205945"/>
          </a:xfrm>
          <a:prstGeom prst="rect">
            <a:avLst/>
          </a:prstGeom>
          <a:noFill/>
          <a:ln w="38100">
            <a:solidFill>
              <a:srgbClr val="E21E3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diamond(in)">
                                      <p:cBhvr>
                                        <p:cTn id="7" dur="2000"/>
                                        <p:tgtEl>
                                          <p:spTgt spid="1026"/>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grpId="0"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diamond(in)">
                                      <p:cBhvr>
                                        <p:cTn id="12" dur="20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chor="ctr"/>
          <a:lstStyle/>
          <a:p>
            <a:pPr algn="ctr"/>
            <a:r>
              <a:rPr lang="en-US" dirty="0" smtClean="0"/>
              <a:t>Site Specific Tests</a:t>
            </a:r>
            <a:endParaRPr lang="en-US" dirty="0"/>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Site Specific Tests</a:t>
            </a:r>
            <a:endParaRPr lang="en-US" dirty="0"/>
          </a:p>
        </p:txBody>
      </p:sp>
      <p:sp>
        <p:nvSpPr>
          <p:cNvPr id="6" name="Content Placeholder 5"/>
          <p:cNvSpPr>
            <a:spLocks noGrp="1"/>
          </p:cNvSpPr>
          <p:nvPr>
            <p:ph idx="1"/>
          </p:nvPr>
        </p:nvSpPr>
        <p:spPr/>
        <p:txBody>
          <a:bodyPr/>
          <a:lstStyle/>
          <a:p>
            <a:endParaRPr lang="en-US" dirty="0" smtClean="0"/>
          </a:p>
          <a:p>
            <a:r>
              <a:rPr lang="en-US" dirty="0" smtClean="0"/>
              <a:t>Ability to define patient tests per site</a:t>
            </a:r>
          </a:p>
          <a:p>
            <a:pPr>
              <a:buNone/>
            </a:pPr>
            <a:endParaRPr lang="en-US" dirty="0" smtClean="0"/>
          </a:p>
          <a:p>
            <a:r>
              <a:rPr lang="en-US" dirty="0" smtClean="0"/>
              <a:t>Adds flexibility for multi-site facilities</a:t>
            </a:r>
          </a:p>
          <a:p>
            <a:endParaRPr lang="en-US" dirty="0" smtClean="0"/>
          </a:p>
          <a:p>
            <a:r>
              <a:rPr lang="en-US" dirty="0" smtClean="0"/>
              <a:t>New feature is driven by test/workstation setup in </a:t>
            </a:r>
            <a:r>
              <a:rPr lang="en-US" dirty="0" err="1" smtClean="0"/>
              <a:t>SoftLab</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animEffect transition="in" filter="slide(fromBottom)">
                                      <p:cBhvr>
                                        <p:cTn id="7" dur="500"/>
                                        <p:tgtEl>
                                          <p:spTgt spid="6">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4" fill="hold" grpId="0" nodeType="clickEffect">
                                  <p:stCondLst>
                                    <p:cond delay="0"/>
                                  </p:stCondLst>
                                  <p:childTnLst>
                                    <p:set>
                                      <p:cBhvr>
                                        <p:cTn id="11" dur="1" fill="hold">
                                          <p:stCondLst>
                                            <p:cond delay="0"/>
                                          </p:stCondLst>
                                        </p:cTn>
                                        <p:tgtEl>
                                          <p:spTgt spid="6">
                                            <p:txEl>
                                              <p:pRg st="3" end="3"/>
                                            </p:txEl>
                                          </p:spTgt>
                                        </p:tgtEl>
                                        <p:attrNameLst>
                                          <p:attrName>style.visibility</p:attrName>
                                        </p:attrNameLst>
                                      </p:cBhvr>
                                      <p:to>
                                        <p:strVal val="visible"/>
                                      </p:to>
                                    </p:set>
                                    <p:animEffect transition="in" filter="slide(fromBottom)">
                                      <p:cBhvr>
                                        <p:cTn id="12" dur="500"/>
                                        <p:tgtEl>
                                          <p:spTgt spid="6">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2" presetClass="entr" presetSubtype="4" fill="hold" grpId="0" nodeType="clickEffect">
                                  <p:stCondLst>
                                    <p:cond delay="0"/>
                                  </p:stCondLst>
                                  <p:childTnLst>
                                    <p:set>
                                      <p:cBhvr>
                                        <p:cTn id="16" dur="1" fill="hold">
                                          <p:stCondLst>
                                            <p:cond delay="0"/>
                                          </p:stCondLst>
                                        </p:cTn>
                                        <p:tgtEl>
                                          <p:spTgt spid="6">
                                            <p:txEl>
                                              <p:pRg st="5" end="5"/>
                                            </p:txEl>
                                          </p:spTgt>
                                        </p:tgtEl>
                                        <p:attrNameLst>
                                          <p:attrName>style.visibility</p:attrName>
                                        </p:attrNameLst>
                                      </p:cBhvr>
                                      <p:to>
                                        <p:strVal val="visible"/>
                                      </p:to>
                                    </p:set>
                                    <p:animEffect transition="in" filter="slide(fromBottom)">
                                      <p:cBhvr>
                                        <p:cTn id="17" dur="500"/>
                                        <p:tgtEl>
                                          <p:spTgt spid="6">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Test Setup in </a:t>
            </a:r>
            <a:r>
              <a:rPr lang="en-US" dirty="0" err="1" smtClean="0"/>
              <a:t>SoftLab</a:t>
            </a:r>
            <a:r>
              <a:rPr lang="en-US" dirty="0" smtClean="0"/>
              <a:t> (Site A)</a:t>
            </a:r>
            <a:endParaRPr lang="en-US" dirty="0"/>
          </a:p>
        </p:txBody>
      </p:sp>
      <p:sp>
        <p:nvSpPr>
          <p:cNvPr id="6" name="Content Placeholder 5"/>
          <p:cNvSpPr>
            <a:spLocks noGrp="1"/>
          </p:cNvSpPr>
          <p:nvPr>
            <p:ph sz="half" idx="2"/>
          </p:nvPr>
        </p:nvSpPr>
        <p:spPr>
          <a:xfrm>
            <a:off x="1408670" y="4366053"/>
            <a:ext cx="6796217" cy="1810909"/>
          </a:xfrm>
        </p:spPr>
        <p:txBody>
          <a:bodyPr/>
          <a:lstStyle/>
          <a:p>
            <a:pPr algn="ctr"/>
            <a:r>
              <a:rPr lang="en-US" dirty="0" smtClean="0"/>
              <a:t>Test setup in </a:t>
            </a:r>
            <a:r>
              <a:rPr lang="en-US" dirty="0" err="1" smtClean="0"/>
              <a:t>SoftLab</a:t>
            </a:r>
            <a:r>
              <a:rPr lang="en-US" dirty="0" smtClean="0"/>
              <a:t>-TS test for Site A</a:t>
            </a:r>
            <a:endParaRPr lang="en-US" dirty="0"/>
          </a:p>
        </p:txBody>
      </p:sp>
      <p:pic>
        <p:nvPicPr>
          <p:cNvPr id="7" name="Content Placeholder 6"/>
          <p:cNvPicPr>
            <a:picLocks noGrp="1"/>
          </p:cNvPicPr>
          <p:nvPr>
            <p:ph sz="half" idx="1"/>
          </p:nvPr>
        </p:nvPicPr>
        <p:blipFill>
          <a:blip r:embed="rId2" cstate="print"/>
          <a:srcRect/>
          <a:stretch>
            <a:fillRect/>
          </a:stretch>
        </p:blipFill>
        <p:spPr bwMode="auto">
          <a:xfrm>
            <a:off x="1235075" y="1416908"/>
            <a:ext cx="6969811" cy="2621131"/>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diamond(in)">
                                      <p:cBhvr>
                                        <p:cTn id="7" dur="20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6">
                                            <p:txEl>
                                              <p:pRg st="0" end="0"/>
                                            </p:txEl>
                                          </p:spTgt>
                                        </p:tgtEl>
                                        <p:attrNameLst>
                                          <p:attrName>style.visibility</p:attrName>
                                        </p:attrNameLst>
                                      </p:cBhvr>
                                      <p:to>
                                        <p:strVal val="visible"/>
                                      </p:to>
                                    </p:set>
                                    <p:animEffect transition="in" filter="dissolve">
                                      <p:cBhvr>
                                        <p:cTn id="12" dur="50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Test Setup in </a:t>
            </a:r>
            <a:r>
              <a:rPr lang="en-US" dirty="0" err="1" smtClean="0"/>
              <a:t>SoftLab</a:t>
            </a:r>
            <a:r>
              <a:rPr lang="en-US" dirty="0" smtClean="0"/>
              <a:t> (Site B)</a:t>
            </a:r>
            <a:endParaRPr lang="en-US" dirty="0"/>
          </a:p>
        </p:txBody>
      </p:sp>
      <p:sp>
        <p:nvSpPr>
          <p:cNvPr id="7" name="Content Placeholder 6"/>
          <p:cNvSpPr>
            <a:spLocks noGrp="1"/>
          </p:cNvSpPr>
          <p:nvPr>
            <p:ph sz="half" idx="2"/>
          </p:nvPr>
        </p:nvSpPr>
        <p:spPr>
          <a:xfrm>
            <a:off x="1639330" y="4604951"/>
            <a:ext cx="6689124" cy="1572012"/>
          </a:xfrm>
        </p:spPr>
        <p:txBody>
          <a:bodyPr/>
          <a:lstStyle/>
          <a:p>
            <a:pPr algn="ctr"/>
            <a:r>
              <a:rPr lang="en-US" dirty="0" smtClean="0"/>
              <a:t>Test setup in </a:t>
            </a:r>
            <a:r>
              <a:rPr lang="en-US" dirty="0" err="1" smtClean="0"/>
              <a:t>SoftLab</a:t>
            </a:r>
            <a:r>
              <a:rPr lang="en-US" dirty="0" smtClean="0"/>
              <a:t>-TS-G test for Site B</a:t>
            </a:r>
            <a:endParaRPr lang="en-US" dirty="0"/>
          </a:p>
        </p:txBody>
      </p:sp>
      <p:pic>
        <p:nvPicPr>
          <p:cNvPr id="8" name="Content Placeholder 7"/>
          <p:cNvPicPr>
            <a:picLocks noGrp="1"/>
          </p:cNvPicPr>
          <p:nvPr>
            <p:ph sz="half" idx="1"/>
          </p:nvPr>
        </p:nvPicPr>
        <p:blipFill>
          <a:blip r:embed="rId2" cstate="print"/>
          <a:srcRect/>
          <a:stretch>
            <a:fillRect/>
          </a:stretch>
        </p:blipFill>
        <p:spPr bwMode="auto">
          <a:xfrm>
            <a:off x="1420097" y="1548714"/>
            <a:ext cx="6875406" cy="2842053"/>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diamond(in)">
                                      <p:cBhvr>
                                        <p:cTn id="7" dur="20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7">
                                            <p:txEl>
                                              <p:pRg st="0" end="0"/>
                                            </p:txEl>
                                          </p:spTgt>
                                        </p:tgtEl>
                                        <p:attrNameLst>
                                          <p:attrName>style.visibility</p:attrName>
                                        </p:attrNameLst>
                                      </p:cBhvr>
                                      <p:to>
                                        <p:strVal val="visible"/>
                                      </p:to>
                                    </p:set>
                                    <p:animEffect transition="in" filter="dissolve">
                                      <p:cBhvr>
                                        <p:cTn id="12" dur="500"/>
                                        <p:tgtEl>
                                          <p:spTgt spid="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Order Entry (Site A)</a:t>
            </a:r>
            <a:endParaRPr lang="en-US" dirty="0"/>
          </a:p>
        </p:txBody>
      </p:sp>
      <p:sp>
        <p:nvSpPr>
          <p:cNvPr id="7" name="Content Placeholder 6"/>
          <p:cNvSpPr>
            <a:spLocks noGrp="1"/>
          </p:cNvSpPr>
          <p:nvPr>
            <p:ph sz="half" idx="2"/>
          </p:nvPr>
        </p:nvSpPr>
        <p:spPr/>
        <p:txBody>
          <a:bodyPr/>
          <a:lstStyle/>
          <a:p>
            <a:endParaRPr lang="en-US" dirty="0" smtClean="0"/>
          </a:p>
          <a:p>
            <a:endParaRPr lang="en-US" dirty="0" smtClean="0"/>
          </a:p>
          <a:p>
            <a:endParaRPr lang="en-US" dirty="0" smtClean="0"/>
          </a:p>
          <a:p>
            <a:r>
              <a:rPr lang="en-US" dirty="0" smtClean="0"/>
              <a:t>Only the Type and Screen test (TS) defined for Site A displays in the drop drown list of tests</a:t>
            </a:r>
            <a:endParaRPr lang="en-US" dirty="0"/>
          </a:p>
        </p:txBody>
      </p:sp>
      <p:pic>
        <p:nvPicPr>
          <p:cNvPr id="8" name="Content Placeholder 7"/>
          <p:cNvPicPr>
            <a:picLocks noGrp="1"/>
          </p:cNvPicPr>
          <p:nvPr>
            <p:ph sz="half" idx="1"/>
          </p:nvPr>
        </p:nvPicPr>
        <p:blipFill>
          <a:blip r:embed="rId2" cstate="print"/>
          <a:srcRect/>
          <a:stretch>
            <a:fillRect/>
          </a:stretch>
        </p:blipFill>
        <p:spPr bwMode="auto">
          <a:xfrm>
            <a:off x="1409746" y="1666875"/>
            <a:ext cx="3536858" cy="4510088"/>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diamond(in)">
                                      <p:cBhvr>
                                        <p:cTn id="7" dur="20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47" presetClass="entr" presetSubtype="0" fill="hold" grpId="0" nodeType="clickEffect">
                                  <p:stCondLst>
                                    <p:cond delay="0"/>
                                  </p:stCondLst>
                                  <p:childTnLst>
                                    <p:set>
                                      <p:cBhvr>
                                        <p:cTn id="11" dur="1" fill="hold">
                                          <p:stCondLst>
                                            <p:cond delay="0"/>
                                          </p:stCondLst>
                                        </p:cTn>
                                        <p:tgtEl>
                                          <p:spTgt spid="7">
                                            <p:txEl>
                                              <p:pRg st="3" end="3"/>
                                            </p:txEl>
                                          </p:spTgt>
                                        </p:tgtEl>
                                        <p:attrNameLst>
                                          <p:attrName>style.visibility</p:attrName>
                                        </p:attrNameLst>
                                      </p:cBhvr>
                                      <p:to>
                                        <p:strVal val="visible"/>
                                      </p:to>
                                    </p:set>
                                    <p:animEffect transition="in" filter="fade">
                                      <p:cBhvr>
                                        <p:cTn id="12" dur="1000"/>
                                        <p:tgtEl>
                                          <p:spTgt spid="7">
                                            <p:txEl>
                                              <p:pRg st="3" end="3"/>
                                            </p:txEl>
                                          </p:spTgt>
                                        </p:tgtEl>
                                      </p:cBhvr>
                                    </p:animEffect>
                                    <p:anim calcmode="lin" valueType="num">
                                      <p:cBhvr>
                                        <p:cTn id="13" dur="1000" fill="hold"/>
                                        <p:tgtEl>
                                          <p:spTgt spid="7">
                                            <p:txEl>
                                              <p:pRg st="3" end="3"/>
                                            </p:txEl>
                                          </p:spTgt>
                                        </p:tgtEl>
                                        <p:attrNameLst>
                                          <p:attrName>ppt_x</p:attrName>
                                        </p:attrNameLst>
                                      </p:cBhvr>
                                      <p:tavLst>
                                        <p:tav tm="0">
                                          <p:val>
                                            <p:strVal val="#ppt_x"/>
                                          </p:val>
                                        </p:tav>
                                        <p:tav tm="100000">
                                          <p:val>
                                            <p:strVal val="#ppt_x"/>
                                          </p:val>
                                        </p:tav>
                                      </p:tavLst>
                                    </p:anim>
                                    <p:anim calcmode="lin" valueType="num">
                                      <p:cBhvr>
                                        <p:cTn id="14" dur="1000" fill="hold"/>
                                        <p:tgtEl>
                                          <p:spTgt spid="7">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normAutofit fontScale="90000"/>
          </a:bodyPr>
          <a:lstStyle/>
          <a:p>
            <a:pPr algn="ctr"/>
            <a:r>
              <a:rPr lang="en-US" dirty="0" smtClean="0"/>
              <a:t/>
            </a:r>
            <a:br>
              <a:rPr lang="en-US" dirty="0" smtClean="0"/>
            </a:br>
            <a:r>
              <a:rPr lang="en-US" dirty="0" smtClean="0"/>
              <a:t/>
            </a:r>
            <a:br>
              <a:rPr lang="en-US" dirty="0" smtClean="0"/>
            </a:br>
            <a:r>
              <a:rPr lang="en-US" dirty="0" smtClean="0"/>
              <a:t/>
            </a:r>
            <a:br>
              <a:rPr lang="en-US" dirty="0" smtClean="0"/>
            </a:br>
            <a:r>
              <a:rPr lang="en-US" sz="8000" dirty="0" smtClean="0"/>
              <a:t>Questions?</a:t>
            </a:r>
            <a:br>
              <a:rPr lang="en-US" sz="8000" dirty="0" smtClean="0"/>
            </a:br>
            <a:r>
              <a:rPr lang="en-US" dirty="0" smtClean="0"/>
              <a:t/>
            </a:r>
            <a:br>
              <a:rPr lang="en-US" dirty="0" smtClean="0"/>
            </a:br>
            <a:r>
              <a:rPr lang="en-US" dirty="0" smtClean="0"/>
              <a:t/>
            </a:r>
            <a:br>
              <a:rPr lang="en-US" dirty="0" smtClean="0"/>
            </a:br>
            <a:endParaRPr lang="en-US" dirty="0"/>
          </a:p>
        </p:txBody>
      </p:sp>
    </p:spTree>
    <p:extLst>
      <p:ext uri="{BB962C8B-B14F-4D97-AF65-F5344CB8AC3E}">
        <p14:creationId xmlns:p14="http://schemas.microsoft.com/office/powerpoint/2010/main" val="85326149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chor="ctr"/>
          <a:lstStyle/>
          <a:p>
            <a:pPr algn="ctr"/>
            <a:r>
              <a:rPr lang="en-US" dirty="0" smtClean="0"/>
              <a:t>Expired QC Exception</a:t>
            </a:r>
            <a:endParaRPr lang="en-US" dirty="0"/>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94271" y="2398229"/>
            <a:ext cx="8073080" cy="2852737"/>
          </a:xfrm>
        </p:spPr>
        <p:txBody>
          <a:bodyPr>
            <a:normAutofit fontScale="90000"/>
          </a:bodyPr>
          <a:lstStyle/>
          <a:p>
            <a:pPr algn="r"/>
            <a:r>
              <a:rPr lang="en-US" dirty="0" smtClean="0"/>
              <a:t>Software is a great combination between artistry and engineering.</a:t>
            </a:r>
            <a:br>
              <a:rPr lang="en-US" dirty="0" smtClean="0"/>
            </a:br>
            <a:r>
              <a:rPr lang="en-US" sz="4800" dirty="0" smtClean="0"/>
              <a:t>~Bill Gates</a:t>
            </a:r>
            <a:endParaRPr lang="en-US" sz="4800" dirty="0"/>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http://tse4.mm.bing.net/th?id=OIP.Md7230a2f3119055ad1c9fb613da02b88o0&amp;pid=15.1"/>
          <p:cNvPicPr/>
          <p:nvPr/>
        </p:nvPicPr>
        <p:blipFill>
          <a:blip r:embed="rId2" cstate="print"/>
          <a:srcRect/>
          <a:stretch>
            <a:fillRect/>
          </a:stretch>
        </p:blipFill>
        <p:spPr bwMode="auto">
          <a:xfrm>
            <a:off x="1655805" y="1433383"/>
            <a:ext cx="6161904" cy="3739979"/>
          </a:xfrm>
          <a:prstGeom prst="rect">
            <a:avLst/>
          </a:prstGeom>
          <a:noFill/>
          <a:ln w="9525">
            <a:noFill/>
            <a:miter lim="800000"/>
            <a:headEnd/>
            <a:tailEnd/>
          </a:ln>
        </p:spPr>
      </p:pic>
    </p:spTree>
    <p:extLst>
      <p:ext uri="{BB962C8B-B14F-4D97-AF65-F5344CB8AC3E}">
        <p14:creationId xmlns:p14="http://schemas.microsoft.com/office/powerpoint/2010/main" val="422811443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smtClean="0"/>
              <a:t>Expired QC Reagent-Exception</a:t>
            </a:r>
            <a:endParaRPr lang="en-US" dirty="0"/>
          </a:p>
        </p:txBody>
      </p:sp>
      <p:pic>
        <p:nvPicPr>
          <p:cNvPr id="9" name="Content Placeholder 8"/>
          <p:cNvPicPr>
            <a:picLocks noGrp="1"/>
          </p:cNvPicPr>
          <p:nvPr>
            <p:ph idx="1"/>
          </p:nvPr>
        </p:nvPicPr>
        <p:blipFill>
          <a:blip r:embed="rId2" cstate="print"/>
          <a:srcRect/>
          <a:stretch>
            <a:fillRect/>
          </a:stretch>
        </p:blipFill>
        <p:spPr bwMode="auto">
          <a:xfrm>
            <a:off x="1227909" y="1867989"/>
            <a:ext cx="7803379" cy="4091600"/>
          </a:xfrm>
          <a:prstGeom prst="rect">
            <a:avLst/>
          </a:prstGeom>
          <a:noFill/>
          <a:ln w="9525">
            <a:noFill/>
            <a:miter lim="800000"/>
            <a:headEnd/>
            <a:tailEnd/>
          </a:ln>
        </p:spPr>
      </p:pic>
    </p:spTree>
    <p:extLst>
      <p:ext uri="{BB962C8B-B14F-4D97-AF65-F5344CB8AC3E}">
        <p14:creationId xmlns:p14="http://schemas.microsoft.com/office/powerpoint/2010/main" val="288450330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Expired QC Reagent-Exception</a:t>
            </a:r>
            <a:endParaRPr lang="en-US" dirty="0"/>
          </a:p>
        </p:txBody>
      </p:sp>
      <p:pic>
        <p:nvPicPr>
          <p:cNvPr id="8" name="Content Placeholder 7"/>
          <p:cNvPicPr>
            <a:picLocks noGrp="1"/>
          </p:cNvPicPr>
          <p:nvPr>
            <p:ph sz="half" idx="1"/>
          </p:nvPr>
        </p:nvPicPr>
        <p:blipFill>
          <a:blip r:embed="rId3" cstate="print"/>
          <a:stretch>
            <a:fillRect/>
          </a:stretch>
        </p:blipFill>
        <p:spPr bwMode="auto">
          <a:xfrm>
            <a:off x="1729945" y="1775628"/>
            <a:ext cx="6046574" cy="2417431"/>
          </a:xfrm>
          <a:prstGeom prst="rect">
            <a:avLst/>
          </a:prstGeom>
          <a:noFill/>
          <a:ln w="9525">
            <a:noFill/>
            <a:miter lim="800000"/>
            <a:headEnd/>
            <a:tailEnd/>
          </a:ln>
        </p:spPr>
      </p:pic>
      <p:sp>
        <p:nvSpPr>
          <p:cNvPr id="9" name="Content Placeholder 8"/>
          <p:cNvSpPr>
            <a:spLocks noGrp="1"/>
          </p:cNvSpPr>
          <p:nvPr>
            <p:ph sz="half" idx="2"/>
          </p:nvPr>
        </p:nvSpPr>
        <p:spPr>
          <a:xfrm>
            <a:off x="1771135" y="4473147"/>
            <a:ext cx="5914768" cy="1441622"/>
          </a:xfrm>
        </p:spPr>
        <p:txBody>
          <a:bodyPr>
            <a:normAutofit fontScale="92500" lnSpcReduction="10000"/>
          </a:bodyPr>
          <a:lstStyle/>
          <a:p>
            <a:pPr algn="ctr">
              <a:buNone/>
            </a:pPr>
            <a:r>
              <a:rPr lang="en-US" dirty="0" smtClean="0"/>
              <a:t>The system can be setup to generate an exception for supervisor review when expired QC reagents are used.</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diamond(in)">
                                      <p:cBhvr>
                                        <p:cTn id="7" dur="20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grpId="0" nodeType="clickEffect">
                                  <p:stCondLst>
                                    <p:cond delay="0"/>
                                  </p:stCondLst>
                                  <p:childTnLst>
                                    <p:set>
                                      <p:cBhvr>
                                        <p:cTn id="11" dur="1" fill="hold">
                                          <p:stCondLst>
                                            <p:cond delay="0"/>
                                          </p:stCondLst>
                                        </p:cTn>
                                        <p:tgtEl>
                                          <p:spTgt spid="9">
                                            <p:txEl>
                                              <p:pRg st="0" end="0"/>
                                            </p:txEl>
                                          </p:spTgt>
                                        </p:tgtEl>
                                        <p:attrNameLst>
                                          <p:attrName>style.visibility</p:attrName>
                                        </p:attrNameLst>
                                      </p:cBhvr>
                                      <p:to>
                                        <p:strVal val="visible"/>
                                      </p:to>
                                    </p:set>
                                    <p:animEffect transition="in" filter="diamond(in)">
                                      <p:cBhvr>
                                        <p:cTn id="12" dur="2000"/>
                                        <p:tgtEl>
                                          <p:spTgt spid="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chor="ctr">
            <a:normAutofit fontScale="90000"/>
          </a:bodyPr>
          <a:lstStyle/>
          <a:p>
            <a:pPr algn="ctr"/>
            <a:r>
              <a:rPr lang="en-US" dirty="0" smtClean="0"/>
              <a:t>Unit Expiration Date-Issue confirmation screen.</a:t>
            </a:r>
            <a:endParaRPr lang="en-US"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Unit Expiration Date-Issue/Emergency Issue</a:t>
            </a:r>
            <a:endParaRPr lang="en-US" dirty="0"/>
          </a:p>
        </p:txBody>
      </p:sp>
      <p:pic>
        <p:nvPicPr>
          <p:cNvPr id="4" name="Content Placeholder 3"/>
          <p:cNvPicPr>
            <a:picLocks noGrp="1"/>
          </p:cNvPicPr>
          <p:nvPr>
            <p:ph idx="1"/>
          </p:nvPr>
        </p:nvPicPr>
        <p:blipFill>
          <a:blip r:embed="rId3" cstate="print"/>
          <a:stretch>
            <a:fillRect/>
          </a:stretch>
        </p:blipFill>
        <p:spPr bwMode="auto">
          <a:xfrm>
            <a:off x="1214824" y="2261403"/>
            <a:ext cx="7783513" cy="2606572"/>
          </a:xfrm>
          <a:prstGeom prst="rect">
            <a:avLst/>
          </a:prstGeom>
          <a:noFill/>
          <a:ln w="9525">
            <a:noFill/>
            <a:miter lim="800000"/>
            <a:headEnd/>
            <a:tailEnd/>
          </a:ln>
        </p:spPr>
      </p:pic>
      <p:sp>
        <p:nvSpPr>
          <p:cNvPr id="5" name="Rectangle 4"/>
          <p:cNvSpPr/>
          <p:nvPr/>
        </p:nvSpPr>
        <p:spPr>
          <a:xfrm>
            <a:off x="4209536" y="4547286"/>
            <a:ext cx="733049" cy="329514"/>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0" y="2398229"/>
            <a:ext cx="8996082" cy="2852737"/>
          </a:xfrm>
        </p:spPr>
        <p:txBody>
          <a:bodyPr anchor="ctr"/>
          <a:lstStyle/>
          <a:p>
            <a:pPr algn="ctr"/>
            <a:r>
              <a:rPr lang="en-US" dirty="0" smtClean="0"/>
              <a:t>Patient&gt;Transfusion Options-Unit ABO/</a:t>
            </a:r>
            <a:r>
              <a:rPr lang="en-US" dirty="0" err="1" smtClean="0"/>
              <a:t>Rh</a:t>
            </a:r>
            <a:endParaRPr lang="en-US" dirty="0"/>
          </a:p>
        </p:txBody>
      </p:sp>
    </p:spTree>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8.0&quot;&gt;&lt;object type=&quot;1&quot; unique_id=&quot;10001&quot;&gt;&lt;object type=&quot;8&quot; unique_id=&quot;23089&quot;&gt;&lt;/object&gt;&lt;object type=&quot;2&quot; unique_id=&quot;23090&quot;&gt;&lt;object type=&quot;3&quot; unique_id=&quot;23091&quot;&gt;&lt;property id=&quot;20148&quot; value=&quot;5&quot;/&gt;&lt;property id=&quot;20300&quot; value=&quot;Slide 1&quot;/&gt;&lt;property id=&quot;20307&quot; value=&quot;256&quot;/&gt;&lt;/object&gt;&lt;object type=&quot;3&quot; unique_id=&quot;23156&quot;&gt;&lt;property id=&quot;20148&quot; value=&quot;5&quot;/&gt;&lt;property id=&quot;20300&quot; value=&quot;Slide 2&quot;/&gt;&lt;property id=&quot;20307&quot; value=&quot;257&quot;/&gt;&lt;/object&gt;&lt;object type=&quot;3&quot; unique_id=&quot;23157&quot;&gt;&lt;property id=&quot;20148&quot; value=&quot;5&quot;/&gt;&lt;property id=&quot;20300&quot; value=&quot;Slide 3&quot;/&gt;&lt;property id=&quot;20307&quot; value=&quot;258&quot;/&gt;&lt;/object&gt;&lt;object type=&quot;3&quot; unique_id=&quot;23158&quot;&gt;&lt;property id=&quot;20148&quot; value=&quot;5&quot;/&gt;&lt;property id=&quot;20300&quot; value=&quot;Slide 4&quot;/&gt;&lt;property id=&quot;20307&quot; value=&quot;259&quot;/&gt;&lt;/object&gt;&lt;object type=&quot;3&quot; unique_id=&quot;23159&quot;&gt;&lt;property id=&quot;20148&quot; value=&quot;5&quot;/&gt;&lt;property id=&quot;20300&quot; value=&quot;Slide 5&quot;/&gt;&lt;property id=&quot;20307&quot; value=&quot;260&quot;/&gt;&lt;/object&gt;&lt;/object&gt;&lt;/object&gt;&lt;/database&gt;"/>
  <p:tag name="SECTOMILLISECCONVERTED" val="1"/>
</p:tagLst>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Office Theme</Template>
  <TotalTime>1782</TotalTime>
  <Words>630</Words>
  <Application>Microsoft Office PowerPoint</Application>
  <PresentationFormat>On-screen Show (4:3)</PresentationFormat>
  <Paragraphs>117</Paragraphs>
  <Slides>41</Slides>
  <Notes>7</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41</vt:i4>
      </vt:variant>
    </vt:vector>
  </HeadingPairs>
  <TitlesOfParts>
    <vt:vector size="45" baseType="lpstr">
      <vt:lpstr>Arial</vt:lpstr>
      <vt:lpstr>Calibri</vt:lpstr>
      <vt:lpstr>Lithos Pro Regular</vt:lpstr>
      <vt:lpstr>Office Theme</vt:lpstr>
      <vt:lpstr> SoftBank Version 25.5  New Features </vt:lpstr>
      <vt:lpstr>  Software innovation, like almost every other kind of innovation, requires the ability to collaborate and share ideas with other people, and to sit down and talk with customers and get their feedback and understand their needs.                                                                    ~Bill Gates  </vt:lpstr>
      <vt:lpstr>SoftBank Version 25.5 New Features</vt:lpstr>
      <vt:lpstr>Expired QC Exception</vt:lpstr>
      <vt:lpstr>Expired QC Reagent-Exception</vt:lpstr>
      <vt:lpstr>Expired QC Reagent-Exception</vt:lpstr>
      <vt:lpstr>Unit Expiration Date-Issue confirmation screen.</vt:lpstr>
      <vt:lpstr>Unit Expiration Date-Issue/Emergency Issue</vt:lpstr>
      <vt:lpstr>Patient&gt;Transfusion Options-Unit ABO/Rh</vt:lpstr>
      <vt:lpstr>Unit ABO/Rh</vt:lpstr>
      <vt:lpstr>ABO/Rh Phase Report</vt:lpstr>
      <vt:lpstr>ABO/Rh Phase Report</vt:lpstr>
      <vt:lpstr>Setup&gt;Test&gt;Test Phase</vt:lpstr>
      <vt:lpstr>Control+D, New function key</vt:lpstr>
      <vt:lpstr>ABO/Rh Phase Report</vt:lpstr>
      <vt:lpstr>Result Reporting-New elements for transfusion administration</vt:lpstr>
      <vt:lpstr>Transfusion Administration Elements</vt:lpstr>
      <vt:lpstr>Interface Setup-BBRR</vt:lpstr>
      <vt:lpstr>Interface Trace Example</vt:lpstr>
      <vt:lpstr>Result Reporting-Electronic Crossmatch Eligibility</vt:lpstr>
      <vt:lpstr>Electronic Crossmatch Eligibility</vt:lpstr>
      <vt:lpstr>Setup&gt;Tests&gt;Group Tests</vt:lpstr>
      <vt:lpstr>Result Reporting</vt:lpstr>
      <vt:lpstr>Phase results and electronic crossmatch</vt:lpstr>
      <vt:lpstr>Phase results and electronic crossmatch</vt:lpstr>
      <vt:lpstr>Setup&gt;Tests&gt;Test Phase Groups</vt:lpstr>
      <vt:lpstr>Setup&gt;Tests&gt;Group</vt:lpstr>
      <vt:lpstr>Inventory&gt;Product Orders Service&gt;Select</vt:lpstr>
      <vt:lpstr>Site Specific Reagents</vt:lpstr>
      <vt:lpstr>Site Specific Reagents</vt:lpstr>
      <vt:lpstr>Setup&gt;Tests&gt;Reagents</vt:lpstr>
      <vt:lpstr>Setup&gt;Tests&gt;Reagents</vt:lpstr>
      <vt:lpstr>Quality Control&gt;Reagents&gt;Display</vt:lpstr>
      <vt:lpstr>Site Specific Tests</vt:lpstr>
      <vt:lpstr>Site Specific Tests</vt:lpstr>
      <vt:lpstr>Test Setup in SoftLab (Site A)</vt:lpstr>
      <vt:lpstr>Test Setup in SoftLab (Site B)</vt:lpstr>
      <vt:lpstr>Order Entry (Site A)</vt:lpstr>
      <vt:lpstr>   Questions?   </vt:lpstr>
      <vt:lpstr>Software is a great combination between artistry and engineering. ~Bill Gates</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Myra Pettis</dc:creator>
  <cp:lastModifiedBy>Myra Pettis</cp:lastModifiedBy>
  <cp:revision>32</cp:revision>
  <dcterms:created xsi:type="dcterms:W3CDTF">2016-01-07T19:32:07Z</dcterms:created>
  <dcterms:modified xsi:type="dcterms:W3CDTF">2016-04-12T22:50:59Z</dcterms:modified>
</cp:coreProperties>
</file>