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369" r:id="rId3"/>
    <p:sldId id="366" r:id="rId4"/>
    <p:sldId id="367" r:id="rId5"/>
    <p:sldId id="368" r:id="rId6"/>
    <p:sldId id="264" r:id="rId7"/>
    <p:sldId id="281" r:id="rId8"/>
    <p:sldId id="259" r:id="rId9"/>
    <p:sldId id="327" r:id="rId10"/>
    <p:sldId id="326" r:id="rId11"/>
    <p:sldId id="288" r:id="rId12"/>
    <p:sldId id="295" r:id="rId13"/>
    <p:sldId id="294" r:id="rId14"/>
    <p:sldId id="297" r:id="rId15"/>
    <p:sldId id="298" r:id="rId16"/>
    <p:sldId id="289" r:id="rId17"/>
    <p:sldId id="296" r:id="rId18"/>
    <p:sldId id="332" r:id="rId19"/>
    <p:sldId id="372" r:id="rId20"/>
    <p:sldId id="329" r:id="rId21"/>
    <p:sldId id="371" r:id="rId22"/>
    <p:sldId id="330" r:id="rId23"/>
    <p:sldId id="358" r:id="rId24"/>
    <p:sldId id="359" r:id="rId25"/>
    <p:sldId id="328" r:id="rId26"/>
    <p:sldId id="333" r:id="rId27"/>
    <p:sldId id="307" r:id="rId28"/>
    <p:sldId id="308" r:id="rId29"/>
    <p:sldId id="334" r:id="rId30"/>
    <p:sldId id="336" r:id="rId31"/>
    <p:sldId id="335" r:id="rId32"/>
    <p:sldId id="337" r:id="rId33"/>
    <p:sldId id="338" r:id="rId34"/>
    <p:sldId id="310" r:id="rId35"/>
    <p:sldId id="309" r:id="rId36"/>
    <p:sldId id="311" r:id="rId37"/>
    <p:sldId id="315" r:id="rId38"/>
    <p:sldId id="319" r:id="rId39"/>
    <p:sldId id="320" r:id="rId40"/>
    <p:sldId id="344" r:id="rId41"/>
    <p:sldId id="345" r:id="rId42"/>
    <p:sldId id="346" r:id="rId43"/>
    <p:sldId id="321" r:id="rId44"/>
    <p:sldId id="323" r:id="rId45"/>
    <p:sldId id="342" r:id="rId46"/>
    <p:sldId id="324" r:id="rId47"/>
    <p:sldId id="339" r:id="rId48"/>
    <p:sldId id="340" r:id="rId49"/>
    <p:sldId id="341" r:id="rId50"/>
    <p:sldId id="348" r:id="rId51"/>
    <p:sldId id="350" r:id="rId52"/>
    <p:sldId id="349" r:id="rId53"/>
    <p:sldId id="351" r:id="rId54"/>
    <p:sldId id="352" r:id="rId55"/>
    <p:sldId id="354" r:id="rId56"/>
    <p:sldId id="355" r:id="rId57"/>
    <p:sldId id="356" r:id="rId58"/>
    <p:sldId id="325" r:id="rId59"/>
    <p:sldId id="322" r:id="rId60"/>
    <p:sldId id="357" r:id="rId61"/>
    <p:sldId id="360" r:id="rId62"/>
    <p:sldId id="363" r:id="rId63"/>
    <p:sldId id="362" r:id="rId64"/>
    <p:sldId id="361" r:id="rId65"/>
    <p:sldId id="364" r:id="rId66"/>
  </p:sldIdLst>
  <p:sldSz cx="9144000" cy="6858000" type="screen4x3"/>
  <p:notesSz cx="6858000" cy="9144000"/>
  <p:custDataLst>
    <p:tags r:id="rId6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1E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34580" autoAdjust="0"/>
    <p:restoredTop sz="86410"/>
  </p:normalViewPr>
  <p:slideViewPr>
    <p:cSldViewPr snapToGrid="0">
      <p:cViewPr varScale="1">
        <p:scale>
          <a:sx n="82" d="100"/>
          <a:sy n="82" d="100"/>
        </p:scale>
        <p:origin x="28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778588"/>
            <a:ext cx="7772400" cy="2387600"/>
          </a:xfrm>
        </p:spPr>
        <p:txBody>
          <a:bodyPr anchor="b"/>
          <a:lstStyle>
            <a:lvl1pPr algn="ctr">
              <a:defRPr sz="6000">
                <a:solidFill>
                  <a:srgbClr val="E21E31"/>
                </a:solidFill>
                <a:effectLst>
                  <a:outerShdw blurRad="38100" dist="38100" dir="2700000" algn="tl">
                    <a:srgbClr val="000000">
                      <a:alpha val="43137"/>
                    </a:srgbClr>
                  </a:outerShdw>
                </a:effectLst>
                <a:latin typeface="Times New Roman" pitchFamily="18" charset="0"/>
                <a:ea typeface="Gulim" pitchFamily="34" charset="-127"/>
                <a:cs typeface="Times New Roman" pitchFamily="18" charset="0"/>
              </a:defRPr>
            </a:lvl1pPr>
          </a:lstStyle>
          <a:p>
            <a:r>
              <a:rPr lang="en-US" dirty="0" smtClean="0"/>
              <a:t>SoftID </a:t>
            </a:r>
            <a:br>
              <a:rPr lang="en-US" dirty="0" smtClean="0"/>
            </a:br>
            <a:r>
              <a:rPr lang="en-US" dirty="0" smtClean="0"/>
              <a:t>collection choice of champions</a:t>
            </a:r>
            <a:endParaRPr lang="en-US" dirty="0"/>
          </a:p>
        </p:txBody>
      </p:sp>
      <p:sp>
        <p:nvSpPr>
          <p:cNvPr id="3" name="Subtitle 2"/>
          <p:cNvSpPr>
            <a:spLocks noGrp="1"/>
          </p:cNvSpPr>
          <p:nvPr>
            <p:ph type="subTitle" idx="1" hasCustomPrompt="1"/>
          </p:nvPr>
        </p:nvSpPr>
        <p:spPr>
          <a:xfrm>
            <a:off x="1143000" y="4516441"/>
            <a:ext cx="6858000" cy="1655762"/>
          </a:xfrm>
        </p:spPr>
        <p:txBody>
          <a:bodyPr/>
          <a:lstStyle>
            <a:lvl1pPr marL="0" indent="0" algn="ctr">
              <a:buNone/>
              <a:defRPr sz="2400" baseline="0">
                <a:solidFill>
                  <a:srgbClr val="FF0000"/>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Michelle Musgrove MT, CSP</a:t>
            </a:r>
          </a:p>
          <a:p>
            <a:r>
              <a:rPr lang="en-US" dirty="0" smtClean="0"/>
              <a:t>Implementation Specialist SoftID</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9FCF57FE-4A0A-45ED-A208-44D2233080EE}" type="slidenum">
              <a:rPr lang="en-US" smtClean="0"/>
              <a:pPr/>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44754"/>
          <a:stretch/>
        </p:blipFill>
        <p:spPr>
          <a:xfrm>
            <a:off x="0" y="0"/>
            <a:ext cx="9144000" cy="1775012"/>
          </a:xfrm>
          <a:prstGeom prst="rect">
            <a:avLst/>
          </a:prstGeom>
        </p:spPr>
      </p:pic>
    </p:spTree>
    <p:extLst>
      <p:ext uri="{BB962C8B-B14F-4D97-AF65-F5344CB8AC3E}">
        <p14:creationId xmlns:p14="http://schemas.microsoft.com/office/powerpoint/2010/main" val="2216311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9FCF57FE-4A0A-45ED-A208-44D2233080EE}" type="slidenum">
              <a:rPr lang="en-US" smtClean="0"/>
              <a:pPr/>
              <a:t>‹#›</a:t>
            </a:fld>
            <a:endParaRPr lang="en-US"/>
          </a:p>
        </p:txBody>
      </p:sp>
    </p:spTree>
    <p:extLst>
      <p:ext uri="{BB962C8B-B14F-4D97-AF65-F5344CB8AC3E}">
        <p14:creationId xmlns:p14="http://schemas.microsoft.com/office/powerpoint/2010/main" val="350007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8650" y="2398229"/>
            <a:ext cx="7886700" cy="2852737"/>
          </a:xfrm>
        </p:spPr>
        <p:txBody>
          <a:bodyPr anchor="b"/>
          <a:lstStyle>
            <a:lvl1pPr>
              <a:defRPr sz="6000">
                <a:solidFill>
                  <a:srgbClr val="FF0000"/>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9FCF57FE-4A0A-45ED-A208-44D2233080EE}" type="slidenum">
              <a:rPr lang="en-US" smtClean="0"/>
              <a:pPr/>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44754"/>
          <a:stretch/>
        </p:blipFill>
        <p:spPr>
          <a:xfrm>
            <a:off x="0" y="10759"/>
            <a:ext cx="9144000" cy="1775012"/>
          </a:xfrm>
          <a:prstGeom prst="rect">
            <a:avLst/>
          </a:prstGeom>
        </p:spPr>
      </p:pic>
    </p:spTree>
    <p:extLst>
      <p:ext uri="{BB962C8B-B14F-4D97-AF65-F5344CB8AC3E}">
        <p14:creationId xmlns:p14="http://schemas.microsoft.com/office/powerpoint/2010/main" val="916429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35785" y="245200"/>
            <a:ext cx="7822154" cy="1325563"/>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235785" y="1667435"/>
            <a:ext cx="3886200" cy="450952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171739" y="1667435"/>
            <a:ext cx="3886200" cy="450952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FCF57FE-4A0A-45ED-A208-44D2233080EE}" type="slidenum">
              <a:rPr lang="en-US" smtClean="0"/>
              <a:pPr/>
              <a:t>‹#›</a:t>
            </a:fld>
            <a:endParaRPr lang="en-US"/>
          </a:p>
        </p:txBody>
      </p:sp>
    </p:spTree>
    <p:extLst>
      <p:ext uri="{BB962C8B-B14F-4D97-AF65-F5344CB8AC3E}">
        <p14:creationId xmlns:p14="http://schemas.microsoft.com/office/powerpoint/2010/main" val="3043972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61824" y="193001"/>
            <a:ext cx="7881840" cy="1325563"/>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1157259" y="1616615"/>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7259" y="2531909"/>
            <a:ext cx="3868340" cy="36845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162324" y="162737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2324" y="2526591"/>
            <a:ext cx="3887391" cy="36845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p>
            <a:fld id="{9FCF57FE-4A0A-45ED-A208-44D2233080EE}" type="slidenum">
              <a:rPr lang="en-US" smtClean="0"/>
              <a:pPr/>
              <a:t>‹#›</a:t>
            </a:fld>
            <a:endParaRPr lang="en-US"/>
          </a:p>
        </p:txBody>
      </p:sp>
    </p:spTree>
    <p:extLst>
      <p:ext uri="{BB962C8B-B14F-4D97-AF65-F5344CB8AC3E}">
        <p14:creationId xmlns:p14="http://schemas.microsoft.com/office/powerpoint/2010/main" val="4144177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60481" y="191415"/>
            <a:ext cx="7886700" cy="1325563"/>
          </a:xfrm>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9FCF57FE-4A0A-45ED-A208-44D2233080EE}" type="slidenum">
              <a:rPr lang="en-US" smtClean="0"/>
              <a:pPr/>
              <a:t>‹#›</a:t>
            </a:fld>
            <a:endParaRPr lang="en-US"/>
          </a:p>
        </p:txBody>
      </p:sp>
    </p:spTree>
    <p:extLst>
      <p:ext uri="{BB962C8B-B14F-4D97-AF65-F5344CB8AC3E}">
        <p14:creationId xmlns:p14="http://schemas.microsoft.com/office/powerpoint/2010/main" val="1272628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FCF57FE-4A0A-45ED-A208-44D2233080EE}" type="slidenum">
              <a:rPr lang="en-US" smtClean="0"/>
              <a:pPr/>
              <a:t>‹#›</a:t>
            </a:fld>
            <a:endParaRPr lang="en-US"/>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41649"/>
          <a:stretch/>
        </p:blipFill>
        <p:spPr>
          <a:xfrm>
            <a:off x="6686550" y="6319872"/>
            <a:ext cx="1828800" cy="401604"/>
          </a:xfrm>
          <a:prstGeom prst="rect">
            <a:avLst/>
          </a:prstGeom>
        </p:spPr>
      </p:pic>
    </p:spTree>
    <p:extLst>
      <p:ext uri="{BB962C8B-B14F-4D97-AF65-F5344CB8AC3E}">
        <p14:creationId xmlns:p14="http://schemas.microsoft.com/office/powerpoint/2010/main" val="2256896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35785" y="363538"/>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7887" y="1825625"/>
            <a:ext cx="7783834"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Lithos Pro Regular" panose="04020505030E02020A04" pitchFamily="82" charset="0"/>
              </a:defRPr>
            </a:lvl1pPr>
          </a:lstStyle>
          <a:p>
            <a:fld id="{9FCF57FE-4A0A-45ED-A208-44D2233080EE}" type="slidenum">
              <a:rPr lang="en-US" smtClean="0"/>
              <a:pPr/>
              <a:t>‹#›</a:t>
            </a:fld>
            <a:endParaRPr lang="en-US"/>
          </a:p>
        </p:txBody>
      </p:sp>
      <p:pic>
        <p:nvPicPr>
          <p:cNvPr id="7" name="Picture 6"/>
          <p:cNvPicPr>
            <a:picLocks noChangeAspect="1"/>
          </p:cNvPicPr>
          <p:nvPr userDrawn="1"/>
        </p:nvPicPr>
        <p:blipFill rotWithShape="1">
          <a:blip r:embed="rId9" cstate="print">
            <a:extLst>
              <a:ext uri="{28A0092B-C50C-407E-A947-70E740481C1C}">
                <a14:useLocalDpi xmlns:a14="http://schemas.microsoft.com/office/drawing/2010/main" val="0"/>
              </a:ext>
            </a:extLst>
          </a:blip>
          <a:srcRect r="51142"/>
          <a:stretch/>
        </p:blipFill>
        <p:spPr>
          <a:xfrm>
            <a:off x="-4485" y="0"/>
            <a:ext cx="1413737" cy="6858000"/>
          </a:xfrm>
          <a:prstGeom prst="rect">
            <a:avLst/>
          </a:prstGeom>
        </p:spPr>
      </p:pic>
    </p:spTree>
    <p:extLst>
      <p:ext uri="{BB962C8B-B14F-4D97-AF65-F5344CB8AC3E}">
        <p14:creationId xmlns:p14="http://schemas.microsoft.com/office/powerpoint/2010/main" val="942248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Times New Roman" pitchFamily="18" charset="0"/>
          <a:ea typeface="+mj-ea"/>
          <a:cs typeface="Times New Roman" pitchFamily="18" charset="0"/>
        </a:defRPr>
      </a:lvl1pPr>
    </p:titleStyle>
    <p:bodyStyle>
      <a:lvl1pPr marL="228600" indent="-228600" algn="l" defTabSz="914400" rtl="0" eaLnBrk="1" latinLnBrk="0" hangingPunct="1">
        <a:lnSpc>
          <a:spcPct val="90000"/>
        </a:lnSpc>
        <a:spcBef>
          <a:spcPts val="1000"/>
        </a:spcBef>
        <a:buFontTx/>
        <a:buBlip>
          <a:blip r:embed="rId10"/>
        </a:buBlip>
        <a:defRPr sz="2800" kern="1200">
          <a:solidFill>
            <a:schemeClr val="tx1"/>
          </a:solidFill>
          <a:latin typeface="Times New Roman" pitchFamily="18" charset="0"/>
          <a:ea typeface="+mn-ea"/>
          <a:cs typeface="Times New Roman"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jointcommission.org/standards_information/online_question_form.aspx" TargetMode="External"/><Relationship Id="rId2" Type="http://schemas.openxmlformats.org/officeDocument/2006/relationships/hyperlink" Target="http://www.jointcommission.org/"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5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555531"/>
            <a:ext cx="7772400" cy="2610657"/>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t>
            </a:r>
            <a:r>
              <a:rPr lang="en-US" sz="6700" dirty="0" smtClean="0"/>
              <a:t>SoftID the Collection Choice of Champions</a:t>
            </a:r>
            <a:endParaRPr lang="en-US" dirty="0"/>
          </a:p>
        </p:txBody>
      </p:sp>
      <p:sp>
        <p:nvSpPr>
          <p:cNvPr id="9" name="Subtitle 8"/>
          <p:cNvSpPr>
            <a:spLocks noGrp="1"/>
          </p:cNvSpPr>
          <p:nvPr>
            <p:ph type="subTitle" idx="1"/>
          </p:nvPr>
        </p:nvSpPr>
        <p:spPr/>
        <p:txBody>
          <a:bodyPr>
            <a:normAutofit/>
          </a:bodyPr>
          <a:lstStyle/>
          <a:p>
            <a:r>
              <a:rPr lang="en-US" sz="2800" dirty="0" smtClean="0">
                <a:solidFill>
                  <a:srgbClr val="C00000"/>
                </a:solidFill>
              </a:rPr>
              <a:t>Michelle Musgrove MT, CSP SoftLab/SoftID Implementation Specialist</a:t>
            </a:r>
          </a:p>
          <a:p>
            <a:r>
              <a:rPr lang="en-US" sz="2800" dirty="0" smtClean="0">
                <a:solidFill>
                  <a:srgbClr val="C00000"/>
                </a:solidFill>
              </a:rPr>
              <a:t>michelmu@softcomputer.com</a:t>
            </a:r>
            <a:endParaRPr lang="en-US" sz="2800" dirty="0">
              <a:solidFill>
                <a:srgbClr val="C00000"/>
              </a:solidFill>
            </a:endParaRPr>
          </a:p>
        </p:txBody>
      </p:sp>
    </p:spTree>
    <p:extLst>
      <p:ext uri="{BB962C8B-B14F-4D97-AF65-F5344CB8AC3E}">
        <p14:creationId xmlns:p14="http://schemas.microsoft.com/office/powerpoint/2010/main" val="2884503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Prisoners will resist the new process</a:t>
            </a:r>
            <a:endParaRPr lang="en-US" dirty="0"/>
          </a:p>
        </p:txBody>
      </p:sp>
      <p:pic>
        <p:nvPicPr>
          <p:cNvPr id="3" name="Picture 2" descr="http://3.bp.blogspot.com/-I1e8La4doOk/T_FWm05wYeI/AAAAAAAAAFQ/ETCddST8BE8/s1600/2012+Olympic+Gymnastics+Team+Trials+Day+4+r8b7g1vq6tXl.jpg"/>
          <p:cNvPicPr/>
          <p:nvPr/>
        </p:nvPicPr>
        <p:blipFill>
          <a:blip r:embed="rId2" cstate="print"/>
          <a:srcRect/>
          <a:stretch>
            <a:fillRect/>
          </a:stretch>
        </p:blipFill>
        <p:spPr bwMode="auto">
          <a:xfrm>
            <a:off x="2047875" y="3657600"/>
            <a:ext cx="5657850" cy="3200400"/>
          </a:xfrm>
          <a:prstGeom prst="rect">
            <a:avLst/>
          </a:prstGeom>
          <a:noFill/>
          <a:ln w="9525">
            <a:noFill/>
            <a:miter lim="800000"/>
            <a:headEnd/>
            <a:tailEnd/>
          </a:ln>
        </p:spPr>
      </p:pic>
      <p:pic>
        <p:nvPicPr>
          <p:cNvPr id="56322" name="Picture 2" descr="http://trendistic.com/wp-content/uploads/2854-thumb.jpg"/>
          <p:cNvPicPr>
            <a:picLocks noChangeAspect="1" noChangeArrowheads="1"/>
          </p:cNvPicPr>
          <p:nvPr/>
        </p:nvPicPr>
        <p:blipFill>
          <a:blip r:embed="rId3" cstate="print"/>
          <a:srcRect/>
          <a:stretch>
            <a:fillRect/>
          </a:stretch>
        </p:blipFill>
        <p:spPr bwMode="auto">
          <a:xfrm>
            <a:off x="4845268" y="1439917"/>
            <a:ext cx="4298732" cy="2375338"/>
          </a:xfrm>
          <a:prstGeom prst="rect">
            <a:avLst/>
          </a:prstGeom>
          <a:noFill/>
        </p:spPr>
      </p:pic>
      <p:pic>
        <p:nvPicPr>
          <p:cNvPr id="56324" name="Picture 4" descr="http://www.draftdaysuit.com/wp-content/uploads/2012/08/Weiber.jpg"/>
          <p:cNvPicPr>
            <a:picLocks noChangeAspect="1" noChangeArrowheads="1"/>
          </p:cNvPicPr>
          <p:nvPr/>
        </p:nvPicPr>
        <p:blipFill>
          <a:blip r:embed="rId4" cstate="print"/>
          <a:srcRect/>
          <a:stretch>
            <a:fillRect/>
          </a:stretch>
        </p:blipFill>
        <p:spPr bwMode="auto">
          <a:xfrm>
            <a:off x="1177158" y="1481958"/>
            <a:ext cx="3668111" cy="2346216"/>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Do I have what it takes to try out for Auto Creation of Users?</a:t>
            </a:r>
            <a:endParaRPr lang="en-US" sz="3600" dirty="0"/>
          </a:p>
        </p:txBody>
      </p:sp>
      <p:sp>
        <p:nvSpPr>
          <p:cNvPr id="5" name="Content Placeholder 4"/>
          <p:cNvSpPr>
            <a:spLocks noGrp="1"/>
          </p:cNvSpPr>
          <p:nvPr>
            <p:ph sz="half" idx="1"/>
          </p:nvPr>
        </p:nvSpPr>
        <p:spPr/>
        <p:txBody>
          <a:bodyPr>
            <a:normAutofit/>
          </a:bodyPr>
          <a:lstStyle/>
          <a:p>
            <a:r>
              <a:rPr lang="en-US" u="sng" dirty="0" smtClean="0"/>
              <a:t>Security Management</a:t>
            </a:r>
          </a:p>
          <a:p>
            <a:r>
              <a:rPr lang="en-US" dirty="0" smtClean="0"/>
              <a:t>Minimum Version:</a:t>
            </a:r>
          </a:p>
          <a:p>
            <a:r>
              <a:rPr lang="en-US" dirty="0" smtClean="0"/>
              <a:t>Sec. Management 1.0.0.10 with HF 15277 and CSF 1.0.1.31</a:t>
            </a:r>
          </a:p>
          <a:p>
            <a:endParaRPr lang="en-US" dirty="0" smtClean="0"/>
          </a:p>
          <a:p>
            <a:pPr>
              <a:buNone/>
            </a:pPr>
            <a:endParaRPr lang="en-US" dirty="0"/>
          </a:p>
        </p:txBody>
      </p:sp>
      <p:sp>
        <p:nvSpPr>
          <p:cNvPr id="6" name="Content Placeholder 5"/>
          <p:cNvSpPr>
            <a:spLocks noGrp="1"/>
          </p:cNvSpPr>
          <p:nvPr>
            <p:ph sz="half" idx="2"/>
          </p:nvPr>
        </p:nvSpPr>
        <p:spPr/>
        <p:txBody>
          <a:bodyPr>
            <a:normAutofit/>
          </a:bodyPr>
          <a:lstStyle/>
          <a:p>
            <a:r>
              <a:rPr lang="en-US" u="sng" dirty="0" smtClean="0"/>
              <a:t>SoftID</a:t>
            </a:r>
          </a:p>
          <a:p>
            <a:r>
              <a:rPr lang="en-US" dirty="0" smtClean="0"/>
              <a:t>Minimum version:</a:t>
            </a:r>
          </a:p>
          <a:p>
            <a:r>
              <a:rPr lang="en-US" dirty="0" smtClean="0"/>
              <a:t>2.6.0.4.18 </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smtClean="0"/>
              <a:t>Security Management </a:t>
            </a:r>
            <a:br>
              <a:rPr lang="en-US" sz="3600" dirty="0" smtClean="0"/>
            </a:br>
            <a:r>
              <a:rPr lang="en-US" sz="3600" dirty="0" smtClean="0"/>
              <a:t>Define the domain(s) in Security Management</a:t>
            </a:r>
            <a:endParaRPr lang="en-US" sz="3600" dirty="0"/>
          </a:p>
        </p:txBody>
      </p:sp>
      <p:pic>
        <p:nvPicPr>
          <p:cNvPr id="3" name="Picture 2"/>
          <p:cNvPicPr>
            <a:picLocks noChangeAspect="1" noChangeArrowheads="1"/>
          </p:cNvPicPr>
          <p:nvPr/>
        </p:nvPicPr>
        <p:blipFill>
          <a:blip r:embed="rId2" cstate="print"/>
          <a:srcRect/>
          <a:stretch>
            <a:fillRect/>
          </a:stretch>
        </p:blipFill>
        <p:spPr bwMode="auto">
          <a:xfrm>
            <a:off x="1109517" y="1645920"/>
            <a:ext cx="8034483" cy="5212080"/>
          </a:xfrm>
          <a:prstGeom prst="rect">
            <a:avLst/>
          </a:prstGeom>
          <a:solidFill>
            <a:scrgbClr r="0" g="0" b="0"/>
          </a:solid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SoftLab SSM Set Authentication Type “1” </a:t>
            </a:r>
            <a:r>
              <a:rPr lang="en-US" sz="3600" dirty="0" smtClean="0"/>
              <a:t>(Hospraram for SCC to set)</a:t>
            </a:r>
            <a:endParaRPr lang="en-US" sz="3600" dirty="0"/>
          </a:p>
        </p:txBody>
      </p:sp>
      <p:pic>
        <p:nvPicPr>
          <p:cNvPr id="7" name="Picture 2"/>
          <p:cNvPicPr>
            <a:picLocks noChangeAspect="1" noChangeArrowheads="1"/>
          </p:cNvPicPr>
          <p:nvPr/>
        </p:nvPicPr>
        <p:blipFill>
          <a:blip r:embed="rId2" cstate="print"/>
          <a:srcRect/>
          <a:stretch>
            <a:fillRect/>
          </a:stretch>
        </p:blipFill>
        <p:spPr bwMode="auto">
          <a:xfrm>
            <a:off x="1148269" y="1462581"/>
            <a:ext cx="7855455" cy="5120640"/>
          </a:xfrm>
          <a:prstGeom prst="rect">
            <a:avLst/>
          </a:prstGeom>
          <a:solidFill>
            <a:scrgbClr r="0" g="0" b="0"/>
          </a:solid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SSM: Created by Initials on </a:t>
            </a:r>
            <a:r>
              <a:rPr lang="en-US" dirty="0" err="1" smtClean="0"/>
              <a:t>AutoImport</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1216301" y="1737360"/>
            <a:ext cx="7927699" cy="5120640"/>
          </a:xfrm>
          <a:prstGeom prst="rect">
            <a:avLst/>
          </a:prstGeom>
          <a:solidFill>
            <a:scrgbClr r="0" g="0" b="0"/>
          </a:solid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SSM: Enable </a:t>
            </a:r>
            <a:r>
              <a:rPr lang="en-US" dirty="0" err="1" smtClean="0"/>
              <a:t>AutoImport</a:t>
            </a:r>
            <a:r>
              <a:rPr lang="en-US" dirty="0" smtClean="0"/>
              <a:t> from LDAP</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1232612" y="1609724"/>
            <a:ext cx="7911388" cy="5120640"/>
          </a:xfrm>
          <a:prstGeom prst="rect">
            <a:avLst/>
          </a:prstGeom>
          <a:solidFill>
            <a:scrgbClr r="0" g="0" b="0"/>
          </a:solid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a:r>
              <a:rPr lang="en-US" sz="3600" dirty="0" smtClean="0"/>
              <a:t>Create a role in Security Management which contains the SoftID system</a:t>
            </a:r>
            <a:endParaRPr lang="en-US" sz="3600" dirty="0"/>
          </a:p>
        </p:txBody>
      </p:sp>
      <p:pic>
        <p:nvPicPr>
          <p:cNvPr id="3" name="Picture 2"/>
          <p:cNvPicPr>
            <a:picLocks noChangeAspect="1" noChangeArrowheads="1"/>
          </p:cNvPicPr>
          <p:nvPr/>
        </p:nvPicPr>
        <p:blipFill>
          <a:blip r:embed="rId2" cstate="print"/>
          <a:srcRect/>
          <a:stretch>
            <a:fillRect/>
          </a:stretch>
        </p:blipFill>
        <p:spPr bwMode="auto">
          <a:xfrm>
            <a:off x="1323437" y="1602969"/>
            <a:ext cx="7452701" cy="5113141"/>
          </a:xfrm>
          <a:prstGeom prst="rect">
            <a:avLst/>
          </a:prstGeom>
          <a:solidFill>
            <a:scrgbClr r="0" g="0" b="0"/>
          </a:solidFill>
          <a:ln w="9525">
            <a:noFill/>
            <a:miter lim="800000"/>
            <a:headEnd/>
            <a:tailEnd/>
          </a:ln>
        </p:spPr>
      </p:pic>
      <p:sp>
        <p:nvSpPr>
          <p:cNvPr id="4" name="TextBox 2"/>
          <p:cNvSpPr txBox="1"/>
          <p:nvPr/>
        </p:nvSpPr>
        <p:spPr>
          <a:xfrm>
            <a:off x="1969613" y="3117444"/>
            <a:ext cx="2893077" cy="461665"/>
          </a:xfrm>
          <a:prstGeom prst="rect">
            <a:avLst/>
          </a:prstGeom>
          <a:solidFill>
            <a:schemeClr val="tx2">
              <a:lumMod val="20000"/>
              <a:lumOff val="80000"/>
            </a:schemeClr>
          </a:solidFill>
          <a:ln w="1270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A role with access to </a:t>
            </a:r>
            <a:r>
              <a:rPr lang="en-US" sz="1200" dirty="0" err="1" smtClean="0"/>
              <a:t>SoftID</a:t>
            </a:r>
            <a:r>
              <a:rPr lang="en-US" sz="1200" dirty="0" smtClean="0"/>
              <a:t> should be created.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200" dirty="0" smtClean="0"/>
              <a:t/>
            </a:r>
            <a:br>
              <a:rPr lang="en-US" sz="2200" dirty="0" smtClean="0"/>
            </a:br>
            <a:r>
              <a:rPr lang="en-US" sz="2200" dirty="0" smtClean="0"/>
              <a:t>There must be a default user template for the system to assign when valid users log on.  This one is called </a:t>
            </a:r>
            <a:r>
              <a:rPr lang="en-US" sz="2200" dirty="0" err="1" smtClean="0"/>
              <a:t>softidtemplate</a:t>
            </a:r>
            <a:r>
              <a:rPr lang="en-US" sz="2200" dirty="0" smtClean="0"/>
              <a:t> and has a role containing the  SoftID  system assigned to it.</a:t>
            </a:r>
            <a:r>
              <a:rPr lang="en-US" dirty="0" smtClean="0"/>
              <a:t/>
            </a:r>
            <a:br>
              <a:rPr lang="en-US" dirty="0" smtClean="0"/>
            </a:br>
            <a:endParaRPr lang="en-US" dirty="0"/>
          </a:p>
        </p:txBody>
      </p:sp>
      <p:pic>
        <p:nvPicPr>
          <p:cNvPr id="4" name="Picture 3"/>
          <p:cNvPicPr/>
          <p:nvPr/>
        </p:nvPicPr>
        <p:blipFill>
          <a:blip r:embed="rId2" cstate="print"/>
          <a:srcRect/>
          <a:stretch>
            <a:fillRect/>
          </a:stretch>
        </p:blipFill>
        <p:spPr bwMode="auto">
          <a:xfrm>
            <a:off x="1397876" y="1331158"/>
            <a:ext cx="7609489" cy="539496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Security Management </a:t>
            </a:r>
            <a:br>
              <a:rPr lang="en-US" dirty="0" smtClean="0"/>
            </a:br>
            <a:r>
              <a:rPr lang="en-US" dirty="0" smtClean="0"/>
              <a:t>Adding Access to System</a:t>
            </a:r>
            <a:endParaRPr lang="en-US" dirty="0"/>
          </a:p>
        </p:txBody>
      </p:sp>
      <p:pic>
        <p:nvPicPr>
          <p:cNvPr id="4" name="Picture 3"/>
          <p:cNvPicPr/>
          <p:nvPr/>
        </p:nvPicPr>
        <p:blipFill>
          <a:blip r:embed="rId2" cstate="print"/>
          <a:srcRect/>
          <a:stretch>
            <a:fillRect/>
          </a:stretch>
        </p:blipFill>
        <p:spPr bwMode="auto">
          <a:xfrm>
            <a:off x="1600200" y="1639614"/>
            <a:ext cx="7123386" cy="5055475"/>
          </a:xfrm>
          <a:prstGeom prst="rect">
            <a:avLst/>
          </a:prstGeom>
          <a:noFill/>
          <a:ln w="9525">
            <a:noFill/>
            <a:miter lim="800000"/>
            <a:headEnd/>
            <a:tailEnd/>
          </a:ln>
        </p:spPr>
      </p:pic>
      <p:sp>
        <p:nvSpPr>
          <p:cNvPr id="7" name="Rectangle 6"/>
          <p:cNvSpPr/>
          <p:nvPr/>
        </p:nvSpPr>
        <p:spPr>
          <a:xfrm>
            <a:off x="2228192" y="2774731"/>
            <a:ext cx="1723697" cy="283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System access to SoftID </a:t>
            </a:r>
            <a:endParaRPr lang="en-US" sz="1200" b="1" dirty="0">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Default Assignment after LDAP setup</a:t>
            </a:r>
            <a:endParaRPr lang="en-US" dirty="0"/>
          </a:p>
        </p:txBody>
      </p:sp>
      <p:pic>
        <p:nvPicPr>
          <p:cNvPr id="4" name="Content Placeholder 3"/>
          <p:cNvPicPr>
            <a:picLocks noGrp="1"/>
          </p:cNvPicPr>
          <p:nvPr>
            <p:ph idx="1"/>
          </p:nvPr>
        </p:nvPicPr>
        <p:blipFill>
          <a:blip r:embed="rId2" cstate="print"/>
          <a:srcRect/>
          <a:stretch>
            <a:fillRect/>
          </a:stretch>
        </p:blipFill>
        <p:spPr bwMode="auto">
          <a:xfrm>
            <a:off x="1465839" y="1846645"/>
            <a:ext cx="7478464" cy="501135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785" y="168166"/>
            <a:ext cx="7886700" cy="1408385"/>
          </a:xfrm>
        </p:spPr>
        <p:txBody>
          <a:bodyPr>
            <a:normAutofit fontScale="90000"/>
          </a:bodyPr>
          <a:lstStyle/>
          <a:p>
            <a:pPr algn="ctr"/>
            <a:r>
              <a:rPr lang="en-US" sz="3600" dirty="0" smtClean="0"/>
              <a:t>SCC Soft Computer: </a:t>
            </a:r>
            <a:br>
              <a:rPr lang="en-US" sz="3600" dirty="0" smtClean="0"/>
            </a:br>
            <a:r>
              <a:rPr lang="en-US" sz="3600" dirty="0" smtClean="0"/>
              <a:t>SoftID Positive Patient Identification Module</a:t>
            </a:r>
            <a:r>
              <a:rPr lang="en-US" dirty="0" smtClean="0"/>
              <a:t/>
            </a:r>
            <a:br>
              <a:rPr lang="en-US" dirty="0" smtClean="0"/>
            </a:br>
            <a:endParaRPr lang="en-US" dirty="0"/>
          </a:p>
        </p:txBody>
      </p:sp>
      <p:sp>
        <p:nvSpPr>
          <p:cNvPr id="3" name="Content Placeholder 2"/>
          <p:cNvSpPr>
            <a:spLocks noGrp="1"/>
          </p:cNvSpPr>
          <p:nvPr>
            <p:ph idx="1"/>
          </p:nvPr>
        </p:nvSpPr>
        <p:spPr>
          <a:xfrm>
            <a:off x="1247887" y="1261241"/>
            <a:ext cx="7783834" cy="4915722"/>
          </a:xfrm>
        </p:spPr>
        <p:txBody>
          <a:bodyPr>
            <a:normAutofit lnSpcReduction="10000"/>
          </a:bodyPr>
          <a:lstStyle/>
          <a:p>
            <a:r>
              <a:rPr lang="en-US" sz="2000" dirty="0" smtClean="0"/>
              <a:t>SCC Soft Computer's </a:t>
            </a:r>
            <a:r>
              <a:rPr lang="en-US" sz="2000" b="1" dirty="0" smtClean="0"/>
              <a:t>SoftID.NET</a:t>
            </a:r>
            <a:r>
              <a:rPr lang="en-US" sz="2000" dirty="0" smtClean="0"/>
              <a:t> provides enhanced functionality as a bi-directional solution in specimen collection; data is transmitted both to and from SoftID.  Collection lists are downloaded directly to SoftID and used to print collection labels at the patient’s bedside after the patient is positively identified. The </a:t>
            </a:r>
            <a:r>
              <a:rPr lang="en-US" sz="2000" dirty="0" err="1" smtClean="0"/>
              <a:t>enduser</a:t>
            </a:r>
            <a:r>
              <a:rPr lang="en-US" sz="2000" dirty="0" smtClean="0"/>
              <a:t> draws the specimen (s), scans tubes with bar-coded labels, submits </a:t>
            </a:r>
            <a:r>
              <a:rPr lang="en-US" sz="2000" dirty="0" err="1" smtClean="0"/>
              <a:t>collecction</a:t>
            </a:r>
            <a:r>
              <a:rPr lang="en-US" sz="2000" dirty="0" smtClean="0"/>
              <a:t> and all collection information is transferred back to the LIS instantly.  </a:t>
            </a:r>
          </a:p>
          <a:p>
            <a:r>
              <a:rPr lang="en-US" sz="2000" dirty="0" smtClean="0"/>
              <a:t>Security Management adds the creation of SoftID user profiles and Administrator roles, to better manage the information, collection, and management process. Profiles and administrator roles can help tailor system features to workflow changes related to morning, afternoon, and night phlebotomy collections.</a:t>
            </a:r>
          </a:p>
          <a:p>
            <a:r>
              <a:rPr lang="en-US" sz="2000" b="1" dirty="0" smtClean="0"/>
              <a:t>SoftID .PC </a:t>
            </a:r>
            <a:r>
              <a:rPr lang="en-US" sz="2000" dirty="0" smtClean="0"/>
              <a:t>is designed to support hospitals using COWS (computer on wheels) WOWS (workstation on wheels) or tablet PCs, SoftID.PC runs on PCs or laptops using Microsoft® Windows </a:t>
            </a:r>
          </a:p>
          <a:p>
            <a:r>
              <a:rPr lang="en-US" sz="2000" b="1" dirty="0" smtClean="0"/>
              <a:t>SoftID.NET</a:t>
            </a:r>
            <a:r>
              <a:rPr lang="en-US" sz="2000" dirty="0" smtClean="0"/>
              <a:t> is designed to function with mobile HW such as MC55, MC40 Android and </a:t>
            </a:r>
            <a:r>
              <a:rPr lang="en-US" sz="2000" dirty="0" err="1" smtClean="0"/>
              <a:t>iOS</a:t>
            </a:r>
            <a:r>
              <a:rPr lang="en-US" sz="2000" dirty="0" smtClean="0"/>
              <a:t> PDA’s bonded with zebra mobile printers QLn220, QLn320 and QLn420 printers.</a:t>
            </a:r>
          </a:p>
          <a:p>
            <a:endParaRPr lang="en-US" sz="2000" dirty="0" smtClean="0"/>
          </a:p>
          <a:p>
            <a:endParaRPr lang="en-US" sz="2200" dirty="0" smtClean="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SoftID AC after LDAP setup: Default Assignment expanded</a:t>
            </a:r>
            <a:endParaRPr lang="en-US" dirty="0"/>
          </a:p>
        </p:txBody>
      </p:sp>
      <p:pic>
        <p:nvPicPr>
          <p:cNvPr id="3" name="Picture 2"/>
          <p:cNvPicPr/>
          <p:nvPr/>
        </p:nvPicPr>
        <p:blipFill>
          <a:blip r:embed="rId2" cstate="print"/>
          <a:srcRect/>
          <a:stretch>
            <a:fillRect/>
          </a:stretch>
        </p:blipFill>
        <p:spPr bwMode="auto">
          <a:xfrm>
            <a:off x="1408387" y="1681655"/>
            <a:ext cx="7525406" cy="497805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EDIT Assignment Group</a:t>
            </a:r>
            <a:endParaRPr lang="en-US" dirty="0"/>
          </a:p>
        </p:txBody>
      </p:sp>
      <p:pic>
        <p:nvPicPr>
          <p:cNvPr id="4" name="Content Placeholder 3"/>
          <p:cNvPicPr>
            <a:picLocks noGrp="1"/>
          </p:cNvPicPr>
          <p:nvPr>
            <p:ph idx="1"/>
          </p:nvPr>
        </p:nvPicPr>
        <p:blipFill>
          <a:blip r:embed="rId2" cstate="print"/>
          <a:srcRect/>
          <a:stretch>
            <a:fillRect/>
          </a:stretch>
        </p:blipFill>
        <p:spPr bwMode="auto">
          <a:xfrm>
            <a:off x="1526982" y="1807780"/>
            <a:ext cx="7480384" cy="4645572"/>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SoftID Admin Console</a:t>
            </a:r>
            <a:br>
              <a:rPr lang="en-US" dirty="0" smtClean="0"/>
            </a:br>
            <a:r>
              <a:rPr lang="en-US" dirty="0" smtClean="0"/>
              <a:t>pulling AD groups from Sec. Man.</a:t>
            </a:r>
            <a:endParaRPr lang="en-US" dirty="0"/>
          </a:p>
        </p:txBody>
      </p:sp>
      <p:pic>
        <p:nvPicPr>
          <p:cNvPr id="5" name="Picture 4"/>
          <p:cNvPicPr/>
          <p:nvPr/>
        </p:nvPicPr>
        <p:blipFill>
          <a:blip r:embed="rId2" cstate="print"/>
          <a:srcRect/>
          <a:stretch>
            <a:fillRect/>
          </a:stretch>
        </p:blipFill>
        <p:spPr bwMode="auto">
          <a:xfrm>
            <a:off x="1936531" y="1618593"/>
            <a:ext cx="6503276" cy="5047468"/>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Lab Setups to Address</a:t>
            </a:r>
            <a:endParaRPr lang="en-US" dirty="0"/>
          </a:p>
        </p:txBody>
      </p:sp>
      <p:sp>
        <p:nvSpPr>
          <p:cNvPr id="5" name="Text Placeholder 4"/>
          <p:cNvSpPr>
            <a:spLocks noGrp="1"/>
          </p:cNvSpPr>
          <p:nvPr>
            <p:ph type="body" idx="1"/>
          </p:nvPr>
        </p:nvSpPr>
        <p:spPr>
          <a:xfrm>
            <a:off x="1157259" y="1324302"/>
            <a:ext cx="3868340" cy="1061545"/>
          </a:xfrm>
        </p:spPr>
        <p:txBody>
          <a:bodyPr>
            <a:noAutofit/>
          </a:bodyPr>
          <a:lstStyle/>
          <a:p>
            <a:r>
              <a:rPr lang="en-US" sz="2800" dirty="0" smtClean="0"/>
              <a:t>Multisite Label Printing Table 4.5 (OEHIS 4.0)</a:t>
            </a:r>
            <a:endParaRPr lang="en-US" sz="2800" dirty="0"/>
          </a:p>
        </p:txBody>
      </p:sp>
      <p:sp>
        <p:nvSpPr>
          <p:cNvPr id="7" name="Text Placeholder 6"/>
          <p:cNvSpPr>
            <a:spLocks noGrp="1"/>
          </p:cNvSpPr>
          <p:nvPr>
            <p:ph type="body" sz="quarter" idx="3"/>
          </p:nvPr>
        </p:nvSpPr>
        <p:spPr>
          <a:xfrm>
            <a:off x="4918533" y="1481958"/>
            <a:ext cx="4225467" cy="1008994"/>
          </a:xfrm>
        </p:spPr>
        <p:txBody>
          <a:bodyPr>
            <a:normAutofit/>
          </a:bodyPr>
          <a:lstStyle/>
          <a:p>
            <a:pPr algn="ctr"/>
            <a:r>
              <a:rPr lang="en-US" sz="2800" dirty="0" smtClean="0"/>
              <a:t>Collection areas </a:t>
            </a:r>
          </a:p>
          <a:p>
            <a:pPr algn="ctr"/>
            <a:r>
              <a:rPr lang="en-US" sz="2800" dirty="0" smtClean="0"/>
              <a:t>(IP, ED, OP)</a:t>
            </a:r>
            <a:endParaRPr lang="en-US" sz="2800" dirty="0"/>
          </a:p>
        </p:txBody>
      </p:sp>
      <p:sp>
        <p:nvSpPr>
          <p:cNvPr id="8" name="Content Placeholder 7"/>
          <p:cNvSpPr>
            <a:spLocks noGrp="1"/>
          </p:cNvSpPr>
          <p:nvPr>
            <p:ph sz="quarter" idx="4"/>
          </p:nvPr>
        </p:nvSpPr>
        <p:spPr/>
        <p:txBody>
          <a:bodyPr/>
          <a:lstStyle/>
          <a:p>
            <a:r>
              <a:rPr lang="en-US" dirty="0" smtClean="0"/>
              <a:t>Ward/Clinic</a:t>
            </a:r>
          </a:p>
          <a:p>
            <a:r>
              <a:rPr lang="en-US" dirty="0" smtClean="0"/>
              <a:t>Phlebotomy Route</a:t>
            </a:r>
          </a:p>
          <a:p>
            <a:r>
              <a:rPr lang="en-US" dirty="0" smtClean="0"/>
              <a:t>Phlebotomy Class of Route</a:t>
            </a:r>
            <a:endParaRPr lang="en-US" dirty="0"/>
          </a:p>
        </p:txBody>
      </p:sp>
      <p:sp>
        <p:nvSpPr>
          <p:cNvPr id="10" name="Content Placeholder 9"/>
          <p:cNvSpPr>
            <a:spLocks noGrp="1"/>
          </p:cNvSpPr>
          <p:nvPr>
            <p:ph sz="half" idx="2"/>
          </p:nvPr>
        </p:nvSpPr>
        <p:spPr/>
        <p:txBody>
          <a:bodyPr>
            <a:normAutofit/>
          </a:bodyPr>
          <a:lstStyle/>
          <a:p>
            <a:r>
              <a:rPr lang="en-US" dirty="0" smtClean="0"/>
              <a:t>Designate Ward (collection area)</a:t>
            </a:r>
          </a:p>
          <a:p>
            <a:r>
              <a:rPr lang="en-US" dirty="0" smtClean="0"/>
              <a:t>Defined Network printer</a:t>
            </a:r>
          </a:p>
          <a:p>
            <a:r>
              <a:rPr lang="en-US" dirty="0" smtClean="0"/>
              <a:t>Draw Type/Specimen such as Nurse collect, etc</a:t>
            </a:r>
            <a:endParaRPr lang="en-US" dirty="0"/>
          </a:p>
        </p:txBody>
      </p:sp>
      <p:pic>
        <p:nvPicPr>
          <p:cNvPr id="47106" name="Picture 2" descr="http://media.philly.com/images/021214_olympic-rings_600.jpg"/>
          <p:cNvPicPr>
            <a:picLocks noChangeAspect="1" noChangeArrowheads="1"/>
          </p:cNvPicPr>
          <p:nvPr/>
        </p:nvPicPr>
        <p:blipFill>
          <a:blip r:embed="rId2" cstate="print"/>
          <a:srcRect/>
          <a:stretch>
            <a:fillRect/>
          </a:stretch>
        </p:blipFill>
        <p:spPr bwMode="auto">
          <a:xfrm>
            <a:off x="5297214" y="4319752"/>
            <a:ext cx="3846785" cy="2538248"/>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Lab Setups continued</a:t>
            </a:r>
            <a:endParaRPr lang="en-US" dirty="0"/>
          </a:p>
        </p:txBody>
      </p:sp>
      <p:sp>
        <p:nvSpPr>
          <p:cNvPr id="3" name="Text Placeholder 2"/>
          <p:cNvSpPr>
            <a:spLocks noGrp="1"/>
          </p:cNvSpPr>
          <p:nvPr>
            <p:ph type="body" idx="1"/>
          </p:nvPr>
        </p:nvSpPr>
        <p:spPr>
          <a:xfrm>
            <a:off x="1157259" y="1439917"/>
            <a:ext cx="3868340" cy="851338"/>
          </a:xfrm>
        </p:spPr>
        <p:txBody>
          <a:bodyPr>
            <a:normAutofit lnSpcReduction="10000"/>
          </a:bodyPr>
          <a:lstStyle/>
          <a:p>
            <a:pPr algn="ctr"/>
            <a:r>
              <a:rPr lang="en-US" dirty="0" smtClean="0"/>
              <a:t>Container Setup (4.5) </a:t>
            </a:r>
          </a:p>
          <a:p>
            <a:pPr algn="ctr"/>
            <a:r>
              <a:rPr lang="en-US" dirty="0" smtClean="0"/>
              <a:t>Tube Setup (4.0)</a:t>
            </a:r>
            <a:endParaRPr lang="en-US" dirty="0"/>
          </a:p>
        </p:txBody>
      </p:sp>
      <p:sp>
        <p:nvSpPr>
          <p:cNvPr id="4" name="Content Placeholder 3"/>
          <p:cNvSpPr>
            <a:spLocks noGrp="1"/>
          </p:cNvSpPr>
          <p:nvPr>
            <p:ph sz="half" idx="2"/>
          </p:nvPr>
        </p:nvSpPr>
        <p:spPr/>
        <p:txBody>
          <a:bodyPr/>
          <a:lstStyle/>
          <a:p>
            <a:r>
              <a:rPr lang="en-US" dirty="0" smtClean="0"/>
              <a:t>Review all proper Blood/Phlebotomy collection containers</a:t>
            </a:r>
          </a:p>
          <a:p>
            <a:r>
              <a:rPr lang="en-US" dirty="0" smtClean="0"/>
              <a:t>Review all proper Non-Blood collection containers</a:t>
            </a:r>
            <a:endParaRPr lang="en-US" dirty="0"/>
          </a:p>
        </p:txBody>
      </p:sp>
      <p:sp>
        <p:nvSpPr>
          <p:cNvPr id="5" name="Text Placeholder 4"/>
          <p:cNvSpPr>
            <a:spLocks noGrp="1"/>
          </p:cNvSpPr>
          <p:nvPr>
            <p:ph type="body" sz="quarter" idx="3"/>
          </p:nvPr>
        </p:nvSpPr>
        <p:spPr>
          <a:xfrm>
            <a:off x="5162324" y="1408386"/>
            <a:ext cx="3887391" cy="830317"/>
          </a:xfrm>
        </p:spPr>
        <p:txBody>
          <a:bodyPr>
            <a:normAutofit lnSpcReduction="10000"/>
          </a:bodyPr>
          <a:lstStyle/>
          <a:p>
            <a:pPr algn="ctr"/>
            <a:r>
              <a:rPr lang="en-US" dirty="0" smtClean="0"/>
              <a:t>Print Scheduler</a:t>
            </a:r>
          </a:p>
          <a:p>
            <a:pPr algn="ctr"/>
            <a:r>
              <a:rPr lang="en-US" dirty="0" smtClean="0"/>
              <a:t>for Downtimes</a:t>
            </a:r>
            <a:endParaRPr lang="en-US" dirty="0"/>
          </a:p>
        </p:txBody>
      </p:sp>
      <p:sp>
        <p:nvSpPr>
          <p:cNvPr id="6" name="Content Placeholder 5"/>
          <p:cNvSpPr>
            <a:spLocks noGrp="1"/>
          </p:cNvSpPr>
          <p:nvPr>
            <p:ph sz="quarter" idx="4"/>
          </p:nvPr>
        </p:nvSpPr>
        <p:spPr>
          <a:xfrm>
            <a:off x="4992414" y="2526591"/>
            <a:ext cx="4057301" cy="3684588"/>
          </a:xfrm>
        </p:spPr>
        <p:txBody>
          <a:bodyPr/>
          <a:lstStyle/>
          <a:p>
            <a:r>
              <a:rPr lang="en-US" dirty="0" smtClean="0"/>
              <a:t>Phlebotomy Assignment</a:t>
            </a:r>
          </a:p>
          <a:p>
            <a:r>
              <a:rPr lang="en-US" dirty="0" smtClean="0"/>
              <a:t>Phlebotomy Status</a:t>
            </a:r>
            <a:endParaRPr lang="en-US" dirty="0"/>
          </a:p>
        </p:txBody>
      </p:sp>
      <p:pic>
        <p:nvPicPr>
          <p:cNvPr id="46082" name="Picture 2" descr="http://media.philly.com/images/021214_olympic-rings_600.jpg"/>
          <p:cNvPicPr>
            <a:picLocks noChangeAspect="1" noChangeArrowheads="1"/>
          </p:cNvPicPr>
          <p:nvPr/>
        </p:nvPicPr>
        <p:blipFill>
          <a:blip r:embed="rId2" cstate="print"/>
          <a:srcRect/>
          <a:stretch>
            <a:fillRect/>
          </a:stretch>
        </p:blipFill>
        <p:spPr bwMode="auto">
          <a:xfrm>
            <a:off x="5242560" y="3931920"/>
            <a:ext cx="3901440" cy="292608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Excellence and Quality</a:t>
            </a:r>
            <a:endParaRPr lang="en-US" dirty="0"/>
          </a:p>
        </p:txBody>
      </p:sp>
      <p:pic>
        <p:nvPicPr>
          <p:cNvPr id="5" name="Picture 8" descr="http://farm4.staticflickr.com/3693/9520346107_503daefdf1_z.jpg"/>
          <p:cNvPicPr>
            <a:picLocks noGrp="1" noChangeAspect="1" noChangeArrowheads="1"/>
          </p:cNvPicPr>
          <p:nvPr>
            <p:ph sz="half" idx="1"/>
          </p:nvPr>
        </p:nvPicPr>
        <p:blipFill>
          <a:blip r:embed="rId2" cstate="print"/>
          <a:srcRect/>
          <a:stretch>
            <a:fillRect/>
          </a:stretch>
        </p:blipFill>
        <p:spPr bwMode="auto">
          <a:xfrm>
            <a:off x="872358" y="1297945"/>
            <a:ext cx="4508938" cy="3295075"/>
          </a:xfrm>
          <a:prstGeom prst="rect">
            <a:avLst/>
          </a:prstGeom>
          <a:noFill/>
        </p:spPr>
      </p:pic>
      <p:pic>
        <p:nvPicPr>
          <p:cNvPr id="6" name="Content Placeholder 5" descr="http://www1.pictures.gi.zimbio.com/Olympics+Day+6+Artistic+Gymnastics+u874lPkPBp4l.jpg"/>
          <p:cNvPicPr>
            <a:picLocks noGrp="1"/>
          </p:cNvPicPr>
          <p:nvPr>
            <p:ph sz="half" idx="2"/>
          </p:nvPr>
        </p:nvPicPr>
        <p:blipFill>
          <a:blip r:embed="rId3" cstate="print"/>
          <a:srcRect/>
          <a:stretch>
            <a:fillRect/>
          </a:stretch>
        </p:blipFill>
        <p:spPr bwMode="auto">
          <a:xfrm>
            <a:off x="5002924" y="1271752"/>
            <a:ext cx="4141076" cy="2890345"/>
          </a:xfrm>
          <a:prstGeom prst="rect">
            <a:avLst/>
          </a:prstGeom>
          <a:noFill/>
          <a:ln w="9525">
            <a:noFill/>
            <a:miter lim="800000"/>
            <a:headEnd/>
            <a:tailEnd/>
          </a:ln>
        </p:spPr>
      </p:pic>
      <p:pic>
        <p:nvPicPr>
          <p:cNvPr id="7" name="Picture 6" descr="http://www.olympicsport.ie/wp-content/uploads/sports/gymnastics/gymnastics.jpg"/>
          <p:cNvPicPr/>
          <p:nvPr/>
        </p:nvPicPr>
        <p:blipFill>
          <a:blip r:embed="rId4" cstate="print"/>
          <a:srcRect/>
          <a:stretch>
            <a:fillRect/>
          </a:stretch>
        </p:blipFill>
        <p:spPr bwMode="auto">
          <a:xfrm>
            <a:off x="3794234" y="3794235"/>
            <a:ext cx="4583495" cy="306376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SoftID.NET</a:t>
            </a:r>
            <a:br>
              <a:rPr lang="en-US" dirty="0" smtClean="0"/>
            </a:br>
            <a:r>
              <a:rPr lang="en-US" dirty="0" smtClean="0"/>
              <a:t>MC40</a:t>
            </a:r>
            <a:endParaRPr lang="en-US" dirty="0"/>
          </a:p>
        </p:txBody>
      </p:sp>
      <p:sp>
        <p:nvSpPr>
          <p:cNvPr id="3" name="Content Placeholder 2"/>
          <p:cNvSpPr>
            <a:spLocks noGrp="1"/>
          </p:cNvSpPr>
          <p:nvPr>
            <p:ph sz="half" idx="1"/>
          </p:nvPr>
        </p:nvSpPr>
        <p:spPr/>
        <p:txBody>
          <a:bodyPr/>
          <a:lstStyle/>
          <a:p>
            <a:r>
              <a:rPr lang="en-US" dirty="0" smtClean="0"/>
              <a:t>Lock Screen</a:t>
            </a:r>
          </a:p>
          <a:p>
            <a:endParaRPr lang="en-US" dirty="0"/>
          </a:p>
        </p:txBody>
      </p:sp>
      <p:sp>
        <p:nvSpPr>
          <p:cNvPr id="4" name="Content Placeholder 3"/>
          <p:cNvSpPr>
            <a:spLocks noGrp="1"/>
          </p:cNvSpPr>
          <p:nvPr>
            <p:ph sz="half" idx="2"/>
          </p:nvPr>
        </p:nvSpPr>
        <p:spPr/>
        <p:txBody>
          <a:bodyPr/>
          <a:lstStyle/>
          <a:p>
            <a:r>
              <a:rPr lang="en-US" dirty="0" smtClean="0"/>
              <a:t>Login Screen</a:t>
            </a:r>
          </a:p>
          <a:p>
            <a:endParaRPr lang="en-US" dirty="0"/>
          </a:p>
        </p:txBody>
      </p:sp>
      <p:pic>
        <p:nvPicPr>
          <p:cNvPr id="5" name="Picture 4"/>
          <p:cNvPicPr/>
          <p:nvPr/>
        </p:nvPicPr>
        <p:blipFill>
          <a:blip r:embed="rId2" cstate="print"/>
          <a:srcRect l="32757" t="6039" r="32474" b="11358"/>
          <a:stretch>
            <a:fillRect/>
          </a:stretch>
        </p:blipFill>
        <p:spPr bwMode="auto">
          <a:xfrm>
            <a:off x="1331880" y="2138855"/>
            <a:ext cx="3576450" cy="4572000"/>
          </a:xfrm>
          <a:prstGeom prst="rect">
            <a:avLst/>
          </a:prstGeom>
          <a:noFill/>
          <a:ln w="9525">
            <a:noFill/>
            <a:miter lim="800000"/>
            <a:headEnd/>
            <a:tailEnd/>
          </a:ln>
        </p:spPr>
      </p:pic>
      <p:pic>
        <p:nvPicPr>
          <p:cNvPr id="8" name="Picture 7"/>
          <p:cNvPicPr/>
          <p:nvPr/>
        </p:nvPicPr>
        <p:blipFill>
          <a:blip r:embed="rId3" cstate="print"/>
          <a:srcRect/>
          <a:stretch>
            <a:fillRect/>
          </a:stretch>
        </p:blipFill>
        <p:spPr bwMode="auto">
          <a:xfrm>
            <a:off x="5349765" y="2175641"/>
            <a:ext cx="3321269" cy="4682359"/>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User Login and selection of Assignment</a:t>
            </a:r>
            <a:endParaRPr lang="en-US" dirty="0"/>
          </a:p>
        </p:txBody>
      </p:sp>
      <p:sp>
        <p:nvSpPr>
          <p:cNvPr id="3" name="Content Placeholder 2"/>
          <p:cNvSpPr>
            <a:spLocks noGrp="1"/>
          </p:cNvSpPr>
          <p:nvPr>
            <p:ph sz="half" idx="1"/>
          </p:nvPr>
        </p:nvSpPr>
        <p:spPr/>
        <p:txBody>
          <a:bodyPr/>
          <a:lstStyle/>
          <a:p>
            <a:r>
              <a:rPr lang="en-US" dirty="0" smtClean="0"/>
              <a:t>User</a:t>
            </a:r>
          </a:p>
          <a:p>
            <a:endParaRPr lang="en-US" dirty="0"/>
          </a:p>
        </p:txBody>
      </p:sp>
      <p:sp>
        <p:nvSpPr>
          <p:cNvPr id="4" name="Content Placeholder 3"/>
          <p:cNvSpPr>
            <a:spLocks noGrp="1"/>
          </p:cNvSpPr>
          <p:nvPr>
            <p:ph sz="half" idx="2"/>
          </p:nvPr>
        </p:nvSpPr>
        <p:spPr/>
        <p:txBody>
          <a:bodyPr/>
          <a:lstStyle/>
          <a:p>
            <a:r>
              <a:rPr lang="en-US" dirty="0" smtClean="0"/>
              <a:t>Choose Assignment</a:t>
            </a:r>
          </a:p>
          <a:p>
            <a:endParaRPr lang="en-US" dirty="0"/>
          </a:p>
        </p:txBody>
      </p:sp>
      <p:pic>
        <p:nvPicPr>
          <p:cNvPr id="7" name="Content Placeholder 4"/>
          <p:cNvPicPr>
            <a:picLocks/>
          </p:cNvPicPr>
          <p:nvPr/>
        </p:nvPicPr>
        <p:blipFill>
          <a:blip r:embed="rId2" cstate="print"/>
          <a:srcRect l="28276" t="14113" r="53599" b="43699"/>
          <a:stretch>
            <a:fillRect/>
          </a:stretch>
        </p:blipFill>
        <p:spPr bwMode="auto">
          <a:xfrm>
            <a:off x="5630917" y="2186152"/>
            <a:ext cx="2682766" cy="4627177"/>
          </a:xfrm>
          <a:prstGeom prst="rect">
            <a:avLst/>
          </a:prstGeom>
          <a:noFill/>
          <a:ln w="9525">
            <a:noFill/>
            <a:miter lim="800000"/>
            <a:headEnd/>
            <a:tailEnd/>
          </a:ln>
        </p:spPr>
      </p:pic>
      <p:pic>
        <p:nvPicPr>
          <p:cNvPr id="8" name="Picture 7"/>
          <p:cNvPicPr/>
          <p:nvPr/>
        </p:nvPicPr>
        <p:blipFill>
          <a:blip r:embed="rId3" cstate="print"/>
          <a:srcRect/>
          <a:stretch>
            <a:fillRect/>
          </a:stretch>
        </p:blipFill>
        <p:spPr bwMode="auto">
          <a:xfrm>
            <a:off x="1567266" y="2176693"/>
            <a:ext cx="3057286" cy="466344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MC40 Icons and Dynamic collection list</a:t>
            </a:r>
            <a:endParaRPr lang="en-US" dirty="0"/>
          </a:p>
        </p:txBody>
      </p:sp>
      <p:sp>
        <p:nvSpPr>
          <p:cNvPr id="3" name="Content Placeholder 2"/>
          <p:cNvSpPr>
            <a:spLocks noGrp="1"/>
          </p:cNvSpPr>
          <p:nvPr>
            <p:ph sz="half" idx="1"/>
          </p:nvPr>
        </p:nvSpPr>
        <p:spPr/>
        <p:txBody>
          <a:bodyPr/>
          <a:lstStyle/>
          <a:p>
            <a:r>
              <a:rPr lang="en-US" dirty="0" smtClean="0"/>
              <a:t>Toolbar Icons</a:t>
            </a:r>
          </a:p>
          <a:p>
            <a:endParaRPr lang="en-US" dirty="0"/>
          </a:p>
        </p:txBody>
      </p:sp>
      <p:pic>
        <p:nvPicPr>
          <p:cNvPr id="6" name="Content Placeholder 4"/>
          <p:cNvPicPr>
            <a:picLocks noGrp="1"/>
          </p:cNvPicPr>
          <p:nvPr>
            <p:ph sz="half" idx="2"/>
          </p:nvPr>
        </p:nvPicPr>
        <p:blipFill>
          <a:blip r:embed="rId2" cstate="print"/>
          <a:srcRect l="27723" t="13676" r="53392" b="43487"/>
          <a:stretch>
            <a:fillRect/>
          </a:stretch>
        </p:blipFill>
        <p:spPr bwMode="auto">
          <a:xfrm>
            <a:off x="5963945" y="1832844"/>
            <a:ext cx="2728110" cy="4757142"/>
          </a:xfrm>
          <a:prstGeom prst="rect">
            <a:avLst/>
          </a:prstGeom>
          <a:noFill/>
          <a:ln w="9525">
            <a:noFill/>
            <a:miter lim="800000"/>
            <a:headEnd/>
            <a:tailEnd/>
          </a:ln>
        </p:spPr>
      </p:pic>
      <p:pic>
        <p:nvPicPr>
          <p:cNvPr id="7" name="Picture 6"/>
          <p:cNvPicPr/>
          <p:nvPr/>
        </p:nvPicPr>
        <p:blipFill>
          <a:blip r:embed="rId3" cstate="print"/>
          <a:srcRect l="26785" t="48689" r="24786" b="29019"/>
          <a:stretch>
            <a:fillRect/>
          </a:stretch>
        </p:blipFill>
        <p:spPr bwMode="auto">
          <a:xfrm>
            <a:off x="1481959" y="2674620"/>
            <a:ext cx="3878317" cy="3242704"/>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MC40 Settings</a:t>
            </a:r>
            <a:endParaRPr lang="en-US" dirty="0"/>
          </a:p>
        </p:txBody>
      </p:sp>
      <p:sp>
        <p:nvSpPr>
          <p:cNvPr id="7" name="Text Placeholder 6"/>
          <p:cNvSpPr>
            <a:spLocks noGrp="1"/>
          </p:cNvSpPr>
          <p:nvPr>
            <p:ph type="body" idx="4294967295"/>
          </p:nvPr>
        </p:nvSpPr>
        <p:spPr>
          <a:xfrm>
            <a:off x="0" y="1616075"/>
            <a:ext cx="3868738" cy="823913"/>
          </a:xfrm>
        </p:spPr>
        <p:txBody>
          <a:bodyPr/>
          <a:lstStyle/>
          <a:p>
            <a:pPr algn="ctr"/>
            <a:r>
              <a:rPr lang="en-US" dirty="0" smtClean="0"/>
              <a:t>General</a:t>
            </a:r>
          </a:p>
          <a:p>
            <a:endParaRPr lang="en-US" dirty="0"/>
          </a:p>
        </p:txBody>
      </p:sp>
      <p:sp>
        <p:nvSpPr>
          <p:cNvPr id="8" name="Text Placeholder 7"/>
          <p:cNvSpPr>
            <a:spLocks noGrp="1"/>
          </p:cNvSpPr>
          <p:nvPr>
            <p:ph type="body" sz="quarter" idx="4294967295"/>
          </p:nvPr>
        </p:nvSpPr>
        <p:spPr>
          <a:xfrm>
            <a:off x="5256213" y="1627188"/>
            <a:ext cx="3887787" cy="401637"/>
          </a:xfrm>
        </p:spPr>
        <p:txBody>
          <a:bodyPr>
            <a:normAutofit fontScale="92500" lnSpcReduction="20000"/>
          </a:bodyPr>
          <a:lstStyle/>
          <a:p>
            <a:pPr algn="ctr"/>
            <a:r>
              <a:rPr lang="en-US" dirty="0" smtClean="0"/>
              <a:t>Printer</a:t>
            </a:r>
            <a:endParaRPr lang="en-US" dirty="0"/>
          </a:p>
        </p:txBody>
      </p:sp>
      <p:pic>
        <p:nvPicPr>
          <p:cNvPr id="5" name="Content Placeholder 8"/>
          <p:cNvPicPr>
            <a:picLocks/>
          </p:cNvPicPr>
          <p:nvPr/>
        </p:nvPicPr>
        <p:blipFill>
          <a:blip r:embed="rId2" cstate="print"/>
          <a:srcRect l="7084" t="8877" r="53427" b="3442"/>
          <a:stretch>
            <a:fillRect/>
          </a:stretch>
        </p:blipFill>
        <p:spPr bwMode="auto">
          <a:xfrm>
            <a:off x="1681654" y="2081048"/>
            <a:ext cx="3005959" cy="4776952"/>
          </a:xfrm>
          <a:prstGeom prst="rect">
            <a:avLst/>
          </a:prstGeom>
          <a:noFill/>
          <a:ln w="9525">
            <a:noFill/>
            <a:miter lim="800000"/>
            <a:headEnd/>
            <a:tailEnd/>
          </a:ln>
        </p:spPr>
      </p:pic>
      <p:pic>
        <p:nvPicPr>
          <p:cNvPr id="6" name="Content Placeholder 6"/>
          <p:cNvPicPr>
            <a:picLocks/>
          </p:cNvPicPr>
          <p:nvPr/>
        </p:nvPicPr>
        <p:blipFill>
          <a:blip r:embed="rId3" cstate="print"/>
          <a:srcRect l="7383" t="9058" r="53572" b="6055"/>
          <a:stretch>
            <a:fillRect/>
          </a:stretch>
        </p:blipFill>
        <p:spPr bwMode="auto">
          <a:xfrm>
            <a:off x="5570484" y="2007476"/>
            <a:ext cx="3090040" cy="4850524"/>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smtClean="0"/>
              <a:t>2016 National Patient </a:t>
            </a:r>
            <a:br>
              <a:rPr lang="en-US" altLang="en-US" dirty="0" smtClean="0"/>
            </a:br>
            <a:r>
              <a:rPr lang="en-US" altLang="en-US" dirty="0" smtClean="0"/>
              <a:t>Safety Goals</a:t>
            </a:r>
            <a:endParaRPr lang="en-US" dirty="0"/>
          </a:p>
        </p:txBody>
      </p:sp>
      <p:sp>
        <p:nvSpPr>
          <p:cNvPr id="3" name="Content Placeholder 2"/>
          <p:cNvSpPr>
            <a:spLocks noGrp="1"/>
          </p:cNvSpPr>
          <p:nvPr>
            <p:ph idx="1"/>
          </p:nvPr>
        </p:nvSpPr>
        <p:spPr>
          <a:xfrm>
            <a:off x="1247887" y="1629103"/>
            <a:ext cx="7783834" cy="4547860"/>
          </a:xfrm>
        </p:spPr>
        <p:txBody>
          <a:bodyPr>
            <a:normAutofit/>
          </a:bodyPr>
          <a:lstStyle/>
          <a:p>
            <a:r>
              <a:rPr lang="en-US" u="sng" dirty="0" smtClean="0"/>
              <a:t>Goal #1</a:t>
            </a:r>
            <a:r>
              <a:rPr lang="en-US" dirty="0" smtClean="0"/>
              <a:t>: Improve the accuracy of patient identification</a:t>
            </a:r>
          </a:p>
          <a:p>
            <a:r>
              <a:rPr lang="en-US" u="sng" dirty="0" smtClean="0"/>
              <a:t>NPSG.01.01.01</a:t>
            </a:r>
            <a:r>
              <a:rPr lang="en-US" dirty="0" smtClean="0"/>
              <a:t>:  Use at least two patient identifiers when providing care, treatment and services.</a:t>
            </a:r>
          </a:p>
          <a:p>
            <a:r>
              <a:rPr lang="en-US" altLang="en-US" u="sng" dirty="0" smtClean="0"/>
              <a:t>NPSG.01.03.01</a:t>
            </a:r>
            <a:r>
              <a:rPr lang="en-US" altLang="en-US" dirty="0" smtClean="0"/>
              <a:t>:  Eliminate transfusion errors related to patient misidentification</a:t>
            </a:r>
          </a:p>
          <a:p>
            <a:r>
              <a:rPr lang="en-US" sz="2000" i="1" dirty="0" smtClean="0"/>
              <a:t>Applies to:  Ambulatory, Behavioral Health Care, Critical Access Hospital, Home Care, Hospital, Laboratory, Nursing Care Center, Office-Based Surgery</a:t>
            </a:r>
            <a:endParaRPr lang="en-US" sz="2000" dirty="0" smtClean="0"/>
          </a:p>
          <a:p>
            <a:endParaRPr lang="en-US" dirty="0" smtClean="0"/>
          </a:p>
          <a:p>
            <a:endParaRPr lang="en-US" dirty="0" smtClean="0"/>
          </a:p>
          <a:p>
            <a:endParaRPr lang="en-US" dirty="0"/>
          </a:p>
        </p:txBody>
      </p:sp>
      <p:pic>
        <p:nvPicPr>
          <p:cNvPr id="4" name="Picture 3" descr="http://www.thenewsussexhotel.co.uk/wp-content/uploads/2012/07/Olympic-Torch.jpg"/>
          <p:cNvPicPr/>
          <p:nvPr/>
        </p:nvPicPr>
        <p:blipFill>
          <a:blip r:embed="rId2" cstate="print"/>
          <a:srcRect/>
          <a:stretch>
            <a:fillRect/>
          </a:stretch>
        </p:blipFill>
        <p:spPr bwMode="auto">
          <a:xfrm>
            <a:off x="6159062" y="4908331"/>
            <a:ext cx="2501461" cy="1949669"/>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Setups for Printing</a:t>
            </a:r>
            <a:endParaRPr lang="en-US" dirty="0"/>
          </a:p>
        </p:txBody>
      </p:sp>
      <p:sp>
        <p:nvSpPr>
          <p:cNvPr id="5" name="Text Placeholder 4"/>
          <p:cNvSpPr>
            <a:spLocks noGrp="1"/>
          </p:cNvSpPr>
          <p:nvPr>
            <p:ph type="body" idx="1"/>
          </p:nvPr>
        </p:nvSpPr>
        <p:spPr/>
        <p:txBody>
          <a:bodyPr/>
          <a:lstStyle/>
          <a:p>
            <a:pPr algn="ctr"/>
            <a:r>
              <a:rPr lang="en-US" dirty="0" smtClean="0"/>
              <a:t>Label Layout</a:t>
            </a:r>
          </a:p>
          <a:p>
            <a:endParaRPr lang="en-US" dirty="0"/>
          </a:p>
        </p:txBody>
      </p:sp>
      <p:sp>
        <p:nvSpPr>
          <p:cNvPr id="6" name="Content Placeholder 5"/>
          <p:cNvSpPr>
            <a:spLocks noGrp="1"/>
          </p:cNvSpPr>
          <p:nvPr>
            <p:ph sz="half" idx="2"/>
          </p:nvPr>
        </p:nvSpPr>
        <p:spPr/>
        <p:txBody>
          <a:bodyPr/>
          <a:lstStyle/>
          <a:p>
            <a:r>
              <a:rPr lang="en-US" dirty="0" smtClean="0"/>
              <a:t>Select Label Layout</a:t>
            </a:r>
          </a:p>
          <a:p>
            <a:r>
              <a:rPr lang="en-US" dirty="0" smtClean="0"/>
              <a:t>Client Custom Label </a:t>
            </a:r>
          </a:p>
          <a:p>
            <a:endParaRPr lang="en-US" dirty="0"/>
          </a:p>
        </p:txBody>
      </p:sp>
      <p:sp>
        <p:nvSpPr>
          <p:cNvPr id="7" name="Text Placeholder 6"/>
          <p:cNvSpPr>
            <a:spLocks noGrp="1"/>
          </p:cNvSpPr>
          <p:nvPr>
            <p:ph type="body" sz="quarter" idx="3"/>
          </p:nvPr>
        </p:nvSpPr>
        <p:spPr/>
        <p:txBody>
          <a:bodyPr/>
          <a:lstStyle/>
          <a:p>
            <a:pPr algn="ctr"/>
            <a:r>
              <a:rPr lang="en-US" dirty="0" smtClean="0"/>
              <a:t>Label selection</a:t>
            </a:r>
          </a:p>
          <a:p>
            <a:pPr algn="ctr"/>
            <a:endParaRPr lang="en-US" dirty="0"/>
          </a:p>
        </p:txBody>
      </p:sp>
      <p:pic>
        <p:nvPicPr>
          <p:cNvPr id="9" name="Content Placeholder 6"/>
          <p:cNvPicPr>
            <a:picLocks noGrp="1"/>
          </p:cNvPicPr>
          <p:nvPr>
            <p:ph sz="quarter" idx="4"/>
          </p:nvPr>
        </p:nvPicPr>
        <p:blipFill>
          <a:blip r:embed="rId2" cstate="print"/>
          <a:srcRect l="7664" t="9239" r="53717" b="6522"/>
          <a:stretch>
            <a:fillRect/>
          </a:stretch>
        </p:blipFill>
        <p:spPr bwMode="auto">
          <a:xfrm>
            <a:off x="5738648" y="2175641"/>
            <a:ext cx="2995449" cy="4682359"/>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Bluetooth printing</a:t>
            </a:r>
            <a:endParaRPr lang="en-US" dirty="0"/>
          </a:p>
        </p:txBody>
      </p:sp>
      <p:sp>
        <p:nvSpPr>
          <p:cNvPr id="3" name="Content Placeholder 2"/>
          <p:cNvSpPr>
            <a:spLocks noGrp="1"/>
          </p:cNvSpPr>
          <p:nvPr>
            <p:ph sz="half" idx="1"/>
          </p:nvPr>
        </p:nvSpPr>
        <p:spPr/>
        <p:txBody>
          <a:bodyPr/>
          <a:lstStyle/>
          <a:p>
            <a:r>
              <a:rPr lang="en-US" dirty="0" smtClean="0"/>
              <a:t>Bluetooth setup</a:t>
            </a:r>
          </a:p>
          <a:p>
            <a:r>
              <a:rPr lang="en-US" dirty="0" smtClean="0"/>
              <a:t>Click on Bluetooth printer</a:t>
            </a:r>
          </a:p>
          <a:p>
            <a:endParaRPr lang="en-US" dirty="0"/>
          </a:p>
        </p:txBody>
      </p:sp>
      <p:sp>
        <p:nvSpPr>
          <p:cNvPr id="4" name="Content Placeholder 3"/>
          <p:cNvSpPr>
            <a:spLocks noGrp="1"/>
          </p:cNvSpPr>
          <p:nvPr>
            <p:ph sz="half" idx="2"/>
          </p:nvPr>
        </p:nvSpPr>
        <p:spPr>
          <a:xfrm>
            <a:off x="5171739" y="1667435"/>
            <a:ext cx="3068371" cy="4509528"/>
          </a:xfrm>
        </p:spPr>
        <p:txBody>
          <a:bodyPr/>
          <a:lstStyle/>
          <a:p>
            <a:endParaRPr lang="en-US" dirty="0"/>
          </a:p>
        </p:txBody>
      </p:sp>
      <p:pic>
        <p:nvPicPr>
          <p:cNvPr id="5" name="Content Placeholder 4"/>
          <p:cNvPicPr>
            <a:picLocks/>
          </p:cNvPicPr>
          <p:nvPr/>
        </p:nvPicPr>
        <p:blipFill>
          <a:blip r:embed="rId2" cstate="print"/>
          <a:srcRect l="7383" t="9058" r="53572" b="6055"/>
          <a:stretch>
            <a:fillRect/>
          </a:stretch>
        </p:blipFill>
        <p:spPr bwMode="auto">
          <a:xfrm>
            <a:off x="5013433" y="1502979"/>
            <a:ext cx="3373821" cy="5108028"/>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BT Printer setup Continued</a:t>
            </a:r>
            <a:endParaRPr lang="en-US" dirty="0"/>
          </a:p>
        </p:txBody>
      </p:sp>
      <p:sp>
        <p:nvSpPr>
          <p:cNvPr id="5" name="Text Placeholder 4"/>
          <p:cNvSpPr>
            <a:spLocks noGrp="1"/>
          </p:cNvSpPr>
          <p:nvPr>
            <p:ph type="body" idx="1"/>
          </p:nvPr>
        </p:nvSpPr>
        <p:spPr>
          <a:xfrm>
            <a:off x="1157259" y="1450429"/>
            <a:ext cx="3868340" cy="388882"/>
          </a:xfrm>
        </p:spPr>
        <p:txBody>
          <a:bodyPr>
            <a:normAutofit fontScale="92500" lnSpcReduction="10000"/>
          </a:bodyPr>
          <a:lstStyle/>
          <a:p>
            <a:pPr algn="ctr"/>
            <a:r>
              <a:rPr lang="en-US" dirty="0" smtClean="0"/>
              <a:t>Printers</a:t>
            </a:r>
            <a:endParaRPr lang="en-US" dirty="0"/>
          </a:p>
        </p:txBody>
      </p:sp>
      <p:sp>
        <p:nvSpPr>
          <p:cNvPr id="6" name="Content Placeholder 5"/>
          <p:cNvSpPr>
            <a:spLocks noGrp="1"/>
          </p:cNvSpPr>
          <p:nvPr>
            <p:ph sz="half" idx="2"/>
          </p:nvPr>
        </p:nvSpPr>
        <p:spPr>
          <a:xfrm>
            <a:off x="1429407" y="2154621"/>
            <a:ext cx="3596192" cy="4061876"/>
          </a:xfrm>
        </p:spPr>
        <p:txBody>
          <a:bodyPr>
            <a:normAutofit/>
          </a:bodyPr>
          <a:lstStyle/>
          <a:p>
            <a:r>
              <a:rPr lang="en-US" sz="2400" dirty="0" smtClean="0"/>
              <a:t>Touch Discover printers tile.</a:t>
            </a:r>
          </a:p>
          <a:p>
            <a:r>
              <a:rPr lang="en-US" sz="2400" dirty="0" smtClean="0"/>
              <a:t>Touch the Serial number or IP of printer of choice.</a:t>
            </a:r>
          </a:p>
          <a:p>
            <a:r>
              <a:rPr lang="en-US" sz="2400" dirty="0" smtClean="0"/>
              <a:t>Then touch Test-&gt; a test label will print.</a:t>
            </a:r>
          </a:p>
          <a:p>
            <a:r>
              <a:rPr lang="en-US" sz="2400" dirty="0" smtClean="0"/>
              <a:t>Touch OK to save settings.</a:t>
            </a:r>
          </a:p>
          <a:p>
            <a:endParaRPr lang="en-US" dirty="0"/>
          </a:p>
        </p:txBody>
      </p:sp>
      <p:sp>
        <p:nvSpPr>
          <p:cNvPr id="7" name="Text Placeholder 6"/>
          <p:cNvSpPr>
            <a:spLocks noGrp="1"/>
          </p:cNvSpPr>
          <p:nvPr>
            <p:ph type="body" sz="quarter" idx="3"/>
          </p:nvPr>
        </p:nvSpPr>
        <p:spPr>
          <a:xfrm>
            <a:off x="5162324" y="1387367"/>
            <a:ext cx="3887391" cy="483474"/>
          </a:xfrm>
        </p:spPr>
        <p:txBody>
          <a:bodyPr>
            <a:normAutofit/>
          </a:bodyPr>
          <a:lstStyle/>
          <a:p>
            <a:pPr algn="ctr"/>
            <a:r>
              <a:rPr lang="en-US" dirty="0" smtClean="0"/>
              <a:t>List of BT Printers ON</a:t>
            </a:r>
            <a:endParaRPr lang="en-US" dirty="0"/>
          </a:p>
        </p:txBody>
      </p:sp>
      <p:pic>
        <p:nvPicPr>
          <p:cNvPr id="9" name="Content Placeholder 6"/>
          <p:cNvPicPr>
            <a:picLocks noGrp="1"/>
          </p:cNvPicPr>
          <p:nvPr>
            <p:ph sz="quarter" idx="4"/>
          </p:nvPr>
        </p:nvPicPr>
        <p:blipFill>
          <a:blip r:embed="rId2" cstate="print"/>
          <a:srcRect l="6938" t="9058" r="54298" b="6341"/>
          <a:stretch>
            <a:fillRect/>
          </a:stretch>
        </p:blipFill>
        <p:spPr bwMode="auto">
          <a:xfrm>
            <a:off x="5717628" y="2012731"/>
            <a:ext cx="2717254" cy="475488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pPr algn="ctr"/>
            <a:r>
              <a:rPr lang="en-US" sz="3600" dirty="0" smtClean="0"/>
              <a:t>Scan Patient HIS wristband </a:t>
            </a:r>
            <a:br>
              <a:rPr lang="en-US" sz="3600" dirty="0" smtClean="0"/>
            </a:br>
            <a:r>
              <a:rPr lang="en-US" sz="3600" dirty="0" smtClean="0"/>
              <a:t>*Billing Number or MRN*</a:t>
            </a:r>
            <a:br>
              <a:rPr lang="en-US" sz="3600" dirty="0" smtClean="0"/>
            </a:br>
            <a:r>
              <a:rPr lang="en-US" sz="3600" dirty="0" smtClean="0"/>
              <a:t>*Linear or 2D*</a:t>
            </a:r>
            <a:endParaRPr lang="en-US" sz="3600" dirty="0"/>
          </a:p>
        </p:txBody>
      </p:sp>
      <p:sp>
        <p:nvSpPr>
          <p:cNvPr id="8" name="Content Placeholder 7"/>
          <p:cNvSpPr>
            <a:spLocks noGrp="1"/>
          </p:cNvSpPr>
          <p:nvPr>
            <p:ph sz="half" idx="1"/>
          </p:nvPr>
        </p:nvSpPr>
        <p:spPr/>
        <p:txBody>
          <a:bodyPr/>
          <a:lstStyle/>
          <a:p>
            <a:r>
              <a:rPr lang="en-US" dirty="0" smtClean="0"/>
              <a:t>Scanning HIS wristband</a:t>
            </a:r>
            <a:endParaRPr lang="en-US" dirty="0"/>
          </a:p>
        </p:txBody>
      </p:sp>
      <p:pic>
        <p:nvPicPr>
          <p:cNvPr id="10" name="Picture 9"/>
          <p:cNvPicPr/>
          <p:nvPr/>
        </p:nvPicPr>
        <p:blipFill>
          <a:blip r:embed="rId2" cstate="print"/>
          <a:srcRect l="22574" t="35758" r="24869" b="33160"/>
          <a:stretch>
            <a:fillRect/>
          </a:stretch>
        </p:blipFill>
        <p:spPr bwMode="auto">
          <a:xfrm>
            <a:off x="1481959" y="2701159"/>
            <a:ext cx="3026980" cy="2669628"/>
          </a:xfrm>
          <a:prstGeom prst="rect">
            <a:avLst/>
          </a:prstGeom>
          <a:noFill/>
          <a:ln w="9525">
            <a:noFill/>
            <a:miter lim="800000"/>
            <a:headEnd/>
            <a:tailEnd/>
          </a:ln>
        </p:spPr>
      </p:pic>
      <p:pic>
        <p:nvPicPr>
          <p:cNvPr id="11" name="Content Placeholder 5" descr="http://www.psqh.com/mayjun08/art/identification.jpg"/>
          <p:cNvPicPr>
            <a:picLocks noGrp="1"/>
          </p:cNvPicPr>
          <p:nvPr>
            <p:ph sz="half" idx="2"/>
          </p:nvPr>
        </p:nvPicPr>
        <p:blipFill>
          <a:blip r:embed="rId3" cstate="print"/>
          <a:srcRect/>
          <a:stretch>
            <a:fillRect/>
          </a:stretch>
        </p:blipFill>
        <p:spPr bwMode="auto">
          <a:xfrm>
            <a:off x="4846255" y="2144109"/>
            <a:ext cx="3886200" cy="3258207"/>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Actions prior to scan–Push and hold on patient name</a:t>
            </a:r>
            <a:endParaRPr lang="en-US" dirty="0"/>
          </a:p>
        </p:txBody>
      </p:sp>
      <p:sp>
        <p:nvSpPr>
          <p:cNvPr id="4" name="Text Placeholder 3"/>
          <p:cNvSpPr>
            <a:spLocks noGrp="1"/>
          </p:cNvSpPr>
          <p:nvPr>
            <p:ph type="body" idx="1"/>
          </p:nvPr>
        </p:nvSpPr>
        <p:spPr>
          <a:xfrm>
            <a:off x="1157259" y="1616615"/>
            <a:ext cx="3868340" cy="485454"/>
          </a:xfrm>
        </p:spPr>
        <p:txBody>
          <a:bodyPr/>
          <a:lstStyle/>
          <a:p>
            <a:pPr algn="ctr"/>
            <a:r>
              <a:rPr lang="en-US" dirty="0" smtClean="0"/>
              <a:t>MC40 Menu</a:t>
            </a:r>
            <a:endParaRPr lang="en-US" dirty="0"/>
          </a:p>
        </p:txBody>
      </p:sp>
      <p:sp>
        <p:nvSpPr>
          <p:cNvPr id="6" name="Text Placeholder 5"/>
          <p:cNvSpPr>
            <a:spLocks noGrp="1"/>
          </p:cNvSpPr>
          <p:nvPr>
            <p:ph type="body" sz="quarter" idx="3"/>
          </p:nvPr>
        </p:nvSpPr>
        <p:spPr>
          <a:xfrm>
            <a:off x="5162324" y="1627372"/>
            <a:ext cx="3887391" cy="453675"/>
          </a:xfrm>
        </p:spPr>
        <p:txBody>
          <a:bodyPr>
            <a:normAutofit/>
          </a:bodyPr>
          <a:lstStyle/>
          <a:p>
            <a:r>
              <a:rPr lang="en-US" dirty="0" smtClean="0"/>
              <a:t>MC40 Patient prior to Scan</a:t>
            </a:r>
            <a:endParaRPr lang="en-US" dirty="0"/>
          </a:p>
        </p:txBody>
      </p:sp>
      <p:sp>
        <p:nvSpPr>
          <p:cNvPr id="9" name="Content Placeholder 8"/>
          <p:cNvSpPr>
            <a:spLocks noGrp="1"/>
          </p:cNvSpPr>
          <p:nvPr>
            <p:ph sz="half" idx="2"/>
          </p:nvPr>
        </p:nvSpPr>
        <p:spPr>
          <a:xfrm>
            <a:off x="1157259" y="2133600"/>
            <a:ext cx="3868340" cy="4082897"/>
          </a:xfrm>
        </p:spPr>
        <p:txBody>
          <a:bodyPr>
            <a:normAutofit/>
          </a:bodyPr>
          <a:lstStyle/>
          <a:p>
            <a:r>
              <a:rPr lang="en-US" sz="2400" dirty="0" smtClean="0"/>
              <a:t>Draw history</a:t>
            </a:r>
          </a:p>
          <a:p>
            <a:r>
              <a:rPr lang="en-US" sz="2400" dirty="0" smtClean="0"/>
              <a:t>Cancel</a:t>
            </a:r>
          </a:p>
          <a:p>
            <a:r>
              <a:rPr lang="en-US" sz="2400" dirty="0" smtClean="0"/>
              <a:t>Reschedul</a:t>
            </a:r>
            <a:r>
              <a:rPr lang="en-US" dirty="0" smtClean="0"/>
              <a:t>e</a:t>
            </a:r>
          </a:p>
          <a:p>
            <a:endParaRPr lang="en-US" dirty="0"/>
          </a:p>
        </p:txBody>
      </p:sp>
      <p:pic>
        <p:nvPicPr>
          <p:cNvPr id="8" name="Content Placeholder 7"/>
          <p:cNvPicPr>
            <a:picLocks noGrp="1"/>
          </p:cNvPicPr>
          <p:nvPr>
            <p:ph sz="quarter" idx="4"/>
          </p:nvPr>
        </p:nvPicPr>
        <p:blipFill>
          <a:blip r:embed="rId2" cstate="print"/>
          <a:srcRect/>
          <a:stretch>
            <a:fillRect/>
          </a:stretch>
        </p:blipFill>
        <p:spPr bwMode="auto">
          <a:xfrm>
            <a:off x="6295697" y="2165130"/>
            <a:ext cx="2638095" cy="4572000"/>
          </a:xfrm>
          <a:prstGeom prst="rect">
            <a:avLst/>
          </a:prstGeom>
          <a:noFill/>
          <a:ln w="9525">
            <a:noFill/>
            <a:miter lim="800000"/>
            <a:headEnd/>
            <a:tailEnd/>
          </a:ln>
        </p:spPr>
      </p:pic>
      <p:pic>
        <p:nvPicPr>
          <p:cNvPr id="11" name="Picture 10"/>
          <p:cNvPicPr/>
          <p:nvPr/>
        </p:nvPicPr>
        <p:blipFill>
          <a:blip r:embed="rId3" cstate="print"/>
          <a:srcRect/>
          <a:stretch>
            <a:fillRect/>
          </a:stretch>
        </p:blipFill>
        <p:spPr bwMode="auto">
          <a:xfrm>
            <a:off x="3286607" y="2040058"/>
            <a:ext cx="2738951" cy="4665542"/>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pPr algn="ctr"/>
            <a:r>
              <a:rPr lang="en-US" dirty="0" smtClean="0"/>
              <a:t>Draw History</a:t>
            </a:r>
            <a:endParaRPr lang="en-US" dirty="0"/>
          </a:p>
        </p:txBody>
      </p:sp>
      <p:sp>
        <p:nvSpPr>
          <p:cNvPr id="12" name="Content Placeholder 11"/>
          <p:cNvSpPr>
            <a:spLocks noGrp="1"/>
          </p:cNvSpPr>
          <p:nvPr>
            <p:ph idx="1"/>
          </p:nvPr>
        </p:nvSpPr>
        <p:spPr>
          <a:xfrm>
            <a:off x="1247887" y="1471448"/>
            <a:ext cx="7783834" cy="4705515"/>
          </a:xfrm>
        </p:spPr>
        <p:txBody>
          <a:bodyPr/>
          <a:lstStyle/>
          <a:p>
            <a:r>
              <a:rPr lang="en-US" dirty="0" smtClean="0"/>
              <a:t>Set in SoftID Admin Console</a:t>
            </a:r>
          </a:p>
          <a:p>
            <a:pPr>
              <a:buNone/>
            </a:pPr>
            <a:r>
              <a:rPr lang="en-US" dirty="0" smtClean="0"/>
              <a:t> at assignment level</a:t>
            </a:r>
          </a:p>
          <a:p>
            <a:pPr>
              <a:buNone/>
            </a:pPr>
            <a:r>
              <a:rPr lang="en-US" dirty="0" smtClean="0"/>
              <a:t> to look back </a:t>
            </a:r>
          </a:p>
          <a:p>
            <a:pPr>
              <a:buNone/>
            </a:pPr>
            <a:r>
              <a:rPr lang="en-US" dirty="0" smtClean="0"/>
              <a:t>24, 48, 72 hrs etc….</a:t>
            </a:r>
          </a:p>
          <a:p>
            <a:endParaRPr lang="en-US" dirty="0"/>
          </a:p>
        </p:txBody>
      </p:sp>
      <p:pic>
        <p:nvPicPr>
          <p:cNvPr id="13" name="Picture 12"/>
          <p:cNvPicPr/>
          <p:nvPr/>
        </p:nvPicPr>
        <p:blipFill>
          <a:blip r:embed="rId2" cstate="print"/>
          <a:srcRect/>
          <a:stretch>
            <a:fillRect/>
          </a:stretch>
        </p:blipFill>
        <p:spPr bwMode="auto">
          <a:xfrm>
            <a:off x="5819362" y="1457259"/>
            <a:ext cx="2970658" cy="512064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Manual Entry Patient BN/MRN</a:t>
            </a:r>
            <a:endParaRPr lang="en-US" dirty="0"/>
          </a:p>
        </p:txBody>
      </p:sp>
      <p:sp>
        <p:nvSpPr>
          <p:cNvPr id="3" name="Text Placeholder 2"/>
          <p:cNvSpPr>
            <a:spLocks noGrp="1"/>
          </p:cNvSpPr>
          <p:nvPr>
            <p:ph type="body" idx="1"/>
          </p:nvPr>
        </p:nvSpPr>
        <p:spPr>
          <a:xfrm>
            <a:off x="1157259" y="1303283"/>
            <a:ext cx="3868340" cy="462455"/>
          </a:xfrm>
        </p:spPr>
        <p:txBody>
          <a:bodyPr>
            <a:normAutofit/>
          </a:bodyPr>
          <a:lstStyle/>
          <a:p>
            <a:pPr algn="ctr"/>
            <a:r>
              <a:rPr lang="en-US" dirty="0" smtClean="0"/>
              <a:t>Required 2 entry’s</a:t>
            </a:r>
            <a:endParaRPr lang="en-US" dirty="0"/>
          </a:p>
        </p:txBody>
      </p:sp>
      <p:sp>
        <p:nvSpPr>
          <p:cNvPr id="5" name="Text Placeholder 4"/>
          <p:cNvSpPr>
            <a:spLocks noGrp="1"/>
          </p:cNvSpPr>
          <p:nvPr>
            <p:ph type="body" sz="quarter" idx="3"/>
          </p:nvPr>
        </p:nvSpPr>
        <p:spPr>
          <a:xfrm>
            <a:off x="5162324" y="1324304"/>
            <a:ext cx="3887391" cy="472966"/>
          </a:xfrm>
        </p:spPr>
        <p:txBody>
          <a:bodyPr>
            <a:normAutofit fontScale="25000" lnSpcReduction="20000"/>
          </a:bodyPr>
          <a:lstStyle/>
          <a:p>
            <a:pPr algn="ctr"/>
            <a:endParaRPr lang="en-US" dirty="0" smtClean="0"/>
          </a:p>
          <a:p>
            <a:pPr algn="ctr"/>
            <a:r>
              <a:rPr lang="en-US" sz="9600" dirty="0" smtClean="0"/>
              <a:t>Verify Patient Info</a:t>
            </a:r>
          </a:p>
        </p:txBody>
      </p:sp>
      <p:pic>
        <p:nvPicPr>
          <p:cNvPr id="9" name="Content Placeholder 4"/>
          <p:cNvPicPr>
            <a:picLocks noGrp="1"/>
          </p:cNvPicPr>
          <p:nvPr>
            <p:ph sz="half" idx="2"/>
          </p:nvPr>
        </p:nvPicPr>
        <p:blipFill>
          <a:blip r:embed="rId2" cstate="print"/>
          <a:srcRect l="27870" t="14013" r="53380" b="43799"/>
          <a:stretch>
            <a:fillRect/>
          </a:stretch>
        </p:blipFill>
        <p:spPr bwMode="auto">
          <a:xfrm>
            <a:off x="1660633" y="1890930"/>
            <a:ext cx="2932387" cy="4967070"/>
          </a:xfrm>
          <a:prstGeom prst="rect">
            <a:avLst/>
          </a:prstGeom>
          <a:noFill/>
          <a:ln w="9525">
            <a:noFill/>
            <a:miter lim="800000"/>
            <a:headEnd/>
            <a:tailEnd/>
          </a:ln>
        </p:spPr>
      </p:pic>
      <p:pic>
        <p:nvPicPr>
          <p:cNvPr id="10" name="Content Placeholder 6"/>
          <p:cNvPicPr>
            <a:picLocks noGrp="1"/>
          </p:cNvPicPr>
          <p:nvPr>
            <p:ph sz="quarter" idx="4"/>
          </p:nvPr>
        </p:nvPicPr>
        <p:blipFill>
          <a:blip r:embed="rId3" cstate="print"/>
          <a:srcRect l="7237" t="8514" r="54298" b="5873"/>
          <a:stretch>
            <a:fillRect/>
          </a:stretch>
        </p:blipFill>
        <p:spPr bwMode="auto">
          <a:xfrm>
            <a:off x="5580994" y="1801472"/>
            <a:ext cx="3132082" cy="5056527"/>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pPr algn="ctr"/>
            <a:r>
              <a:rPr lang="en-US" dirty="0" smtClean="0"/>
              <a:t>Patient Tests and Information</a:t>
            </a:r>
            <a:endParaRPr lang="en-US" dirty="0"/>
          </a:p>
        </p:txBody>
      </p:sp>
      <p:sp>
        <p:nvSpPr>
          <p:cNvPr id="7" name="Content Placeholder 6"/>
          <p:cNvSpPr>
            <a:spLocks noGrp="1"/>
          </p:cNvSpPr>
          <p:nvPr>
            <p:ph sz="half" idx="1"/>
          </p:nvPr>
        </p:nvSpPr>
        <p:spPr/>
        <p:txBody>
          <a:bodyPr/>
          <a:lstStyle/>
          <a:p>
            <a:endParaRPr lang="en-US" dirty="0" smtClean="0"/>
          </a:p>
          <a:p>
            <a:endParaRPr lang="en-US" dirty="0"/>
          </a:p>
        </p:txBody>
      </p:sp>
      <p:pic>
        <p:nvPicPr>
          <p:cNvPr id="21" name="Content Placeholder 6"/>
          <p:cNvPicPr>
            <a:picLocks/>
          </p:cNvPicPr>
          <p:nvPr/>
        </p:nvPicPr>
        <p:blipFill>
          <a:blip r:embed="rId2" cstate="print"/>
          <a:srcRect l="7374" t="8877" r="53717" b="5435"/>
          <a:stretch>
            <a:fillRect/>
          </a:stretch>
        </p:blipFill>
        <p:spPr bwMode="auto">
          <a:xfrm>
            <a:off x="1858970" y="1665889"/>
            <a:ext cx="2912727" cy="4934607"/>
          </a:xfrm>
          <a:prstGeom prst="rect">
            <a:avLst/>
          </a:prstGeom>
          <a:noFill/>
          <a:ln w="9525">
            <a:noFill/>
            <a:miter lim="800000"/>
            <a:headEnd/>
            <a:tailEnd/>
          </a:ln>
        </p:spPr>
      </p:pic>
      <p:pic>
        <p:nvPicPr>
          <p:cNvPr id="22" name="Content Placeholder 6"/>
          <p:cNvPicPr>
            <a:picLocks noGrp="1"/>
          </p:cNvPicPr>
          <p:nvPr>
            <p:ph sz="half" idx="2"/>
          </p:nvPr>
        </p:nvPicPr>
        <p:blipFill>
          <a:blip r:embed="rId3" cstate="print"/>
          <a:srcRect l="7383" t="8696" r="53572" b="6779"/>
          <a:stretch>
            <a:fillRect/>
          </a:stretch>
        </p:blipFill>
        <p:spPr bwMode="auto">
          <a:xfrm>
            <a:off x="5813072" y="1666875"/>
            <a:ext cx="2910514" cy="489158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Printing/Draw/Label</a:t>
            </a:r>
            <a:endParaRPr lang="en-US" dirty="0"/>
          </a:p>
        </p:txBody>
      </p:sp>
      <p:pic>
        <p:nvPicPr>
          <p:cNvPr id="5" name="Content Placeholder 6"/>
          <p:cNvPicPr>
            <a:picLocks noGrp="1"/>
          </p:cNvPicPr>
          <p:nvPr>
            <p:ph sz="half" idx="1"/>
          </p:nvPr>
        </p:nvPicPr>
        <p:blipFill>
          <a:blip r:embed="rId2" cstate="print"/>
          <a:srcRect l="7655" t="8877" r="53806" b="6341"/>
          <a:stretch>
            <a:fillRect/>
          </a:stretch>
        </p:blipFill>
        <p:spPr bwMode="auto">
          <a:xfrm>
            <a:off x="1807779" y="1292772"/>
            <a:ext cx="3090042" cy="5234152"/>
          </a:xfrm>
          <a:prstGeom prst="rect">
            <a:avLst/>
          </a:prstGeom>
          <a:noFill/>
          <a:ln w="9525">
            <a:noFill/>
            <a:miter lim="800000"/>
            <a:headEnd/>
            <a:tailEnd/>
          </a:ln>
        </p:spPr>
      </p:pic>
      <p:pic>
        <p:nvPicPr>
          <p:cNvPr id="8" name="Content Placeholder 6"/>
          <p:cNvPicPr>
            <a:picLocks noGrp="1"/>
          </p:cNvPicPr>
          <p:nvPr>
            <p:ph sz="half" idx="2"/>
          </p:nvPr>
        </p:nvPicPr>
        <p:blipFill>
          <a:blip r:embed="rId3" cstate="print"/>
          <a:srcRect l="7087" t="8877" r="53862" b="6298"/>
          <a:stretch>
            <a:fillRect/>
          </a:stretch>
        </p:blipFill>
        <p:spPr bwMode="auto">
          <a:xfrm>
            <a:off x="5559971" y="1271752"/>
            <a:ext cx="3174125" cy="5265682"/>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Collection/Submit to Lab</a:t>
            </a:r>
            <a:endParaRPr lang="en-US" dirty="0"/>
          </a:p>
        </p:txBody>
      </p:sp>
      <p:pic>
        <p:nvPicPr>
          <p:cNvPr id="5" name="Content Placeholder 4"/>
          <p:cNvPicPr>
            <a:picLocks noGrp="1"/>
          </p:cNvPicPr>
          <p:nvPr>
            <p:ph sz="half" idx="1"/>
          </p:nvPr>
        </p:nvPicPr>
        <p:blipFill>
          <a:blip r:embed="rId2" cstate="print"/>
          <a:srcRect l="22574" t="35758" r="24869" b="33160"/>
          <a:stretch>
            <a:fillRect/>
          </a:stretch>
        </p:blipFill>
        <p:spPr bwMode="auto">
          <a:xfrm>
            <a:off x="956440" y="1324303"/>
            <a:ext cx="2249215" cy="2194560"/>
          </a:xfrm>
          <a:prstGeom prst="rect">
            <a:avLst/>
          </a:prstGeom>
          <a:noFill/>
          <a:ln w="9525">
            <a:noFill/>
            <a:miter lim="800000"/>
            <a:headEnd/>
            <a:tailEnd/>
          </a:ln>
        </p:spPr>
      </p:pic>
      <p:pic>
        <p:nvPicPr>
          <p:cNvPr id="7" name="Content Placeholder 6"/>
          <p:cNvPicPr>
            <a:picLocks/>
          </p:cNvPicPr>
          <p:nvPr/>
        </p:nvPicPr>
        <p:blipFill>
          <a:blip r:embed="rId3" cstate="print"/>
          <a:srcRect l="7519" t="9058" r="54008" b="6159"/>
          <a:stretch>
            <a:fillRect/>
          </a:stretch>
        </p:blipFill>
        <p:spPr bwMode="auto">
          <a:xfrm>
            <a:off x="3247698" y="1292771"/>
            <a:ext cx="3005958" cy="4960883"/>
          </a:xfrm>
          <a:prstGeom prst="rect">
            <a:avLst/>
          </a:prstGeom>
          <a:noFill/>
          <a:ln w="9525">
            <a:noFill/>
            <a:miter lim="800000"/>
            <a:headEnd/>
            <a:tailEnd/>
          </a:ln>
        </p:spPr>
      </p:pic>
      <p:pic>
        <p:nvPicPr>
          <p:cNvPr id="9" name="Content Placeholder 4"/>
          <p:cNvPicPr>
            <a:picLocks noGrp="1"/>
          </p:cNvPicPr>
          <p:nvPr>
            <p:ph sz="half" idx="2"/>
          </p:nvPr>
        </p:nvPicPr>
        <p:blipFill>
          <a:blip r:embed="rId4" cstate="print"/>
          <a:srcRect l="27790" t="13912" r="53460" b="43900"/>
          <a:stretch>
            <a:fillRect/>
          </a:stretch>
        </p:blipFill>
        <p:spPr bwMode="auto">
          <a:xfrm>
            <a:off x="6222124" y="2053679"/>
            <a:ext cx="2921876" cy="4804321"/>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smtClean="0"/>
              <a:t>2016 National Patient Safety Goals continued</a:t>
            </a:r>
            <a:endParaRPr lang="en-US" dirty="0"/>
          </a:p>
        </p:txBody>
      </p:sp>
      <p:sp>
        <p:nvSpPr>
          <p:cNvPr id="3" name="Content Placeholder 2"/>
          <p:cNvSpPr>
            <a:spLocks noGrp="1"/>
          </p:cNvSpPr>
          <p:nvPr>
            <p:ph idx="1"/>
          </p:nvPr>
        </p:nvSpPr>
        <p:spPr/>
        <p:txBody>
          <a:bodyPr/>
          <a:lstStyle/>
          <a:p>
            <a:r>
              <a:rPr lang="en-US" altLang="en-US" u="sng" dirty="0" smtClean="0"/>
              <a:t>Goal #2: </a:t>
            </a:r>
            <a:r>
              <a:rPr lang="en-US" dirty="0" smtClean="0"/>
              <a:t>Improve the effectiveness of communication among caregivers.</a:t>
            </a:r>
            <a:endParaRPr lang="en-US" i="1" dirty="0" smtClean="0"/>
          </a:p>
          <a:p>
            <a:r>
              <a:rPr lang="en-US" altLang="en-US" u="sng" dirty="0" smtClean="0"/>
              <a:t>NPSG.02.03.01</a:t>
            </a:r>
            <a:r>
              <a:rPr lang="en-US" altLang="en-US" dirty="0" smtClean="0"/>
              <a:t>:  Report critical results of tests and diagnostic procedures on a timely basis.</a:t>
            </a:r>
          </a:p>
          <a:p>
            <a:r>
              <a:rPr lang="en-US" altLang="en-US" i="1" dirty="0" smtClean="0"/>
              <a:t>Applies to:  Critical Access Hospital, Hospital, Laboratory</a:t>
            </a:r>
            <a:endParaRPr lang="en-US" altLang="en-US" dirty="0" smtClean="0"/>
          </a:p>
          <a:p>
            <a:endParaRPr lang="en-US" dirty="0"/>
          </a:p>
        </p:txBody>
      </p:sp>
      <p:pic>
        <p:nvPicPr>
          <p:cNvPr id="4" name="Picture 3" descr="http://4.bp.blogspot.com/-EMHXeMxNYBo/UBVIA2tDzkI/AAAAAAAAY7A/a6N87NUdK38/s320/olympic+torch+(1).jpg"/>
          <p:cNvPicPr/>
          <p:nvPr/>
        </p:nvPicPr>
        <p:blipFill>
          <a:blip r:embed="rId2" cstate="print"/>
          <a:srcRect/>
          <a:stretch>
            <a:fillRect/>
          </a:stretch>
        </p:blipFill>
        <p:spPr bwMode="auto">
          <a:xfrm>
            <a:off x="3342290" y="4337060"/>
            <a:ext cx="3363310" cy="2520939"/>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ctr"/>
            <a:r>
              <a:rPr lang="en-US" dirty="0" smtClean="0"/>
              <a:t>Rescheduling prior to scan</a:t>
            </a:r>
            <a:endParaRPr lang="en-US" dirty="0"/>
          </a:p>
        </p:txBody>
      </p:sp>
      <p:pic>
        <p:nvPicPr>
          <p:cNvPr id="12" name="Content Placeholder 11"/>
          <p:cNvPicPr>
            <a:picLocks noGrp="1"/>
          </p:cNvPicPr>
          <p:nvPr>
            <p:ph sz="half" idx="1"/>
          </p:nvPr>
        </p:nvPicPr>
        <p:blipFill>
          <a:blip r:embed="rId2" cstate="print"/>
          <a:srcRect/>
          <a:stretch>
            <a:fillRect/>
          </a:stretch>
        </p:blipFill>
        <p:spPr bwMode="auto">
          <a:xfrm>
            <a:off x="1702675" y="1450428"/>
            <a:ext cx="3142593" cy="5235136"/>
          </a:xfrm>
          <a:prstGeom prst="rect">
            <a:avLst/>
          </a:prstGeom>
          <a:noFill/>
          <a:ln w="9525">
            <a:noFill/>
            <a:miter lim="800000"/>
            <a:headEnd/>
            <a:tailEnd/>
          </a:ln>
        </p:spPr>
      </p:pic>
      <p:pic>
        <p:nvPicPr>
          <p:cNvPr id="13" name="Content Placeholder 12"/>
          <p:cNvPicPr>
            <a:picLocks noGrp="1"/>
          </p:cNvPicPr>
          <p:nvPr>
            <p:ph sz="half" idx="2"/>
          </p:nvPr>
        </p:nvPicPr>
        <p:blipFill>
          <a:blip r:embed="rId3" cstate="print"/>
          <a:srcRect/>
          <a:stretch>
            <a:fillRect/>
          </a:stretch>
        </p:blipFill>
        <p:spPr bwMode="auto">
          <a:xfrm>
            <a:off x="5328745" y="1423001"/>
            <a:ext cx="3164726" cy="5240558"/>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61824" y="193001"/>
            <a:ext cx="7881840" cy="1215385"/>
          </a:xfrm>
        </p:spPr>
        <p:txBody>
          <a:bodyPr/>
          <a:lstStyle/>
          <a:p>
            <a:pPr algn="ctr"/>
            <a:r>
              <a:rPr lang="en-US" dirty="0" smtClean="0"/>
              <a:t>After Reschedule is submitted</a:t>
            </a:r>
            <a:endParaRPr lang="en-US" dirty="0"/>
          </a:p>
        </p:txBody>
      </p:sp>
      <p:sp>
        <p:nvSpPr>
          <p:cNvPr id="7" name="Text Placeholder 6"/>
          <p:cNvSpPr>
            <a:spLocks noGrp="1"/>
          </p:cNvSpPr>
          <p:nvPr>
            <p:ph type="body" idx="1"/>
          </p:nvPr>
        </p:nvSpPr>
        <p:spPr>
          <a:xfrm>
            <a:off x="1157259" y="1208690"/>
            <a:ext cx="3868340" cy="472965"/>
          </a:xfrm>
        </p:spPr>
        <p:txBody>
          <a:bodyPr>
            <a:noAutofit/>
          </a:bodyPr>
          <a:lstStyle/>
          <a:p>
            <a:pPr algn="ctr"/>
            <a:r>
              <a:rPr lang="en-US" sz="2000" dirty="0" smtClean="0"/>
              <a:t>Return to dynamic collection list</a:t>
            </a:r>
            <a:endParaRPr lang="en-US" sz="2000" dirty="0"/>
          </a:p>
        </p:txBody>
      </p:sp>
      <p:pic>
        <p:nvPicPr>
          <p:cNvPr id="5" name="Content Placeholder 4"/>
          <p:cNvPicPr>
            <a:picLocks noGrp="1"/>
          </p:cNvPicPr>
          <p:nvPr>
            <p:ph sz="half" idx="2"/>
          </p:nvPr>
        </p:nvPicPr>
        <p:blipFill>
          <a:blip r:embed="rId2" cstate="print"/>
          <a:stretch>
            <a:fillRect/>
          </a:stretch>
        </p:blipFill>
        <p:spPr bwMode="auto">
          <a:xfrm>
            <a:off x="1545020" y="1744717"/>
            <a:ext cx="3195145" cy="4891514"/>
          </a:xfrm>
          <a:prstGeom prst="rect">
            <a:avLst/>
          </a:prstGeom>
          <a:noFill/>
          <a:ln w="9525">
            <a:noFill/>
            <a:miter lim="800000"/>
            <a:headEnd/>
            <a:tailEnd/>
          </a:ln>
        </p:spPr>
      </p:pic>
      <p:sp>
        <p:nvSpPr>
          <p:cNvPr id="8" name="Text Placeholder 7"/>
          <p:cNvSpPr>
            <a:spLocks noGrp="1"/>
          </p:cNvSpPr>
          <p:nvPr>
            <p:ph type="body" sz="quarter" idx="3"/>
          </p:nvPr>
        </p:nvSpPr>
        <p:spPr>
          <a:xfrm>
            <a:off x="5162324" y="1334815"/>
            <a:ext cx="3887391" cy="325820"/>
          </a:xfrm>
        </p:spPr>
        <p:txBody>
          <a:bodyPr>
            <a:normAutofit fontScale="85000" lnSpcReduction="20000"/>
          </a:bodyPr>
          <a:lstStyle/>
          <a:p>
            <a:r>
              <a:rPr lang="en-US" dirty="0" smtClean="0"/>
              <a:t>Check Info on reschedule</a:t>
            </a:r>
            <a:endParaRPr lang="en-US" dirty="0"/>
          </a:p>
        </p:txBody>
      </p:sp>
      <p:pic>
        <p:nvPicPr>
          <p:cNvPr id="10" name="Content Placeholder 9"/>
          <p:cNvPicPr>
            <a:picLocks noGrp="1"/>
          </p:cNvPicPr>
          <p:nvPr>
            <p:ph sz="quarter" idx="4"/>
          </p:nvPr>
        </p:nvPicPr>
        <p:blipFill>
          <a:blip r:embed="rId3" cstate="print"/>
          <a:srcRect/>
          <a:stretch>
            <a:fillRect/>
          </a:stretch>
        </p:blipFill>
        <p:spPr bwMode="auto">
          <a:xfrm>
            <a:off x="5370786" y="1812597"/>
            <a:ext cx="3205655" cy="484632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35785" y="178677"/>
            <a:ext cx="7886700" cy="966952"/>
          </a:xfrm>
        </p:spPr>
        <p:txBody>
          <a:bodyPr>
            <a:normAutofit/>
          </a:bodyPr>
          <a:lstStyle/>
          <a:p>
            <a:pPr algn="ctr"/>
            <a:r>
              <a:rPr lang="en-US" sz="4000" dirty="0" smtClean="0"/>
              <a:t>Reschedule message for coworkers</a:t>
            </a:r>
            <a:endParaRPr lang="en-US" sz="4000" dirty="0"/>
          </a:p>
        </p:txBody>
      </p:sp>
      <p:pic>
        <p:nvPicPr>
          <p:cNvPr id="9" name="Content Placeholder 8"/>
          <p:cNvPicPr>
            <a:picLocks noGrp="1"/>
          </p:cNvPicPr>
          <p:nvPr>
            <p:ph idx="1"/>
          </p:nvPr>
        </p:nvPicPr>
        <p:blipFill>
          <a:blip r:embed="rId2" cstate="print"/>
          <a:srcRect/>
          <a:stretch>
            <a:fillRect/>
          </a:stretch>
        </p:blipFill>
        <p:spPr bwMode="auto">
          <a:xfrm>
            <a:off x="3005959" y="956442"/>
            <a:ext cx="4435365" cy="5901558"/>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Rescheduling a Collection after scanning HIS wristband</a:t>
            </a:r>
            <a:endParaRPr lang="en-US" dirty="0"/>
          </a:p>
        </p:txBody>
      </p:sp>
      <p:pic>
        <p:nvPicPr>
          <p:cNvPr id="6" name="Content Placeholder 4"/>
          <p:cNvPicPr>
            <a:picLocks noGrp="1"/>
          </p:cNvPicPr>
          <p:nvPr>
            <p:ph sz="half" idx="2"/>
          </p:nvPr>
        </p:nvPicPr>
        <p:blipFill>
          <a:blip r:embed="rId2" cstate="print"/>
          <a:srcRect l="27703" t="13912" r="52922" b="43120"/>
          <a:stretch>
            <a:fillRect/>
          </a:stretch>
        </p:blipFill>
        <p:spPr bwMode="auto">
          <a:xfrm>
            <a:off x="5454869" y="1826455"/>
            <a:ext cx="3048000" cy="5031545"/>
          </a:xfrm>
          <a:prstGeom prst="rect">
            <a:avLst/>
          </a:prstGeom>
          <a:noFill/>
          <a:ln w="9525">
            <a:noFill/>
            <a:miter lim="800000"/>
            <a:headEnd/>
            <a:tailEnd/>
          </a:ln>
        </p:spPr>
      </p:pic>
      <p:pic>
        <p:nvPicPr>
          <p:cNvPr id="8" name="Content Placeholder 4"/>
          <p:cNvPicPr>
            <a:picLocks noGrp="1"/>
          </p:cNvPicPr>
          <p:nvPr>
            <p:ph sz="half" idx="1"/>
          </p:nvPr>
        </p:nvPicPr>
        <p:blipFill>
          <a:blip r:embed="rId3" cstate="print"/>
          <a:srcRect l="28576" t="14013" r="53299" b="44580"/>
          <a:stretch>
            <a:fillRect/>
          </a:stretch>
        </p:blipFill>
        <p:spPr bwMode="auto">
          <a:xfrm>
            <a:off x="1776248" y="1786759"/>
            <a:ext cx="2921876" cy="5071241"/>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Micro Source Site collections</a:t>
            </a:r>
            <a:endParaRPr lang="en-US" dirty="0"/>
          </a:p>
        </p:txBody>
      </p:sp>
      <p:pic>
        <p:nvPicPr>
          <p:cNvPr id="7" name="Content Placeholder 4"/>
          <p:cNvPicPr>
            <a:picLocks noGrp="1"/>
          </p:cNvPicPr>
          <p:nvPr>
            <p:ph sz="half" idx="1"/>
          </p:nvPr>
        </p:nvPicPr>
        <p:blipFill>
          <a:blip r:embed="rId2" cstate="print"/>
          <a:srcRect l="27892" t="13432" r="53540" b="43599"/>
          <a:stretch>
            <a:fillRect/>
          </a:stretch>
        </p:blipFill>
        <p:spPr bwMode="auto">
          <a:xfrm>
            <a:off x="1387365" y="1545020"/>
            <a:ext cx="2638935" cy="4561489"/>
          </a:xfrm>
          <a:prstGeom prst="rect">
            <a:avLst/>
          </a:prstGeom>
          <a:noFill/>
          <a:ln w="9525">
            <a:noFill/>
            <a:miter lim="800000"/>
            <a:headEnd/>
            <a:tailEnd/>
          </a:ln>
        </p:spPr>
      </p:pic>
      <p:pic>
        <p:nvPicPr>
          <p:cNvPr id="8" name="Content Placeholder 4"/>
          <p:cNvPicPr>
            <a:picLocks noGrp="1"/>
          </p:cNvPicPr>
          <p:nvPr>
            <p:ph sz="half" idx="2"/>
          </p:nvPr>
        </p:nvPicPr>
        <p:blipFill>
          <a:blip r:embed="rId3" cstate="print"/>
          <a:srcRect l="27748" t="13427" r="52524" b="42412"/>
          <a:stretch>
            <a:fillRect/>
          </a:stretch>
        </p:blipFill>
        <p:spPr bwMode="auto">
          <a:xfrm>
            <a:off x="4136308" y="2014686"/>
            <a:ext cx="2405238" cy="4307287"/>
          </a:xfrm>
          <a:prstGeom prst="rect">
            <a:avLst/>
          </a:prstGeom>
          <a:noFill/>
          <a:ln w="9525">
            <a:noFill/>
            <a:miter lim="800000"/>
            <a:headEnd/>
            <a:tailEnd/>
          </a:ln>
        </p:spPr>
      </p:pic>
      <p:pic>
        <p:nvPicPr>
          <p:cNvPr id="9" name="Content Placeholder 4"/>
          <p:cNvPicPr>
            <a:picLocks/>
          </p:cNvPicPr>
          <p:nvPr/>
        </p:nvPicPr>
        <p:blipFill>
          <a:blip r:embed="rId4" cstate="print"/>
          <a:srcRect l="27723" t="13427" r="52684" b="43286"/>
          <a:stretch>
            <a:fillRect/>
          </a:stretch>
        </p:blipFill>
        <p:spPr bwMode="auto">
          <a:xfrm>
            <a:off x="6555525" y="2481999"/>
            <a:ext cx="2388779" cy="4222041"/>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Change collection sort on </a:t>
            </a:r>
            <a:br>
              <a:rPr lang="en-US" dirty="0" smtClean="0"/>
            </a:br>
            <a:r>
              <a:rPr lang="en-US" dirty="0" smtClean="0"/>
              <a:t>PDA or WOW</a:t>
            </a:r>
            <a:endParaRPr lang="en-US" dirty="0"/>
          </a:p>
        </p:txBody>
      </p:sp>
      <p:pic>
        <p:nvPicPr>
          <p:cNvPr id="6" name="Content Placeholder 5"/>
          <p:cNvPicPr>
            <a:picLocks noGrp="1"/>
          </p:cNvPicPr>
          <p:nvPr>
            <p:ph idx="1"/>
          </p:nvPr>
        </p:nvPicPr>
        <p:blipFill>
          <a:blip r:embed="rId2" cstate="print"/>
          <a:srcRect/>
          <a:stretch>
            <a:fillRect/>
          </a:stretch>
        </p:blipFill>
        <p:spPr bwMode="auto">
          <a:xfrm>
            <a:off x="1744717" y="1604907"/>
            <a:ext cx="2767320" cy="5029200"/>
          </a:xfrm>
          <a:prstGeom prst="rect">
            <a:avLst/>
          </a:prstGeom>
          <a:noFill/>
          <a:ln w="9525">
            <a:noFill/>
            <a:miter lim="800000"/>
            <a:headEnd/>
            <a:tailEnd/>
          </a:ln>
        </p:spPr>
      </p:pic>
      <p:pic>
        <p:nvPicPr>
          <p:cNvPr id="7" name="Picture 6"/>
          <p:cNvPicPr/>
          <p:nvPr/>
        </p:nvPicPr>
        <p:blipFill>
          <a:blip r:embed="rId3" cstate="print"/>
          <a:srcRect/>
          <a:stretch>
            <a:fillRect/>
          </a:stretch>
        </p:blipFill>
        <p:spPr bwMode="auto">
          <a:xfrm>
            <a:off x="5420207" y="1576552"/>
            <a:ext cx="2738951" cy="50292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WOW SoftID.PC </a:t>
            </a:r>
            <a:endParaRPr lang="en-US" dirty="0"/>
          </a:p>
        </p:txBody>
      </p:sp>
      <p:sp>
        <p:nvSpPr>
          <p:cNvPr id="4" name="Content Placeholder 3"/>
          <p:cNvSpPr>
            <a:spLocks noGrp="1"/>
          </p:cNvSpPr>
          <p:nvPr>
            <p:ph sz="half" idx="2"/>
          </p:nvPr>
        </p:nvSpPr>
        <p:spPr>
          <a:xfrm>
            <a:off x="3972910" y="1282262"/>
            <a:ext cx="5085029" cy="4894702"/>
          </a:xfrm>
        </p:spPr>
        <p:txBody>
          <a:bodyPr>
            <a:normAutofit/>
          </a:bodyPr>
          <a:lstStyle/>
          <a:p>
            <a:r>
              <a:rPr lang="en-US" sz="1800" b="1" dirty="0" smtClean="0"/>
              <a:t>Nurse logs into SoftID on PC and can minimize as needed for other applications and use while staying on one device/workstation.</a:t>
            </a:r>
          </a:p>
          <a:p>
            <a:endParaRPr lang="en-US" sz="1600" b="1" dirty="0"/>
          </a:p>
        </p:txBody>
      </p:sp>
      <p:pic>
        <p:nvPicPr>
          <p:cNvPr id="5" name="Content Placeholder 4" descr="http://www.tscprinters.com/cms/template/eNL/TSC_eNL_v4/_images/M23-a.png"/>
          <p:cNvPicPr>
            <a:picLocks noGrp="1"/>
          </p:cNvPicPr>
          <p:nvPr>
            <p:ph sz="half" idx="1"/>
          </p:nvPr>
        </p:nvPicPr>
        <p:blipFill>
          <a:blip r:embed="rId2" cstate="print"/>
          <a:srcRect/>
          <a:stretch>
            <a:fillRect/>
          </a:stretch>
        </p:blipFill>
        <p:spPr bwMode="auto">
          <a:xfrm>
            <a:off x="1181045" y="1355916"/>
            <a:ext cx="2781355" cy="3026898"/>
          </a:xfrm>
          <a:prstGeom prst="rect">
            <a:avLst/>
          </a:prstGeom>
          <a:noFill/>
          <a:ln w="9525">
            <a:noFill/>
            <a:miter lim="800000"/>
            <a:headEnd/>
            <a:tailEnd/>
          </a:ln>
        </p:spPr>
      </p:pic>
      <p:pic>
        <p:nvPicPr>
          <p:cNvPr id="6" name="Picture 5" descr="http://www.general-data.com/sites/default/files/public/images/basic-pg/Bedside%20Scan%20WR%20380x260_0.jpg"/>
          <p:cNvPicPr/>
          <p:nvPr/>
        </p:nvPicPr>
        <p:blipFill>
          <a:blip r:embed="rId3" cstate="print"/>
          <a:srcRect/>
          <a:stretch>
            <a:fillRect/>
          </a:stretch>
        </p:blipFill>
        <p:spPr bwMode="auto">
          <a:xfrm>
            <a:off x="3962400" y="2585545"/>
            <a:ext cx="5181600" cy="3951889"/>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SoftID.PC on WOW</a:t>
            </a:r>
            <a:endParaRPr lang="en-US" dirty="0"/>
          </a:p>
        </p:txBody>
      </p:sp>
      <p:pic>
        <p:nvPicPr>
          <p:cNvPr id="4" name="Content Placeholder 3"/>
          <p:cNvPicPr>
            <a:picLocks noGrp="1"/>
          </p:cNvPicPr>
          <p:nvPr>
            <p:ph idx="1"/>
          </p:nvPr>
        </p:nvPicPr>
        <p:blipFill>
          <a:blip r:embed="rId2" cstate="print"/>
          <a:srcRect/>
          <a:stretch>
            <a:fillRect/>
          </a:stretch>
        </p:blipFill>
        <p:spPr bwMode="auto">
          <a:xfrm>
            <a:off x="1247775" y="1723697"/>
            <a:ext cx="7783513" cy="4761186"/>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Check Patient info prior to scan</a:t>
            </a:r>
            <a:endParaRPr lang="en-US" dirty="0"/>
          </a:p>
        </p:txBody>
      </p:sp>
      <p:pic>
        <p:nvPicPr>
          <p:cNvPr id="4" name="Content Placeholder 3"/>
          <p:cNvPicPr>
            <a:picLocks noGrp="1"/>
          </p:cNvPicPr>
          <p:nvPr>
            <p:ph idx="1"/>
          </p:nvPr>
        </p:nvPicPr>
        <p:blipFill>
          <a:blip r:embed="rId2" cstate="print"/>
          <a:srcRect/>
          <a:stretch>
            <a:fillRect/>
          </a:stretch>
        </p:blipFill>
        <p:spPr bwMode="auto">
          <a:xfrm>
            <a:off x="1597573" y="1629103"/>
            <a:ext cx="6868478" cy="454786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Patient Information Tab</a:t>
            </a:r>
            <a:endParaRPr lang="en-US" dirty="0"/>
          </a:p>
        </p:txBody>
      </p:sp>
      <p:pic>
        <p:nvPicPr>
          <p:cNvPr id="4" name="Content Placeholder 3"/>
          <p:cNvPicPr>
            <a:picLocks noGrp="1"/>
          </p:cNvPicPr>
          <p:nvPr>
            <p:ph idx="1"/>
          </p:nvPr>
        </p:nvPicPr>
        <p:blipFill>
          <a:blip r:embed="rId2" cstate="print"/>
          <a:srcRect/>
          <a:stretch>
            <a:fillRect/>
          </a:stretch>
        </p:blipFill>
        <p:spPr bwMode="auto">
          <a:xfrm>
            <a:off x="1891862" y="1702676"/>
            <a:ext cx="6579476" cy="4474287"/>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smtClean="0"/>
              <a:t>2016 National Patient Safety Goals continued</a:t>
            </a:r>
            <a:endParaRPr lang="en-US" dirty="0"/>
          </a:p>
        </p:txBody>
      </p:sp>
      <p:sp>
        <p:nvSpPr>
          <p:cNvPr id="3" name="Content Placeholder 2"/>
          <p:cNvSpPr>
            <a:spLocks noGrp="1"/>
          </p:cNvSpPr>
          <p:nvPr>
            <p:ph idx="1"/>
          </p:nvPr>
        </p:nvSpPr>
        <p:spPr>
          <a:xfrm>
            <a:off x="1502979" y="3258206"/>
            <a:ext cx="7528742" cy="3415863"/>
          </a:xfrm>
        </p:spPr>
        <p:txBody>
          <a:bodyPr>
            <a:normAutofit/>
          </a:bodyPr>
          <a:lstStyle/>
          <a:p>
            <a:pPr>
              <a:lnSpc>
                <a:spcPts val="3900"/>
              </a:lnSpc>
              <a:spcAft>
                <a:spcPts val="1800"/>
              </a:spcAft>
            </a:pPr>
            <a:r>
              <a:rPr lang="en-US" altLang="en-US" sz="2000" dirty="0" smtClean="0"/>
              <a:t>The National Patient Safety Goals for each program and more information are available on The Joint Commission website at </a:t>
            </a:r>
            <a:r>
              <a:rPr lang="en-US" altLang="en-US" sz="2000" dirty="0" smtClean="0">
                <a:hlinkClick r:id="rId2"/>
              </a:rPr>
              <a:t>www.jointcommission.org</a:t>
            </a:r>
            <a:endParaRPr lang="en-US" altLang="en-US" sz="2000" dirty="0" smtClean="0"/>
          </a:p>
          <a:p>
            <a:pPr>
              <a:lnSpc>
                <a:spcPts val="3900"/>
              </a:lnSpc>
              <a:spcAft>
                <a:spcPts val="1800"/>
              </a:spcAft>
            </a:pPr>
            <a:r>
              <a:rPr lang="en-US" altLang="en-US" sz="2000" dirty="0" smtClean="0"/>
              <a:t>Questions can be sent to the Standards Interpretation Group at 630-792-5900 or via the </a:t>
            </a:r>
            <a:r>
              <a:rPr lang="en-US" altLang="en-US" sz="2000" dirty="0" smtClean="0">
                <a:hlinkClick r:id="rId3"/>
              </a:rPr>
              <a:t>Standards Online Question Form </a:t>
            </a:r>
            <a:endParaRPr lang="en-US" altLang="en-US" sz="2000" dirty="0" smtClean="0"/>
          </a:p>
          <a:p>
            <a:endParaRPr lang="en-US" dirty="0"/>
          </a:p>
        </p:txBody>
      </p:sp>
      <p:pic>
        <p:nvPicPr>
          <p:cNvPr id="5" name="Picture 4" descr="http://www.capitalfm.com/u/apps/asset_manager/uploaded/2012/21/olympic-torch---west-midlands-1-1337883054.jpg"/>
          <p:cNvPicPr/>
          <p:nvPr/>
        </p:nvPicPr>
        <p:blipFill>
          <a:blip r:embed="rId4" cstate="print"/>
          <a:srcRect/>
          <a:stretch>
            <a:fillRect/>
          </a:stretch>
        </p:blipFill>
        <p:spPr bwMode="auto">
          <a:xfrm>
            <a:off x="3878317" y="1539765"/>
            <a:ext cx="2816773" cy="1602828"/>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Scan patient HIS wristband</a:t>
            </a:r>
            <a:endParaRPr lang="en-US" dirty="0"/>
          </a:p>
        </p:txBody>
      </p:sp>
      <p:pic>
        <p:nvPicPr>
          <p:cNvPr id="4" name="Content Placeholder 3"/>
          <p:cNvPicPr>
            <a:picLocks noGrp="1"/>
          </p:cNvPicPr>
          <p:nvPr>
            <p:ph idx="1"/>
          </p:nvPr>
        </p:nvPicPr>
        <p:blipFill>
          <a:blip r:embed="rId2" cstate="print"/>
          <a:srcRect/>
          <a:stretch>
            <a:fillRect/>
          </a:stretch>
        </p:blipFill>
        <p:spPr bwMode="auto">
          <a:xfrm>
            <a:off x="1418897" y="1996966"/>
            <a:ext cx="7612391" cy="366811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Verify Patient Information</a:t>
            </a:r>
            <a:endParaRPr lang="en-US" dirty="0"/>
          </a:p>
        </p:txBody>
      </p:sp>
      <p:pic>
        <p:nvPicPr>
          <p:cNvPr id="4" name="Content Placeholder 3"/>
          <p:cNvPicPr>
            <a:picLocks noGrp="1"/>
          </p:cNvPicPr>
          <p:nvPr>
            <p:ph idx="1"/>
          </p:nvPr>
        </p:nvPicPr>
        <p:blipFill>
          <a:blip r:embed="rId2" cstate="print"/>
          <a:srcRect/>
          <a:stretch>
            <a:fillRect/>
          </a:stretch>
        </p:blipFill>
        <p:spPr bwMode="auto">
          <a:xfrm>
            <a:off x="1247775" y="1660634"/>
            <a:ext cx="7783513" cy="4309242"/>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Collection </a:t>
            </a:r>
            <a:br>
              <a:rPr lang="en-US" dirty="0" smtClean="0"/>
            </a:br>
            <a:r>
              <a:rPr lang="en-US" dirty="0" smtClean="0"/>
              <a:t>(with Text Help Message)</a:t>
            </a:r>
            <a:endParaRPr lang="en-US" dirty="0"/>
          </a:p>
        </p:txBody>
      </p:sp>
      <p:pic>
        <p:nvPicPr>
          <p:cNvPr id="4" name="Content Placeholder 3"/>
          <p:cNvPicPr>
            <a:picLocks noGrp="1"/>
          </p:cNvPicPr>
          <p:nvPr>
            <p:ph idx="1"/>
          </p:nvPr>
        </p:nvPicPr>
        <p:blipFill>
          <a:blip r:embed="rId2" cstate="print"/>
          <a:srcRect/>
          <a:stretch>
            <a:fillRect/>
          </a:stretch>
        </p:blipFill>
        <p:spPr bwMode="auto">
          <a:xfrm>
            <a:off x="2076418" y="1825624"/>
            <a:ext cx="6531554" cy="4638237"/>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Collecting Micro </a:t>
            </a:r>
            <a:br>
              <a:rPr lang="en-US" dirty="0" smtClean="0"/>
            </a:br>
            <a:r>
              <a:rPr lang="en-US" dirty="0" smtClean="0"/>
              <a:t>(without keypad)</a:t>
            </a:r>
            <a:endParaRPr lang="en-US" dirty="0"/>
          </a:p>
        </p:txBody>
      </p:sp>
      <p:pic>
        <p:nvPicPr>
          <p:cNvPr id="4" name="Content Placeholder 3"/>
          <p:cNvPicPr>
            <a:picLocks noGrp="1"/>
          </p:cNvPicPr>
          <p:nvPr>
            <p:ph idx="1"/>
          </p:nvPr>
        </p:nvPicPr>
        <p:blipFill>
          <a:blip r:embed="rId2" cstate="print"/>
          <a:srcRect/>
          <a:stretch>
            <a:fillRect/>
          </a:stretch>
        </p:blipFill>
        <p:spPr bwMode="auto">
          <a:xfrm>
            <a:off x="2102517" y="1825624"/>
            <a:ext cx="6810255" cy="4753851"/>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Free Text Micro Site </a:t>
            </a:r>
            <a:endParaRPr lang="en-US" dirty="0"/>
          </a:p>
        </p:txBody>
      </p:sp>
      <p:pic>
        <p:nvPicPr>
          <p:cNvPr id="4" name="Content Placeholder 3"/>
          <p:cNvPicPr>
            <a:picLocks noGrp="1"/>
          </p:cNvPicPr>
          <p:nvPr>
            <p:ph idx="1"/>
          </p:nvPr>
        </p:nvPicPr>
        <p:blipFill>
          <a:blip r:embed="rId2" cstate="print"/>
          <a:srcRect/>
          <a:stretch>
            <a:fillRect/>
          </a:stretch>
        </p:blipFill>
        <p:spPr bwMode="auto">
          <a:xfrm>
            <a:off x="1755229" y="1513490"/>
            <a:ext cx="6957848" cy="4855779"/>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Print Labels</a:t>
            </a:r>
            <a:endParaRPr lang="en-US" dirty="0"/>
          </a:p>
        </p:txBody>
      </p:sp>
      <p:pic>
        <p:nvPicPr>
          <p:cNvPr id="6" name="Content Placeholder 5"/>
          <p:cNvPicPr>
            <a:picLocks noGrp="1"/>
          </p:cNvPicPr>
          <p:nvPr>
            <p:ph idx="1"/>
          </p:nvPr>
        </p:nvPicPr>
        <p:blipFill>
          <a:blip r:embed="rId2" cstate="print"/>
          <a:stretch>
            <a:fillRect/>
          </a:stretch>
        </p:blipFill>
        <p:spPr bwMode="auto">
          <a:xfrm>
            <a:off x="1460938" y="1408386"/>
            <a:ext cx="7683062" cy="5087007"/>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Change Draw Type</a:t>
            </a:r>
            <a:endParaRPr lang="en-US" dirty="0"/>
          </a:p>
        </p:txBody>
      </p:sp>
      <p:pic>
        <p:nvPicPr>
          <p:cNvPr id="4" name="Content Placeholder 3"/>
          <p:cNvPicPr>
            <a:picLocks noGrp="1"/>
          </p:cNvPicPr>
          <p:nvPr>
            <p:ph idx="1"/>
          </p:nvPr>
        </p:nvPicPr>
        <p:blipFill>
          <a:blip r:embed="rId2" cstate="print"/>
          <a:srcRect/>
          <a:stretch>
            <a:fillRect/>
          </a:stretch>
        </p:blipFill>
        <p:spPr bwMode="auto">
          <a:xfrm>
            <a:off x="1639614" y="1545020"/>
            <a:ext cx="7378262" cy="5108027"/>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Collection Complete</a:t>
            </a:r>
            <a:endParaRPr lang="en-US" dirty="0"/>
          </a:p>
        </p:txBody>
      </p:sp>
      <p:pic>
        <p:nvPicPr>
          <p:cNvPr id="4" name="Content Placeholder 3"/>
          <p:cNvPicPr>
            <a:picLocks noGrp="1"/>
          </p:cNvPicPr>
          <p:nvPr>
            <p:ph idx="1"/>
          </p:nvPr>
        </p:nvPicPr>
        <p:blipFill>
          <a:blip r:embed="rId2" cstate="print"/>
          <a:srcRect/>
          <a:stretch>
            <a:fillRect/>
          </a:stretch>
        </p:blipFill>
        <p:spPr bwMode="auto">
          <a:xfrm>
            <a:off x="1744718" y="1576552"/>
            <a:ext cx="7010400" cy="4950372"/>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Laboratory Specimen Processing</a:t>
            </a:r>
            <a:endParaRPr lang="en-US" dirty="0"/>
          </a:p>
        </p:txBody>
      </p:sp>
      <p:pic>
        <p:nvPicPr>
          <p:cNvPr id="5" name="Content Placeholder 4" descr="http://www.pevco.com/images/photo_pneumatic101.jpg"/>
          <p:cNvPicPr>
            <a:picLocks noGrp="1"/>
          </p:cNvPicPr>
          <p:nvPr>
            <p:ph sz="half" idx="1"/>
          </p:nvPr>
        </p:nvPicPr>
        <p:blipFill>
          <a:blip r:embed="rId2" cstate="print"/>
          <a:srcRect/>
          <a:stretch>
            <a:fillRect/>
          </a:stretch>
        </p:blipFill>
        <p:spPr bwMode="auto">
          <a:xfrm>
            <a:off x="1225878" y="1461183"/>
            <a:ext cx="3505200" cy="2469685"/>
          </a:xfrm>
          <a:prstGeom prst="rect">
            <a:avLst/>
          </a:prstGeom>
          <a:noFill/>
          <a:ln w="9525">
            <a:noFill/>
            <a:miter lim="800000"/>
            <a:headEnd/>
            <a:tailEnd/>
          </a:ln>
        </p:spPr>
      </p:pic>
      <p:pic>
        <p:nvPicPr>
          <p:cNvPr id="6" name="Content Placeholder 5" descr="http://www.pevco.com/images/CDS_1.jpg"/>
          <p:cNvPicPr>
            <a:picLocks noGrp="1"/>
          </p:cNvPicPr>
          <p:nvPr>
            <p:ph sz="half" idx="2"/>
          </p:nvPr>
        </p:nvPicPr>
        <p:blipFill>
          <a:blip r:embed="rId3" cstate="print"/>
          <a:srcRect/>
          <a:stretch>
            <a:fillRect/>
          </a:stretch>
        </p:blipFill>
        <p:spPr bwMode="auto">
          <a:xfrm>
            <a:off x="4963182" y="1492716"/>
            <a:ext cx="3505200" cy="2480194"/>
          </a:xfrm>
          <a:prstGeom prst="rect">
            <a:avLst/>
          </a:prstGeom>
          <a:noFill/>
          <a:ln w="9525">
            <a:noFill/>
            <a:miter lim="800000"/>
            <a:headEnd/>
            <a:tailEnd/>
          </a:ln>
        </p:spPr>
      </p:pic>
      <p:pic>
        <p:nvPicPr>
          <p:cNvPr id="7" name="Picture 6" descr="http://www.dnalogic.co.za/images/ptubes02.jpg"/>
          <p:cNvPicPr/>
          <p:nvPr/>
        </p:nvPicPr>
        <p:blipFill>
          <a:blip r:embed="rId4" cstate="print"/>
          <a:srcRect/>
          <a:stretch>
            <a:fillRect/>
          </a:stretch>
        </p:blipFill>
        <p:spPr bwMode="auto">
          <a:xfrm>
            <a:off x="3825765" y="4035972"/>
            <a:ext cx="2154621" cy="2596056"/>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SoftID Phlebotomy Status Monitor</a:t>
            </a:r>
            <a:endParaRPr lang="en-US" dirty="0"/>
          </a:p>
        </p:txBody>
      </p:sp>
      <p:sp>
        <p:nvSpPr>
          <p:cNvPr id="4" name="Content Placeholder 3"/>
          <p:cNvSpPr>
            <a:spLocks noGrp="1"/>
          </p:cNvSpPr>
          <p:nvPr>
            <p:ph sz="half" idx="2"/>
          </p:nvPr>
        </p:nvSpPr>
        <p:spPr/>
        <p:txBody>
          <a:bodyPr>
            <a:normAutofit fontScale="92500" lnSpcReduction="20000"/>
          </a:bodyPr>
          <a:lstStyle/>
          <a:p>
            <a:r>
              <a:rPr lang="en-US" dirty="0" smtClean="0"/>
              <a:t>Dedicated PC with SoftID module loaded</a:t>
            </a:r>
          </a:p>
          <a:p>
            <a:r>
              <a:rPr lang="en-US" dirty="0" smtClean="0"/>
              <a:t>Default Phlebotomist User defined in Sec. Man.</a:t>
            </a:r>
          </a:p>
          <a:p>
            <a:r>
              <a:rPr lang="en-US" dirty="0" smtClean="0"/>
              <a:t>Monitor dedicated to SoftID PC version.  (PC and User setup to not log out).  </a:t>
            </a:r>
          </a:p>
          <a:p>
            <a:r>
              <a:rPr lang="en-US" dirty="0" smtClean="0"/>
              <a:t>If a Flat screen Monitor is unavailable, a dedicated PC can also be used.  </a:t>
            </a:r>
          </a:p>
          <a:p>
            <a:r>
              <a:rPr lang="en-US" dirty="0" smtClean="0"/>
              <a:t>This is very similar to the Lab system OSM Order Status Monitor</a:t>
            </a:r>
            <a:endParaRPr lang="en-US" dirty="0"/>
          </a:p>
        </p:txBody>
      </p:sp>
      <p:pic>
        <p:nvPicPr>
          <p:cNvPr id="5" name="Content Placeholder 4" descr="http://www.mtdemocrat.com/files/2013/01/DSC_5091e-1024x682.jpg"/>
          <p:cNvPicPr>
            <a:picLocks noGrp="1"/>
          </p:cNvPicPr>
          <p:nvPr>
            <p:ph sz="half" idx="1"/>
          </p:nvPr>
        </p:nvPicPr>
        <p:blipFill>
          <a:blip r:embed="rId2" cstate="print"/>
          <a:srcRect/>
          <a:stretch>
            <a:fillRect/>
          </a:stretch>
        </p:blipFill>
        <p:spPr bwMode="auto">
          <a:xfrm>
            <a:off x="872359" y="1965434"/>
            <a:ext cx="4403834" cy="3531476"/>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n-US" dirty="0" smtClean="0"/>
              <a:t>Picking Your Team and adding them to Security Management</a:t>
            </a:r>
            <a:br>
              <a:rPr lang="en-US" dirty="0" smtClean="0"/>
            </a:br>
            <a:endParaRPr lang="en-US" dirty="0"/>
          </a:p>
        </p:txBody>
      </p:sp>
      <p:sp>
        <p:nvSpPr>
          <p:cNvPr id="11" name="Content Placeholder 10"/>
          <p:cNvSpPr>
            <a:spLocks noGrp="1"/>
          </p:cNvSpPr>
          <p:nvPr>
            <p:ph sz="half" idx="2"/>
          </p:nvPr>
        </p:nvSpPr>
        <p:spPr>
          <a:xfrm>
            <a:off x="5171739" y="1667434"/>
            <a:ext cx="3886200" cy="5190565"/>
          </a:xfrm>
        </p:spPr>
        <p:txBody>
          <a:bodyPr>
            <a:normAutofit fontScale="85000" lnSpcReduction="2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Team Leads-Builders</a:t>
            </a:r>
          </a:p>
          <a:p>
            <a:r>
              <a:rPr lang="en-US" dirty="0" smtClean="0"/>
              <a:t>Super Users</a:t>
            </a:r>
          </a:p>
          <a:p>
            <a:r>
              <a:rPr lang="en-US" dirty="0" smtClean="0"/>
              <a:t>End Users</a:t>
            </a:r>
          </a:p>
          <a:p>
            <a:r>
              <a:rPr lang="en-US" dirty="0" smtClean="0"/>
              <a:t>Game Plan</a:t>
            </a:r>
            <a:endParaRPr lang="en-US" dirty="0"/>
          </a:p>
        </p:txBody>
      </p:sp>
      <p:pic>
        <p:nvPicPr>
          <p:cNvPr id="7" name="Content Placeholder 6" descr="http://i.kinja-img.com/gawker-media/image/upload/s--Qo3rwk91--/17rpivjlkodd1jpg.jpg"/>
          <p:cNvPicPr>
            <a:picLocks noGrp="1"/>
          </p:cNvPicPr>
          <p:nvPr>
            <p:ph sz="half" idx="1"/>
          </p:nvPr>
        </p:nvPicPr>
        <p:blipFill>
          <a:blip r:embed="rId2" cstate="print"/>
          <a:srcRect/>
          <a:stretch>
            <a:fillRect/>
          </a:stretch>
        </p:blipFill>
        <p:spPr bwMode="auto">
          <a:xfrm>
            <a:off x="2249214" y="1502978"/>
            <a:ext cx="5570483" cy="3436884"/>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785" y="245200"/>
            <a:ext cx="7822154" cy="1005531"/>
          </a:xfrm>
        </p:spPr>
        <p:txBody>
          <a:bodyPr/>
          <a:lstStyle/>
          <a:p>
            <a:pPr algn="ctr"/>
            <a:r>
              <a:rPr lang="en-US" dirty="0" smtClean="0"/>
              <a:t>New Features to 2.6.0.6</a:t>
            </a:r>
            <a:endParaRPr lang="en-US" dirty="0"/>
          </a:p>
        </p:txBody>
      </p:sp>
      <p:sp>
        <p:nvSpPr>
          <p:cNvPr id="3" name="Content Placeholder 2"/>
          <p:cNvSpPr>
            <a:spLocks noGrp="1"/>
          </p:cNvSpPr>
          <p:nvPr>
            <p:ph sz="half" idx="1"/>
          </p:nvPr>
        </p:nvSpPr>
        <p:spPr>
          <a:xfrm>
            <a:off x="1235785" y="1103586"/>
            <a:ext cx="5879718" cy="4172607"/>
          </a:xfrm>
        </p:spPr>
        <p:txBody>
          <a:bodyPr/>
          <a:lstStyle/>
          <a:p>
            <a:r>
              <a:rPr lang="en-US" sz="2000" b="1" dirty="0" err="1" smtClean="0"/>
              <a:t>SoftUpdate</a:t>
            </a:r>
            <a:r>
              <a:rPr lang="en-US" sz="2000" b="1" dirty="0" smtClean="0"/>
              <a:t> will be added to Android devices</a:t>
            </a:r>
          </a:p>
          <a:p>
            <a:r>
              <a:rPr lang="en-US" sz="2000" b="1" dirty="0" smtClean="0"/>
              <a:t>Removal of PIDDB and PIDDU</a:t>
            </a:r>
          </a:p>
          <a:p>
            <a:r>
              <a:rPr lang="en-US" sz="2000" b="1" dirty="0" smtClean="0"/>
              <a:t>SoftLab Assignment Tool</a:t>
            </a:r>
          </a:p>
          <a:p>
            <a:r>
              <a:rPr lang="en-US" sz="2000" b="1" dirty="0" smtClean="0"/>
              <a:t>Custom message setup</a:t>
            </a:r>
          </a:p>
          <a:p>
            <a:endParaRPr lang="en-US" dirty="0" smtClean="0"/>
          </a:p>
          <a:p>
            <a:endParaRPr lang="en-US" dirty="0"/>
          </a:p>
        </p:txBody>
      </p:sp>
      <p:pic>
        <p:nvPicPr>
          <p:cNvPr id="5" name="Content Placeholder 4"/>
          <p:cNvPicPr>
            <a:picLocks noGrp="1"/>
          </p:cNvPicPr>
          <p:nvPr>
            <p:ph sz="half" idx="2"/>
          </p:nvPr>
        </p:nvPicPr>
        <p:blipFill>
          <a:blip r:embed="rId2" cstate="print"/>
          <a:srcRect/>
          <a:stretch>
            <a:fillRect/>
          </a:stretch>
        </p:blipFill>
        <p:spPr bwMode="auto">
          <a:xfrm>
            <a:off x="2007477" y="2659117"/>
            <a:ext cx="7136524" cy="4198883"/>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Additional Printing setup functionality</a:t>
            </a:r>
            <a:endParaRPr lang="en-US" dirty="0"/>
          </a:p>
        </p:txBody>
      </p:sp>
      <p:pic>
        <p:nvPicPr>
          <p:cNvPr id="4" name="Content Placeholder 3"/>
          <p:cNvPicPr>
            <a:picLocks noGrp="1"/>
          </p:cNvPicPr>
          <p:nvPr>
            <p:ph idx="1"/>
          </p:nvPr>
        </p:nvPicPr>
        <p:blipFill>
          <a:blip r:embed="rId2" cstate="print"/>
          <a:srcRect/>
          <a:stretch>
            <a:fillRect/>
          </a:stretch>
        </p:blipFill>
        <p:spPr bwMode="auto">
          <a:xfrm>
            <a:off x="1665423" y="1825624"/>
            <a:ext cx="6948217" cy="4743341"/>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Teamwork and Conditioning</a:t>
            </a:r>
            <a:endParaRPr lang="en-US" dirty="0"/>
          </a:p>
        </p:txBody>
      </p:sp>
      <p:sp>
        <p:nvSpPr>
          <p:cNvPr id="3" name="Text Placeholder 2"/>
          <p:cNvSpPr>
            <a:spLocks noGrp="1"/>
          </p:cNvSpPr>
          <p:nvPr>
            <p:ph type="body" idx="1"/>
          </p:nvPr>
        </p:nvSpPr>
        <p:spPr>
          <a:xfrm>
            <a:off x="1157259" y="1156139"/>
            <a:ext cx="3868340" cy="725214"/>
          </a:xfrm>
        </p:spPr>
        <p:txBody>
          <a:bodyPr>
            <a:normAutofit lnSpcReduction="10000"/>
          </a:bodyPr>
          <a:lstStyle/>
          <a:p>
            <a:pPr algn="ctr"/>
            <a:r>
              <a:rPr lang="en-US" dirty="0" smtClean="0"/>
              <a:t>End-user training documents</a:t>
            </a:r>
            <a:endParaRPr lang="en-US" dirty="0"/>
          </a:p>
        </p:txBody>
      </p:sp>
      <p:sp>
        <p:nvSpPr>
          <p:cNvPr id="5" name="Text Placeholder 4"/>
          <p:cNvSpPr>
            <a:spLocks noGrp="1"/>
          </p:cNvSpPr>
          <p:nvPr>
            <p:ph type="body" sz="quarter" idx="3"/>
          </p:nvPr>
        </p:nvSpPr>
        <p:spPr>
          <a:xfrm>
            <a:off x="5162324" y="1198180"/>
            <a:ext cx="3887391" cy="725213"/>
          </a:xfrm>
        </p:spPr>
        <p:txBody>
          <a:bodyPr>
            <a:normAutofit lnSpcReduction="10000"/>
          </a:bodyPr>
          <a:lstStyle/>
          <a:p>
            <a:pPr algn="ctr"/>
            <a:r>
              <a:rPr lang="en-US" dirty="0" smtClean="0"/>
              <a:t>Validation Plans for Software and Hardware</a:t>
            </a:r>
            <a:endParaRPr lang="en-US" dirty="0"/>
          </a:p>
        </p:txBody>
      </p:sp>
      <p:pic>
        <p:nvPicPr>
          <p:cNvPr id="7" name="Content Placeholder 6" descr="http://ama-cdn.com/sites/default/files/imagecache/superphoto/11330294.jpg"/>
          <p:cNvPicPr>
            <a:picLocks noGrp="1"/>
          </p:cNvPicPr>
          <p:nvPr>
            <p:ph sz="half" idx="2"/>
          </p:nvPr>
        </p:nvPicPr>
        <p:blipFill>
          <a:blip r:embed="rId2" cstate="print"/>
          <a:srcRect/>
          <a:stretch>
            <a:fillRect/>
          </a:stretch>
        </p:blipFill>
        <p:spPr bwMode="auto">
          <a:xfrm>
            <a:off x="588579" y="3337034"/>
            <a:ext cx="4687615" cy="3310759"/>
          </a:xfrm>
          <a:prstGeom prst="rect">
            <a:avLst/>
          </a:prstGeom>
          <a:noFill/>
          <a:ln w="9525">
            <a:noFill/>
            <a:miter lim="800000"/>
            <a:headEnd/>
            <a:tailEnd/>
          </a:ln>
        </p:spPr>
      </p:pic>
      <p:pic>
        <p:nvPicPr>
          <p:cNvPr id="8" name="Content Placeholder 7" descr="http://4.bp.blogspot.com/-gdxO7tqN63Y/UBmwjBBT2tI/AAAAAAAAJig/FAYtddAD8so/s1600/london+Olympics+2012+Gymnastics+uneven+bars+Team+USA+Gabby+Douglas+cool+Photo+wallpapers.jpg"/>
          <p:cNvPicPr>
            <a:picLocks noGrp="1"/>
          </p:cNvPicPr>
          <p:nvPr>
            <p:ph sz="quarter" idx="4"/>
          </p:nvPr>
        </p:nvPicPr>
        <p:blipFill>
          <a:blip r:embed="rId3" cstate="print"/>
          <a:srcRect/>
          <a:stretch>
            <a:fillRect/>
          </a:stretch>
        </p:blipFill>
        <p:spPr bwMode="auto">
          <a:xfrm>
            <a:off x="4866290" y="2112579"/>
            <a:ext cx="4277710" cy="3132083"/>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61824" y="193002"/>
            <a:ext cx="7881840" cy="1110282"/>
          </a:xfrm>
        </p:spPr>
        <p:txBody>
          <a:bodyPr/>
          <a:lstStyle/>
          <a:p>
            <a:pPr algn="ctr"/>
            <a:r>
              <a:rPr lang="en-US" dirty="0" smtClean="0"/>
              <a:t>Event Preparation (Go-Live)</a:t>
            </a:r>
            <a:endParaRPr lang="en-US" dirty="0"/>
          </a:p>
        </p:txBody>
      </p:sp>
      <p:sp>
        <p:nvSpPr>
          <p:cNvPr id="10" name="Text Placeholder 9"/>
          <p:cNvSpPr>
            <a:spLocks noGrp="1"/>
          </p:cNvSpPr>
          <p:nvPr>
            <p:ph type="body" idx="1"/>
          </p:nvPr>
        </p:nvSpPr>
        <p:spPr>
          <a:xfrm>
            <a:off x="1157259" y="1114097"/>
            <a:ext cx="3868340" cy="893379"/>
          </a:xfrm>
        </p:spPr>
        <p:txBody>
          <a:bodyPr>
            <a:normAutofit fontScale="92500"/>
          </a:bodyPr>
          <a:lstStyle/>
          <a:p>
            <a:pPr algn="ctr"/>
            <a:r>
              <a:rPr lang="en-US" dirty="0" smtClean="0"/>
              <a:t>Additional scheduling during </a:t>
            </a:r>
          </a:p>
          <a:p>
            <a:pPr algn="ctr"/>
            <a:r>
              <a:rPr lang="en-US" dirty="0" smtClean="0"/>
              <a:t>Go-Live for Super Users</a:t>
            </a:r>
            <a:endParaRPr lang="en-US" dirty="0"/>
          </a:p>
        </p:txBody>
      </p:sp>
      <p:sp>
        <p:nvSpPr>
          <p:cNvPr id="12" name="Text Placeholder 11"/>
          <p:cNvSpPr>
            <a:spLocks noGrp="1"/>
          </p:cNvSpPr>
          <p:nvPr>
            <p:ph type="body" sz="quarter" idx="3"/>
          </p:nvPr>
        </p:nvSpPr>
        <p:spPr>
          <a:xfrm>
            <a:off x="5162324" y="1240221"/>
            <a:ext cx="3887391" cy="809296"/>
          </a:xfrm>
        </p:spPr>
        <p:txBody>
          <a:bodyPr>
            <a:normAutofit fontScale="92500" lnSpcReduction="10000"/>
          </a:bodyPr>
          <a:lstStyle/>
          <a:p>
            <a:pPr algn="ctr"/>
            <a:r>
              <a:rPr lang="en-US" dirty="0" smtClean="0"/>
              <a:t>Hardware charged </a:t>
            </a:r>
          </a:p>
          <a:p>
            <a:pPr algn="ctr"/>
            <a:r>
              <a:rPr lang="en-US" dirty="0" smtClean="0"/>
              <a:t>additional batteries available</a:t>
            </a:r>
            <a:endParaRPr lang="en-US" dirty="0"/>
          </a:p>
        </p:txBody>
      </p:sp>
      <p:pic>
        <p:nvPicPr>
          <p:cNvPr id="19" name="Content Placeholder 18" descr="http://www.smelivenation.com/wp-content/uploads/2012/10/conner-comaneci.png"/>
          <p:cNvPicPr>
            <a:picLocks noGrp="1"/>
          </p:cNvPicPr>
          <p:nvPr>
            <p:ph sz="quarter" idx="4"/>
          </p:nvPr>
        </p:nvPicPr>
        <p:blipFill>
          <a:blip r:embed="rId2" cstate="print"/>
          <a:srcRect/>
          <a:stretch>
            <a:fillRect/>
          </a:stretch>
        </p:blipFill>
        <p:spPr bwMode="auto">
          <a:xfrm>
            <a:off x="4939862" y="2522483"/>
            <a:ext cx="4204138" cy="3426372"/>
          </a:xfrm>
          <a:prstGeom prst="rect">
            <a:avLst/>
          </a:prstGeom>
          <a:noFill/>
          <a:ln w="9525">
            <a:noFill/>
            <a:miter lim="800000"/>
            <a:headEnd/>
            <a:tailEnd/>
          </a:ln>
        </p:spPr>
      </p:pic>
      <p:pic>
        <p:nvPicPr>
          <p:cNvPr id="21" name="Content Placeholder 20" descr="http://mothering-matters.com/wp-content/uploads/2012/08/hi-res-149977844_crop_650x440.jpg"/>
          <p:cNvPicPr>
            <a:picLocks noGrp="1"/>
          </p:cNvPicPr>
          <p:nvPr>
            <p:ph sz="half" idx="2"/>
          </p:nvPr>
        </p:nvPicPr>
        <p:blipFill>
          <a:blip r:embed="rId3" cstate="print"/>
          <a:srcRect/>
          <a:stretch>
            <a:fillRect/>
          </a:stretch>
        </p:blipFill>
        <p:spPr bwMode="auto">
          <a:xfrm>
            <a:off x="642281" y="2203089"/>
            <a:ext cx="4255540" cy="3461987"/>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Go-Live Success Story with SoftID</a:t>
            </a:r>
            <a:endParaRPr lang="en-US" dirty="0"/>
          </a:p>
        </p:txBody>
      </p:sp>
      <p:pic>
        <p:nvPicPr>
          <p:cNvPr id="3" name="Picture 2" descr="http://www4.pictures.zimbio.com/gi/2012+Olympic+Gymnastics+Team+Trials+Day+4+7sm7bIEc7QCl.jpg"/>
          <p:cNvPicPr/>
          <p:nvPr/>
        </p:nvPicPr>
        <p:blipFill>
          <a:blip r:embed="rId2" cstate="print"/>
          <a:srcRect/>
          <a:stretch>
            <a:fillRect/>
          </a:stretch>
        </p:blipFill>
        <p:spPr bwMode="auto">
          <a:xfrm>
            <a:off x="1755228" y="1744717"/>
            <a:ext cx="6926317" cy="4836236"/>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pPr algn="ctr"/>
            <a:r>
              <a:rPr lang="en-US" dirty="0" smtClean="0"/>
              <a:t>Thank you for choosing SoftID for your patients</a:t>
            </a:r>
            <a:br>
              <a:rPr lang="en-US" dirty="0" smtClean="0"/>
            </a:br>
            <a:r>
              <a:rPr lang="en-US" smtClean="0"/>
              <a:t>Any Questions????</a:t>
            </a:r>
            <a:endParaRPr lang="en-US" dirty="0"/>
          </a:p>
        </p:txBody>
      </p:sp>
      <p:sp>
        <p:nvSpPr>
          <p:cNvPr id="5" name="Subtitle 4"/>
          <p:cNvSpPr>
            <a:spLocks noGrp="1"/>
          </p:cNvSpPr>
          <p:nvPr>
            <p:ph type="subTitle" idx="1"/>
          </p:nvPr>
        </p:nvSpPr>
        <p:spPr/>
        <p:txBody>
          <a:bodyPr/>
          <a:lstStyle/>
          <a:p>
            <a:r>
              <a:rPr lang="en-US" dirty="0" smtClean="0"/>
              <a:t>Michelle Musgrove MT, CSP </a:t>
            </a:r>
          </a:p>
          <a:p>
            <a:r>
              <a:rPr lang="en-US" dirty="0" smtClean="0"/>
              <a:t>SoftID Implementation Specialist</a:t>
            </a:r>
          </a:p>
          <a:p>
            <a:r>
              <a:rPr lang="en-US" dirty="0" smtClean="0"/>
              <a:t>michelmu@softcomputer.com</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Prisoners*Passengers*Pioneers</a:t>
            </a:r>
            <a:endParaRPr lang="en-US" dirty="0"/>
          </a:p>
        </p:txBody>
      </p:sp>
      <p:pic>
        <p:nvPicPr>
          <p:cNvPr id="32770" name="Picture 2" descr="http://coachtactics.files.wordpress.com/2011/11/bell-curve.jpg"/>
          <p:cNvPicPr>
            <a:picLocks noChangeAspect="1" noChangeArrowheads="1"/>
          </p:cNvPicPr>
          <p:nvPr/>
        </p:nvPicPr>
        <p:blipFill>
          <a:blip r:embed="rId2" cstate="print"/>
          <a:srcRect/>
          <a:stretch>
            <a:fillRect/>
          </a:stretch>
        </p:blipFill>
        <p:spPr bwMode="auto">
          <a:xfrm>
            <a:off x="1598012" y="2028606"/>
            <a:ext cx="7068527" cy="448056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       Team Leaders* Pioneers</a:t>
            </a:r>
            <a:endParaRPr lang="en-US" dirty="0"/>
          </a:p>
        </p:txBody>
      </p:sp>
      <p:pic>
        <p:nvPicPr>
          <p:cNvPr id="4" name="Picture 3" descr="http://wp.patheos.com.s3.amazonaws.com/blogs/dochollywood/files/2012/08/American-women-olympic-gymnastics-2012-gold.jpg"/>
          <p:cNvPicPr/>
          <p:nvPr/>
        </p:nvPicPr>
        <p:blipFill>
          <a:blip r:embed="rId2" cstate="print"/>
          <a:srcRect/>
          <a:stretch>
            <a:fillRect/>
          </a:stretch>
        </p:blipFill>
        <p:spPr bwMode="auto">
          <a:xfrm>
            <a:off x="2092873" y="1502979"/>
            <a:ext cx="5715000" cy="4206240"/>
          </a:xfrm>
          <a:prstGeom prst="rect">
            <a:avLst/>
          </a:prstGeom>
          <a:noFill/>
          <a:ln w="9525">
            <a:noFill/>
            <a:miter lim="800000"/>
            <a:headEnd/>
            <a:tailEnd/>
          </a:ln>
        </p:spPr>
      </p:pic>
    </p:spTree>
    <p:extLst>
      <p:ext uri="{BB962C8B-B14F-4D97-AF65-F5344CB8AC3E}">
        <p14:creationId xmlns:p14="http://schemas.microsoft.com/office/powerpoint/2010/main" val="853261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Passengers: Will follow the practice set</a:t>
            </a:r>
            <a:endParaRPr lang="en-US" dirty="0"/>
          </a:p>
        </p:txBody>
      </p:sp>
      <p:pic>
        <p:nvPicPr>
          <p:cNvPr id="57348" name="Picture 4" descr="http://s3-media3.ak.yelpcdn.com/bphoto/CfC9qm5cA3MJU_mGt9Yw8w/l.jpg"/>
          <p:cNvPicPr>
            <a:picLocks noChangeAspect="1" noChangeArrowheads="1"/>
          </p:cNvPicPr>
          <p:nvPr/>
        </p:nvPicPr>
        <p:blipFill>
          <a:blip r:embed="rId2" cstate="print"/>
          <a:srcRect/>
          <a:stretch>
            <a:fillRect/>
          </a:stretch>
        </p:blipFill>
        <p:spPr bwMode="auto">
          <a:xfrm>
            <a:off x="1030013" y="1587062"/>
            <a:ext cx="4813739" cy="2916729"/>
          </a:xfrm>
          <a:prstGeom prst="rect">
            <a:avLst/>
          </a:prstGeom>
          <a:noFill/>
        </p:spPr>
      </p:pic>
      <p:pic>
        <p:nvPicPr>
          <p:cNvPr id="6" name="Picture 2" descr="https://michaelhyatt.com/wp-content/uploads/2011/04/iStock_000014793457Small.jpg"/>
          <p:cNvPicPr>
            <a:picLocks noChangeAspect="1" noChangeArrowheads="1"/>
          </p:cNvPicPr>
          <p:nvPr/>
        </p:nvPicPr>
        <p:blipFill>
          <a:blip r:embed="rId3" cstate="print"/>
          <a:srcRect/>
          <a:stretch>
            <a:fillRect/>
          </a:stretch>
        </p:blipFill>
        <p:spPr bwMode="auto">
          <a:xfrm>
            <a:off x="3987581" y="4088524"/>
            <a:ext cx="5156419" cy="2769476"/>
          </a:xfrm>
          <a:prstGeom prst="rect">
            <a:avLst/>
          </a:prstGeom>
          <a:noFill/>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8&quot; unique_id=&quot;23089&quot;&gt;&lt;/object&gt;&lt;object type=&quot;2&quot; unique_id=&quot;23090&quot;&gt;&lt;object type=&quot;3&quot; unique_id=&quot;23091&quot;&gt;&lt;property id=&quot;20148&quot; value=&quot;5&quot;/&gt;&lt;property id=&quot;20300&quot; value=&quot;Slide 1&quot;/&gt;&lt;property id=&quot;20307&quot; value=&quot;256&quot;/&gt;&lt;/object&gt;&lt;object type=&quot;3&quot; unique_id=&quot;23156&quot;&gt;&lt;property id=&quot;20148&quot; value=&quot;5&quot;/&gt;&lt;property id=&quot;20300&quot; value=&quot;Slide 2&quot;/&gt;&lt;property id=&quot;20307&quot; value=&quot;257&quot;/&gt;&lt;/object&gt;&lt;object type=&quot;3&quot; unique_id=&quot;23157&quot;&gt;&lt;property id=&quot;20148&quot; value=&quot;5&quot;/&gt;&lt;property id=&quot;20300&quot; value=&quot;Slide 3&quot;/&gt;&lt;property id=&quot;20307&quot; value=&quot;258&quot;/&gt;&lt;/object&gt;&lt;object type=&quot;3&quot; unique_id=&quot;23158&quot;&gt;&lt;property id=&quot;20148&quot; value=&quot;5&quot;/&gt;&lt;property id=&quot;20300&quot; value=&quot;Slide 4&quot;/&gt;&lt;property id=&quot;20307&quot; value=&quot;259&quot;/&gt;&lt;/object&gt;&lt;object type=&quot;3&quot; unique_id=&quot;23159&quot;&gt;&lt;property id=&quot;20148&quot; value=&quot;5&quot;/&gt;&lt;property id=&quot;20300&quot; value=&quot;Slide 5&quot;/&gt;&lt;property id=&quot;20307&quot; value=&quot;260&quot;/&gt;&lt;/object&gt;&lt;/object&gt;&lt;/object&gt;&lt;/database&gt;"/>
  <p:tag name="SECTOMILLISECCONVERT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2135</TotalTime>
  <Words>976</Words>
  <Application>Microsoft Office PowerPoint</Application>
  <PresentationFormat>On-screen Show (4:3)</PresentationFormat>
  <Paragraphs>173</Paragraphs>
  <Slides>65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Gulim</vt:lpstr>
      <vt:lpstr>Arial</vt:lpstr>
      <vt:lpstr>Calibri</vt:lpstr>
      <vt:lpstr>Lithos Pro Regular</vt:lpstr>
      <vt:lpstr>Times New Roman</vt:lpstr>
      <vt:lpstr>Office Theme</vt:lpstr>
      <vt:lpstr>           SoftID the Collection Choice of Champions</vt:lpstr>
      <vt:lpstr>SCC Soft Computer:  SoftID Positive Patient Identification Module </vt:lpstr>
      <vt:lpstr>2016 National Patient  Safety Goals</vt:lpstr>
      <vt:lpstr>2016 National Patient Safety Goals continued</vt:lpstr>
      <vt:lpstr>2016 National Patient Safety Goals continued</vt:lpstr>
      <vt:lpstr>Picking Your Team and adding them to Security Management </vt:lpstr>
      <vt:lpstr>Prisoners*Passengers*Pioneers</vt:lpstr>
      <vt:lpstr>       Team Leaders* Pioneers</vt:lpstr>
      <vt:lpstr>Passengers: Will follow the practice set</vt:lpstr>
      <vt:lpstr>Prisoners will resist the new process</vt:lpstr>
      <vt:lpstr>Do I have what it takes to try out for Auto Creation of Users?</vt:lpstr>
      <vt:lpstr>Security Management  Define the domain(s) in Security Management</vt:lpstr>
      <vt:lpstr>SoftLab SSM Set Authentication Type “1” (Hospraram for SCC to set)</vt:lpstr>
      <vt:lpstr>SSM: Created by Initials on AutoImport</vt:lpstr>
      <vt:lpstr>SSM: Enable AutoImport from LDAP</vt:lpstr>
      <vt:lpstr>Create a role in Security Management which contains the SoftID system</vt:lpstr>
      <vt:lpstr> There must be a default user template for the system to assign when valid users log on.  This one is called softidtemplate and has a role containing the  SoftID  system assigned to it. </vt:lpstr>
      <vt:lpstr>Security Management  Adding Access to System</vt:lpstr>
      <vt:lpstr>Default Assignment after LDAP setup</vt:lpstr>
      <vt:lpstr>SoftID AC after LDAP setup: Default Assignment expanded</vt:lpstr>
      <vt:lpstr>EDIT Assignment Group</vt:lpstr>
      <vt:lpstr>SoftID Admin Console pulling AD groups from Sec. Man.</vt:lpstr>
      <vt:lpstr>Lab Setups to Address</vt:lpstr>
      <vt:lpstr>Lab Setups continued</vt:lpstr>
      <vt:lpstr>Excellence and Quality</vt:lpstr>
      <vt:lpstr>SoftID.NET MC40</vt:lpstr>
      <vt:lpstr>User Login and selection of Assignment</vt:lpstr>
      <vt:lpstr>MC40 Icons and Dynamic collection list</vt:lpstr>
      <vt:lpstr>MC40 Settings</vt:lpstr>
      <vt:lpstr>Setups for Printing</vt:lpstr>
      <vt:lpstr>Bluetooth printing</vt:lpstr>
      <vt:lpstr>BT Printer setup Continued</vt:lpstr>
      <vt:lpstr>Scan Patient HIS wristband  *Billing Number or MRN* *Linear or 2D*</vt:lpstr>
      <vt:lpstr>Actions prior to scan–Push and hold on patient name</vt:lpstr>
      <vt:lpstr>Draw History</vt:lpstr>
      <vt:lpstr>Manual Entry Patient BN/MRN</vt:lpstr>
      <vt:lpstr>Patient Tests and Information</vt:lpstr>
      <vt:lpstr>Printing/Draw/Label</vt:lpstr>
      <vt:lpstr>Collection/Submit to Lab</vt:lpstr>
      <vt:lpstr>Rescheduling prior to scan</vt:lpstr>
      <vt:lpstr>After Reschedule is submitted</vt:lpstr>
      <vt:lpstr>Reschedule message for coworkers</vt:lpstr>
      <vt:lpstr>Rescheduling a Collection after scanning HIS wristband</vt:lpstr>
      <vt:lpstr>Micro Source Site collections</vt:lpstr>
      <vt:lpstr>Change collection sort on  PDA or WOW</vt:lpstr>
      <vt:lpstr>WOW SoftID.PC </vt:lpstr>
      <vt:lpstr>SoftID.PC on WOW</vt:lpstr>
      <vt:lpstr>Check Patient info prior to scan</vt:lpstr>
      <vt:lpstr>Patient Information Tab</vt:lpstr>
      <vt:lpstr>Scan patient HIS wristband</vt:lpstr>
      <vt:lpstr>Verify Patient Information</vt:lpstr>
      <vt:lpstr>Collection  (with Text Help Message)</vt:lpstr>
      <vt:lpstr>Collecting Micro  (without keypad)</vt:lpstr>
      <vt:lpstr>Free Text Micro Site </vt:lpstr>
      <vt:lpstr>Print Labels</vt:lpstr>
      <vt:lpstr>Change Draw Type</vt:lpstr>
      <vt:lpstr>Collection Complete</vt:lpstr>
      <vt:lpstr>Laboratory Specimen Processing</vt:lpstr>
      <vt:lpstr>SoftID Phlebotomy Status Monitor</vt:lpstr>
      <vt:lpstr>New Features to 2.6.0.6</vt:lpstr>
      <vt:lpstr>Additional Printing setup functionality</vt:lpstr>
      <vt:lpstr>Teamwork and Conditioning</vt:lpstr>
      <vt:lpstr>Event Preparation (Go-Live)</vt:lpstr>
      <vt:lpstr>Go-Live Success Story with SoftID</vt:lpstr>
      <vt:lpstr>Thank you for choosing SoftID for your patients Any 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Myra Pettis</dc:creator>
  <cp:lastModifiedBy>Myra Pettis</cp:lastModifiedBy>
  <cp:revision>58</cp:revision>
  <dcterms:created xsi:type="dcterms:W3CDTF">2016-01-07T19:32:07Z</dcterms:created>
  <dcterms:modified xsi:type="dcterms:W3CDTF">2016-04-21T13:59:14Z</dcterms:modified>
</cp:coreProperties>
</file>