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81" r:id="rId2"/>
    <p:sldId id="312" r:id="rId3"/>
    <p:sldId id="328" r:id="rId4"/>
    <p:sldId id="313" r:id="rId5"/>
    <p:sldId id="315" r:id="rId6"/>
    <p:sldId id="314" r:id="rId7"/>
    <p:sldId id="316" r:id="rId8"/>
    <p:sldId id="317" r:id="rId9"/>
    <p:sldId id="318"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9" r:id="rId26"/>
    <p:sldId id="320" r:id="rId27"/>
    <p:sldId id="321" r:id="rId28"/>
    <p:sldId id="322" r:id="rId29"/>
    <p:sldId id="327" r:id="rId30"/>
    <p:sldId id="325" r:id="rId31"/>
    <p:sldId id="326" r:id="rId32"/>
    <p:sldId id="323" r:id="rId33"/>
    <p:sldId id="324" r:id="rId34"/>
    <p:sldId id="282" r:id="rId35"/>
    <p:sldId id="272" r:id="rId36"/>
    <p:sldId id="273" r:id="rId37"/>
    <p:sldId id="274" r:id="rId38"/>
    <p:sldId id="275" r:id="rId39"/>
    <p:sldId id="276" r:id="rId40"/>
    <p:sldId id="277" r:id="rId41"/>
    <p:sldId id="278" r:id="rId42"/>
    <p:sldId id="279" r:id="rId43"/>
    <p:sldId id="280" r:id="rId44"/>
    <p:sldId id="284" r:id="rId45"/>
    <p:sldId id="292" r:id="rId46"/>
    <p:sldId id="288" r:id="rId47"/>
    <p:sldId id="295" r:id="rId48"/>
    <p:sldId id="289" r:id="rId49"/>
    <p:sldId id="294" r:id="rId50"/>
    <p:sldId id="287" r:id="rId51"/>
    <p:sldId id="286" r:id="rId52"/>
    <p:sldId id="256" r:id="rId53"/>
    <p:sldId id="257" r:id="rId54"/>
    <p:sldId id="261" r:id="rId55"/>
    <p:sldId id="262" r:id="rId56"/>
    <p:sldId id="263" r:id="rId57"/>
    <p:sldId id="264" r:id="rId58"/>
    <p:sldId id="265" r:id="rId59"/>
    <p:sldId id="266" r:id="rId60"/>
    <p:sldId id="267" r:id="rId61"/>
  </p:sldIdLst>
  <p:sldSz cx="9144000" cy="6858000" type="screen4x3"/>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horzBarState="maximized">
    <p:restoredLeft sz="34580" autoAdjust="0"/>
    <p:restoredTop sz="86410" autoAdjust="0"/>
  </p:normalViewPr>
  <p:slideViewPr>
    <p:cSldViewPr snapToGrid="0">
      <p:cViewPr varScale="1">
        <p:scale>
          <a:sx n="82" d="100"/>
          <a:sy n="82" d="100"/>
        </p:scale>
        <p:origin x="28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AEE47-1781-415E-BD2B-1B49752D92C6}"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192E8-E747-4BEC-A0F6-CEBE447C87BD}" type="slidenum">
              <a:rPr lang="en-US" smtClean="0"/>
              <a:pPr/>
              <a:t>‹#›</a:t>
            </a:fld>
            <a:endParaRPr lang="en-US"/>
          </a:p>
        </p:txBody>
      </p:sp>
    </p:spTree>
    <p:extLst>
      <p:ext uri="{BB962C8B-B14F-4D97-AF65-F5344CB8AC3E}">
        <p14:creationId xmlns:p14="http://schemas.microsoft.com/office/powerpoint/2010/main" val="266730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Sochi 2014 Olympic Gold</a:t>
            </a:r>
            <a:r>
              <a:rPr lang="en-US" b="1" baseline="0" dirty="0" smtClean="0"/>
              <a:t> Medal</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1</a:t>
            </a:fld>
            <a:endParaRPr lang="en-US"/>
          </a:p>
        </p:txBody>
      </p:sp>
    </p:spTree>
    <p:extLst>
      <p:ext uri="{BB962C8B-B14F-4D97-AF65-F5344CB8AC3E}">
        <p14:creationId xmlns:p14="http://schemas.microsoft.com/office/powerpoint/2010/main" val="167462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Vancouver</a:t>
            </a:r>
            <a:r>
              <a:rPr lang="en-US" b="1" baseline="0" dirty="0" smtClean="0"/>
              <a:t> 2010 Olympic Gold Medal</a:t>
            </a:r>
            <a:endParaRPr lang="en-US" b="1" dirty="0" smtClean="0"/>
          </a:p>
        </p:txBody>
      </p:sp>
      <p:sp>
        <p:nvSpPr>
          <p:cNvPr id="4" name="Slide Number Placeholder 3"/>
          <p:cNvSpPr>
            <a:spLocks noGrp="1"/>
          </p:cNvSpPr>
          <p:nvPr>
            <p:ph type="sldNum" sz="quarter" idx="10"/>
          </p:nvPr>
        </p:nvSpPr>
        <p:spPr/>
        <p:txBody>
          <a:bodyPr/>
          <a:lstStyle/>
          <a:p>
            <a:fld id="{432192E8-E747-4BEC-A0F6-CEBE447C87BD}" type="slidenum">
              <a:rPr lang="en-US" smtClean="0"/>
              <a:pPr/>
              <a:t>10</a:t>
            </a:fld>
            <a:endParaRPr lang="en-US"/>
          </a:p>
        </p:txBody>
      </p:sp>
    </p:spTree>
    <p:extLst>
      <p:ext uri="{BB962C8B-B14F-4D97-AF65-F5344CB8AC3E}">
        <p14:creationId xmlns:p14="http://schemas.microsoft.com/office/powerpoint/2010/main" val="364354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Implemented in 1.0.3.10 (PCC-58551)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Release</a:t>
            </a:r>
            <a:r>
              <a:rPr lang="en-US" baseline="0" dirty="0" smtClean="0"/>
              <a:t> Note:</a:t>
            </a:r>
          </a:p>
          <a:p>
            <a:r>
              <a:rPr lang="en-US" sz="1200" kern="1200" baseline="0" dirty="0" smtClean="0">
                <a:solidFill>
                  <a:schemeClr val="tx1"/>
                </a:solidFill>
                <a:latin typeface="+mn-lt"/>
                <a:ea typeface="+mn-ea"/>
                <a:cs typeface="+mn-cs"/>
              </a:rPr>
              <a:t>The Export/Import Template setups were enhanced. The Setup &gt; Export/Import Templates now provide the ability to export and import QC parameter data of Setups and Lot Records to and from Excel spread sheets. The templates of Lot and QC item types now include the defined parameter data found in the Setup and Lot Records for mapping to and from Excel spread sheets. Included are the required fields such as the lot number, expiration date, number received and the units. Also included are the additional user defined fields of the parameters including the expected results, result types, ranges To and From, mean, frequency, and method data.</a:t>
            </a:r>
          </a:p>
          <a:p>
            <a:r>
              <a:rPr lang="en-US" sz="1200" kern="1200" baseline="0" dirty="0" smtClean="0">
                <a:solidFill>
                  <a:schemeClr val="tx1"/>
                </a:solidFill>
                <a:latin typeface="+mn-lt"/>
                <a:ea typeface="+mn-ea"/>
                <a:cs typeface="+mn-cs"/>
              </a:rPr>
              <a:t>Benefit Note:</a:t>
            </a:r>
          </a:p>
          <a:p>
            <a:r>
              <a:rPr lang="en-US" sz="1200" kern="1200" baseline="0" dirty="0" smtClean="0">
                <a:solidFill>
                  <a:schemeClr val="tx1"/>
                </a:solidFill>
                <a:latin typeface="+mn-lt"/>
                <a:ea typeface="+mn-ea"/>
                <a:cs typeface="+mn-cs"/>
              </a:rPr>
              <a:t>Using Excel spread sheets and </a:t>
            </a:r>
            <a:r>
              <a:rPr lang="en-US" sz="1200" kern="1200" baseline="0" dirty="0" err="1" smtClean="0">
                <a:solidFill>
                  <a:schemeClr val="tx1"/>
                </a:solidFill>
                <a:latin typeface="+mn-lt"/>
                <a:ea typeface="+mn-ea"/>
                <a:cs typeface="+mn-cs"/>
              </a:rPr>
              <a:t>SoftTotalQC</a:t>
            </a:r>
            <a:r>
              <a:rPr lang="en-US" sz="1200" kern="1200" baseline="0" dirty="0" smtClean="0">
                <a:solidFill>
                  <a:schemeClr val="tx1"/>
                </a:solidFill>
                <a:latin typeface="+mn-lt"/>
                <a:ea typeface="+mn-ea"/>
                <a:cs typeface="+mn-cs"/>
              </a:rPr>
              <a:t> Export/Import Templates saves time and improves accuracy by transferring the lot and setup records of many items at once with less manual input by the user.</a:t>
            </a:r>
          </a:p>
          <a:p>
            <a:r>
              <a:rPr lang="en-US" sz="1200" kern="1200" baseline="0" dirty="0" smtClean="0">
                <a:solidFill>
                  <a:schemeClr val="tx1"/>
                </a:solidFill>
                <a:latin typeface="+mn-lt"/>
                <a:ea typeface="+mn-ea"/>
                <a:cs typeface="+mn-cs"/>
              </a:rPr>
              <a:t>Implementation Note:</a:t>
            </a:r>
          </a:p>
          <a:p>
            <a:r>
              <a:rPr lang="en-US" sz="1200" kern="1200" baseline="0" dirty="0" smtClean="0">
                <a:solidFill>
                  <a:schemeClr val="tx1"/>
                </a:solidFill>
                <a:latin typeface="+mn-lt"/>
                <a:ea typeface="+mn-ea"/>
                <a:cs typeface="+mn-cs"/>
              </a:rPr>
              <a:t>N/A</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11</a:t>
            </a:fld>
            <a:endParaRPr lang="en-US"/>
          </a:p>
        </p:txBody>
      </p:sp>
    </p:spTree>
    <p:extLst>
      <p:ext uri="{BB962C8B-B14F-4D97-AF65-F5344CB8AC3E}">
        <p14:creationId xmlns:p14="http://schemas.microsoft.com/office/powerpoint/2010/main" val="3147367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 Manufacturer supplied spreadsheet with various lot information. Columns</a:t>
            </a:r>
            <a:r>
              <a:rPr lang="en-US" baseline="0" dirty="0" smtClean="0"/>
              <a:t> do not have to be in any particular order in the spreadsheet. Column order does not have to match that of the Export/Import Template.</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12</a:t>
            </a:fld>
            <a:endParaRPr lang="en-US"/>
          </a:p>
        </p:txBody>
      </p:sp>
    </p:spTree>
    <p:extLst>
      <p:ext uri="{BB962C8B-B14F-4D97-AF65-F5344CB8AC3E}">
        <p14:creationId xmlns:p14="http://schemas.microsoft.com/office/powerpoint/2010/main" val="283557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Create Export/Import template under Setup&gt;Export/Import Templates: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-Select QC item template type</a:t>
            </a:r>
          </a:p>
          <a:p>
            <a:r>
              <a:rPr lang="en-US" sz="1200" kern="1200" dirty="0" smtClean="0">
                <a:solidFill>
                  <a:schemeClr val="tx1"/>
                </a:solidFill>
                <a:effectLst/>
                <a:latin typeface="+mn-lt"/>
                <a:ea typeface="+mn-ea"/>
                <a:cs typeface="+mn-cs"/>
              </a:rPr>
              <a:t>-Select Department</a:t>
            </a:r>
          </a:p>
          <a:p>
            <a:r>
              <a:rPr lang="en-US" sz="1200" kern="1200" dirty="0" smtClean="0">
                <a:solidFill>
                  <a:schemeClr val="tx1"/>
                </a:solidFill>
                <a:effectLst/>
                <a:latin typeface="+mn-lt"/>
                <a:ea typeface="+mn-ea"/>
                <a:cs typeface="+mn-cs"/>
              </a:rPr>
              <a:t>-Select QC item type Control</a:t>
            </a:r>
          </a:p>
          <a:p>
            <a:r>
              <a:rPr lang="en-US" sz="1200" kern="1200" dirty="0" smtClean="0">
                <a:solidFill>
                  <a:schemeClr val="tx1"/>
                </a:solidFill>
                <a:effectLst/>
                <a:latin typeface="+mn-lt"/>
                <a:ea typeface="+mn-ea"/>
                <a:cs typeface="+mn-cs"/>
              </a:rPr>
              <a:t>-Check checkboxes to Import/Export Active and/or Testing Parameters for importing corresponding</a:t>
            </a:r>
            <a:r>
              <a:rPr lang="en-US" sz="1200" kern="1200" baseline="0" dirty="0" smtClean="0">
                <a:solidFill>
                  <a:schemeClr val="tx1"/>
                </a:solidFill>
                <a:effectLst/>
                <a:latin typeface="+mn-lt"/>
                <a:ea typeface="+mn-ea"/>
                <a:cs typeface="+mn-cs"/>
              </a:rPr>
              <a:t> parameters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 fields for Test and expected result: Test, Result Type, Expected Result, SD, QC Method, From, To, QC item Location, QC item Department for importing corresponding parameters</a:t>
            </a:r>
          </a:p>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13</a:t>
            </a:fld>
            <a:endParaRPr lang="en-US"/>
          </a:p>
        </p:txBody>
      </p:sp>
    </p:spTree>
    <p:extLst>
      <p:ext uri="{BB962C8B-B14F-4D97-AF65-F5344CB8AC3E}">
        <p14:creationId xmlns:p14="http://schemas.microsoft.com/office/powerpoint/2010/main" val="194622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QC</a:t>
            </a:r>
            <a:r>
              <a:rPr lang="en-US" baseline="0" dirty="0" smtClean="0"/>
              <a:t> Column – name of column/filed in </a:t>
            </a:r>
            <a:r>
              <a:rPr lang="en-US" baseline="0" dirty="0" err="1" smtClean="0"/>
              <a:t>TotalQC</a:t>
            </a:r>
            <a:endParaRPr lang="en-US" baseline="0" dirty="0" smtClean="0"/>
          </a:p>
          <a:p>
            <a:r>
              <a:rPr lang="en-US" baseline="0" dirty="0" smtClean="0"/>
              <a:t>External Column – name of column in XLS Spreadsheet. External Column fields are editable in order to define name of column to spreadsheet</a:t>
            </a:r>
          </a:p>
          <a:p>
            <a:endParaRPr lang="en-US" baseline="0" dirty="0" smtClean="0"/>
          </a:p>
          <a:p>
            <a:r>
              <a:rPr lang="en-US" baseline="0" dirty="0" smtClean="0"/>
              <a:t>There are 2 ways to map columns:</a:t>
            </a:r>
          </a:p>
          <a:p>
            <a:pPr marL="228600" indent="-228600">
              <a:buAutoNum type="arabicPeriod"/>
            </a:pPr>
            <a:r>
              <a:rPr lang="en-US" baseline="0" dirty="0" smtClean="0"/>
              <a:t>Define how columns are called in XLS in Template</a:t>
            </a:r>
          </a:p>
          <a:p>
            <a:pPr marL="228600" indent="-228600">
              <a:buAutoNum type="arabicPeriod"/>
            </a:pPr>
            <a:r>
              <a:rPr lang="en-US" baseline="0" dirty="0" smtClean="0"/>
              <a:t>Adjust column names in XLS template to match </a:t>
            </a:r>
            <a:r>
              <a:rPr lang="en-US" baseline="0" dirty="0" err="1" smtClean="0"/>
              <a:t>TotalQC</a:t>
            </a:r>
            <a:r>
              <a:rPr lang="en-US" baseline="0" dirty="0" smtClean="0"/>
              <a:t> column names</a:t>
            </a:r>
          </a:p>
          <a:p>
            <a:endParaRPr lang="en-US" baseline="0" dirty="0" smtClean="0"/>
          </a:p>
          <a:p>
            <a:r>
              <a:rPr lang="en-US" baseline="0" dirty="0" smtClean="0"/>
              <a:t>Grey QC Column fields are required, all other fields are optional</a:t>
            </a:r>
          </a:p>
          <a:p>
            <a:r>
              <a:rPr lang="en-US" baseline="0" dirty="0" smtClean="0"/>
              <a:t>QC Item ID &gt; Control ID – unique ID of control</a:t>
            </a:r>
          </a:p>
          <a:p>
            <a:r>
              <a:rPr lang="en-US" baseline="0" dirty="0" smtClean="0"/>
              <a:t>QC item Type – Subtype of control (External Control, Calibrator, etc.)</a:t>
            </a:r>
          </a:p>
          <a:p>
            <a:r>
              <a:rPr lang="en-US" baseline="0" dirty="0" smtClean="0"/>
              <a:t>Active – status of imported record: set N to import records in Not Active status or Y to import records in Active status</a:t>
            </a:r>
          </a:p>
          <a:p>
            <a:r>
              <a:rPr lang="en-US" baseline="0" dirty="0" smtClean="0"/>
              <a:t>Parameter Type: Active or Testing</a:t>
            </a:r>
          </a:p>
          <a:p>
            <a:r>
              <a:rPr lang="en-US" baseline="0" dirty="0" smtClean="0"/>
              <a:t>QC item Location and QC item Department: set defaults if template defined for Department, field with default value is not required in Excel</a:t>
            </a:r>
          </a:p>
          <a:p>
            <a:r>
              <a:rPr lang="en-US" baseline="0" dirty="0" smtClean="0"/>
              <a:t>Test – Test ID</a:t>
            </a:r>
          </a:p>
          <a:p>
            <a:r>
              <a:rPr lang="en-US" baseline="0" dirty="0" smtClean="0"/>
              <a:t>Result Type: Mean, Range, Keypad, etc.</a:t>
            </a:r>
          </a:p>
          <a:p>
            <a:r>
              <a:rPr lang="en-US" baseline="0" dirty="0" smtClean="0"/>
              <a:t>Expected Result</a:t>
            </a:r>
          </a:p>
          <a:p>
            <a:r>
              <a:rPr lang="en-US" baseline="0" dirty="0" smtClean="0"/>
              <a:t>SD – set Calculate 1 SD in order to calculate this value from Range, From and To are required for calculation. SD could be calculated from assumption that 1, 2 or 3SD were used to define Range</a:t>
            </a:r>
          </a:p>
          <a:p>
            <a:r>
              <a:rPr lang="en-US" baseline="0" dirty="0" smtClean="0"/>
              <a:t>QC Method, Frequency: Set defaults if the same method/frequency used for all parameters</a:t>
            </a:r>
          </a:p>
          <a:p>
            <a:r>
              <a:rPr lang="en-US" baseline="0" dirty="0" smtClean="0"/>
              <a:t>Workstation – Test Workstation</a:t>
            </a:r>
          </a:p>
          <a:p>
            <a:r>
              <a:rPr lang="en-US" baseline="0" dirty="0" smtClean="0"/>
              <a:t>From/To – Expected Range</a:t>
            </a:r>
          </a:p>
        </p:txBody>
      </p:sp>
      <p:sp>
        <p:nvSpPr>
          <p:cNvPr id="4" name="Slide Number Placeholder 3"/>
          <p:cNvSpPr>
            <a:spLocks noGrp="1"/>
          </p:cNvSpPr>
          <p:nvPr>
            <p:ph type="sldNum" sz="quarter" idx="10"/>
          </p:nvPr>
        </p:nvSpPr>
        <p:spPr/>
        <p:txBody>
          <a:bodyPr/>
          <a:lstStyle/>
          <a:p>
            <a:fld id="{432192E8-E747-4BEC-A0F6-CEBE447C87BD}" type="slidenum">
              <a:rPr lang="en-US" smtClean="0"/>
              <a:pPr/>
              <a:t>14</a:t>
            </a:fld>
            <a:endParaRPr lang="en-US"/>
          </a:p>
        </p:txBody>
      </p:sp>
    </p:spTree>
    <p:extLst>
      <p:ext uri="{BB962C8B-B14F-4D97-AF65-F5344CB8AC3E}">
        <p14:creationId xmlns:p14="http://schemas.microsoft.com/office/powerpoint/2010/main" val="720168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-Columns in XLS spreadsheet could be in any order</a:t>
            </a:r>
          </a:p>
          <a:p>
            <a:r>
              <a:rPr lang="en-US" dirty="0" smtClean="0"/>
              <a:t>-Extra column in XLS</a:t>
            </a:r>
            <a:r>
              <a:rPr lang="en-US" baseline="0" dirty="0" smtClean="0"/>
              <a:t> spreadsheet are allowed</a:t>
            </a:r>
          </a:p>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15</a:t>
            </a:fld>
            <a:endParaRPr lang="en-US"/>
          </a:p>
        </p:txBody>
      </p:sp>
    </p:spTree>
    <p:extLst>
      <p:ext uri="{BB962C8B-B14F-4D97-AF65-F5344CB8AC3E}">
        <p14:creationId xmlns:p14="http://schemas.microsoft.com/office/powerpoint/2010/main" val="4277681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document with multiple sheets can be used for importing/exporting information from and to.</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16</a:t>
            </a:fld>
            <a:endParaRPr lang="en-US"/>
          </a:p>
        </p:txBody>
      </p:sp>
    </p:spTree>
    <p:extLst>
      <p:ext uri="{BB962C8B-B14F-4D97-AF65-F5344CB8AC3E}">
        <p14:creationId xmlns:p14="http://schemas.microsoft.com/office/powerpoint/2010/main" val="161352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Verification list has following</a:t>
            </a:r>
            <a:r>
              <a:rPr lang="en-US" baseline="0" dirty="0" smtClean="0"/>
              <a:t> columns:</a:t>
            </a:r>
          </a:p>
          <a:p>
            <a:r>
              <a:rPr lang="en-US" baseline="0" dirty="0" smtClean="0"/>
              <a:t>Selected: No, by default</a:t>
            </a:r>
          </a:p>
          <a:p>
            <a:r>
              <a:rPr lang="en-US" baseline="0" dirty="0" smtClean="0"/>
              <a:t>Status: Green checkbox for successful import and Red Cross for fails or errors</a:t>
            </a:r>
          </a:p>
          <a:p>
            <a:r>
              <a:rPr lang="en-US" baseline="0" dirty="0" smtClean="0"/>
              <a:t>Action: Add: if QC item is not present in </a:t>
            </a:r>
            <a:r>
              <a:rPr lang="en-US" baseline="0" dirty="0" err="1" smtClean="0"/>
              <a:t>TotalQC</a:t>
            </a:r>
            <a:r>
              <a:rPr lang="en-US" baseline="0" dirty="0" smtClean="0"/>
              <a:t> and Update: if QC Item is present in </a:t>
            </a:r>
            <a:r>
              <a:rPr lang="en-US" baseline="0" dirty="0" err="1" smtClean="0"/>
              <a:t>TotalQC</a:t>
            </a:r>
            <a:endParaRPr lang="en-US" baseline="0" dirty="0" smtClean="0"/>
          </a:p>
          <a:p>
            <a:endParaRPr lang="en-US" baseline="0" dirty="0" smtClean="0"/>
          </a:p>
          <a:p>
            <a:r>
              <a:rPr lang="en-US" baseline="0" dirty="0" smtClean="0"/>
              <a:t>Please note: When creating</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17</a:t>
            </a:fld>
            <a:endParaRPr lang="en-US"/>
          </a:p>
        </p:txBody>
      </p:sp>
    </p:spTree>
    <p:extLst>
      <p:ext uri="{BB962C8B-B14F-4D97-AF65-F5344CB8AC3E}">
        <p14:creationId xmlns:p14="http://schemas.microsoft.com/office/powerpoint/2010/main" val="1175274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highly recommended to import records as Not Active and to utilize the Setup and/or Lot Record Review</a:t>
            </a:r>
            <a:r>
              <a:rPr lang="en-US" baseline="0" dirty="0" smtClean="0"/>
              <a:t> options before activating them.</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18</a:t>
            </a:fld>
            <a:endParaRPr lang="en-US"/>
          </a:p>
        </p:txBody>
      </p:sp>
    </p:spTree>
    <p:extLst>
      <p:ext uri="{BB962C8B-B14F-4D97-AF65-F5344CB8AC3E}">
        <p14:creationId xmlns:p14="http://schemas.microsoft.com/office/powerpoint/2010/main" val="4111556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Exporting records to Excel, in the Export records</a:t>
            </a:r>
            <a:r>
              <a:rPr lang="en-US" baseline="0" dirty="0" smtClean="0"/>
              <a:t> to Excel Document window, you must select the desired Directory and create or select the File Name including the .</a:t>
            </a:r>
            <a:r>
              <a:rPr lang="en-US" baseline="0" dirty="0" err="1" smtClean="0"/>
              <a:t>xls</a:t>
            </a:r>
            <a:r>
              <a:rPr lang="en-US" baseline="0" dirty="0" smtClean="0"/>
              <a:t> or .</a:t>
            </a:r>
            <a:r>
              <a:rPr lang="en-US" baseline="0" dirty="0" err="1" smtClean="0"/>
              <a:t>xlsx</a:t>
            </a:r>
            <a:r>
              <a:rPr lang="en-US" baseline="0" dirty="0" smtClean="0"/>
              <a:t> extension.</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20</a:t>
            </a:fld>
            <a:endParaRPr lang="en-US"/>
          </a:p>
        </p:txBody>
      </p:sp>
    </p:spTree>
    <p:extLst>
      <p:ext uri="{BB962C8B-B14F-4D97-AF65-F5344CB8AC3E}">
        <p14:creationId xmlns:p14="http://schemas.microsoft.com/office/powerpoint/2010/main" val="56460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2</a:t>
            </a:fld>
            <a:endParaRPr lang="en-US"/>
          </a:p>
        </p:txBody>
      </p:sp>
    </p:spTree>
    <p:extLst>
      <p:ext uri="{BB962C8B-B14F-4D97-AF65-F5344CB8AC3E}">
        <p14:creationId xmlns:p14="http://schemas.microsoft.com/office/powerpoint/2010/main" val="2011999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24</a:t>
            </a:fld>
            <a:endParaRPr lang="en-US"/>
          </a:p>
        </p:txBody>
      </p:sp>
    </p:spTree>
    <p:extLst>
      <p:ext uri="{BB962C8B-B14F-4D97-AF65-F5344CB8AC3E}">
        <p14:creationId xmlns:p14="http://schemas.microsoft.com/office/powerpoint/2010/main" val="17090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25</a:t>
            </a:fld>
            <a:endParaRPr lang="en-US"/>
          </a:p>
        </p:txBody>
      </p:sp>
    </p:spTree>
    <p:extLst>
      <p:ext uri="{BB962C8B-B14F-4D97-AF65-F5344CB8AC3E}">
        <p14:creationId xmlns:p14="http://schemas.microsoft.com/office/powerpoint/2010/main" val="2282503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Beijing 2008</a:t>
            </a:r>
            <a:r>
              <a:rPr lang="en-US" b="1" baseline="0" dirty="0" smtClean="0"/>
              <a:t> Olympic Gold Medal</a:t>
            </a:r>
            <a:endParaRPr lang="en-US" b="1"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26</a:t>
            </a:fld>
            <a:endParaRPr lang="en-US"/>
          </a:p>
        </p:txBody>
      </p:sp>
    </p:spTree>
    <p:extLst>
      <p:ext uri="{BB962C8B-B14F-4D97-AF65-F5344CB8AC3E}">
        <p14:creationId xmlns:p14="http://schemas.microsoft.com/office/powerpoint/2010/main" val="2061836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Implemented in 1.0.4.0 (PCC-61158)</a:t>
            </a:r>
          </a:p>
          <a:p>
            <a:r>
              <a:rPr lang="en-US" dirty="0" smtClean="0"/>
              <a:t>Release Note:</a:t>
            </a:r>
          </a:p>
          <a:p>
            <a:r>
              <a:rPr lang="en-US" sz="1200" kern="1200" baseline="0" dirty="0" smtClean="0">
                <a:solidFill>
                  <a:schemeClr val="tx1"/>
                </a:solidFill>
                <a:latin typeface="+mn-lt"/>
                <a:ea typeface="+mn-ea"/>
                <a:cs typeface="+mn-cs"/>
              </a:rPr>
              <a:t>Inventory &gt; Lot Records was enhanced. The system now provides the ability to set a Review status on a</a:t>
            </a:r>
          </a:p>
          <a:p>
            <a:r>
              <a:rPr lang="en-US" sz="1200" kern="1200" baseline="0" dirty="0" smtClean="0">
                <a:solidFill>
                  <a:schemeClr val="tx1"/>
                </a:solidFill>
                <a:latin typeface="+mn-lt"/>
                <a:ea typeface="+mn-ea"/>
                <a:cs typeface="+mn-cs"/>
              </a:rPr>
              <a:t>Lot Record prior to placing the lot in active use, and can prevent the user from opening the Lot Record if it</a:t>
            </a:r>
          </a:p>
          <a:p>
            <a:r>
              <a:rPr lang="en-US" sz="1200" kern="1200" baseline="0" dirty="0" smtClean="0">
                <a:solidFill>
                  <a:schemeClr val="tx1"/>
                </a:solidFill>
                <a:latin typeface="+mn-lt"/>
                <a:ea typeface="+mn-ea"/>
                <a:cs typeface="+mn-cs"/>
              </a:rPr>
              <a:t>has not been reviewed.</a:t>
            </a:r>
          </a:p>
          <a:p>
            <a:r>
              <a:rPr lang="en-US" sz="1200" kern="1200" baseline="0" dirty="0" smtClean="0">
                <a:solidFill>
                  <a:schemeClr val="tx1"/>
                </a:solidFill>
                <a:latin typeface="+mn-lt"/>
                <a:ea typeface="+mn-ea"/>
                <a:cs typeface="+mn-cs"/>
              </a:rPr>
              <a:t>Benefit Note:</a:t>
            </a:r>
          </a:p>
          <a:p>
            <a:r>
              <a:rPr lang="en-US" sz="1200" kern="1200" baseline="0" dirty="0" smtClean="0">
                <a:solidFill>
                  <a:schemeClr val="tx1"/>
                </a:solidFill>
                <a:latin typeface="+mn-lt"/>
                <a:ea typeface="+mn-ea"/>
                <a:cs typeface="+mn-cs"/>
              </a:rPr>
              <a:t>The addition of the flag "Prevent opening lot when not reviewed" to the Additional Information window &gt;</a:t>
            </a:r>
          </a:p>
          <a:p>
            <a:r>
              <a:rPr lang="en-US" sz="1200" kern="1200" baseline="0" dirty="0" smtClean="0">
                <a:solidFill>
                  <a:schemeClr val="tx1"/>
                </a:solidFill>
                <a:latin typeface="+mn-lt"/>
                <a:ea typeface="+mn-ea"/>
                <a:cs typeface="+mn-cs"/>
              </a:rPr>
              <a:t>Flags tab for QC Item setup records provides the ability to require a Lot Record Review prior to the Lot</a:t>
            </a:r>
          </a:p>
          <a:p>
            <a:r>
              <a:rPr lang="en-US" sz="1200" kern="1200" baseline="0" dirty="0" smtClean="0">
                <a:solidFill>
                  <a:schemeClr val="tx1"/>
                </a:solidFill>
                <a:latin typeface="+mn-lt"/>
                <a:ea typeface="+mn-ea"/>
                <a:cs typeface="+mn-cs"/>
              </a:rPr>
              <a:t>Record being opened and put into active use.</a:t>
            </a:r>
          </a:p>
          <a:p>
            <a:r>
              <a:rPr lang="en-US" sz="1200" kern="1200" baseline="0" dirty="0" smtClean="0">
                <a:solidFill>
                  <a:schemeClr val="tx1"/>
                </a:solidFill>
                <a:latin typeface="+mn-lt"/>
                <a:ea typeface="+mn-ea"/>
                <a:cs typeface="+mn-cs"/>
              </a:rPr>
              <a:t>Implementation Note:</a:t>
            </a:r>
          </a:p>
          <a:p>
            <a:r>
              <a:rPr lang="en-US" sz="1200" kern="1200" baseline="0" dirty="0" smtClean="0">
                <a:solidFill>
                  <a:schemeClr val="tx1"/>
                </a:solidFill>
                <a:latin typeface="+mn-lt"/>
                <a:ea typeface="+mn-ea"/>
                <a:cs typeface="+mn-cs"/>
              </a:rPr>
              <a:t>The following field in QC Item Setup &gt; Additional Information &gt; Flags &gt; Prevent opening lot when</a:t>
            </a:r>
          </a:p>
          <a:p>
            <a:r>
              <a:rPr lang="en-US" sz="1200" kern="1200" baseline="0" dirty="0" smtClean="0">
                <a:solidFill>
                  <a:schemeClr val="tx1"/>
                </a:solidFill>
                <a:latin typeface="+mn-lt"/>
                <a:ea typeface="+mn-ea"/>
                <a:cs typeface="+mn-cs"/>
              </a:rPr>
              <a:t>not reviewed was added. When the flag is checked, the system requires users to enter a Review</a:t>
            </a:r>
          </a:p>
          <a:p>
            <a:r>
              <a:rPr lang="en-US" sz="1200" kern="1200" baseline="0" dirty="0" smtClean="0">
                <a:solidFill>
                  <a:schemeClr val="tx1"/>
                </a:solidFill>
                <a:latin typeface="+mn-lt"/>
                <a:ea typeface="+mn-ea"/>
                <a:cs typeface="+mn-cs"/>
              </a:rPr>
              <a:t>Action for the Lot Record prior to an Open Lot action. If checked, the system will prevent the user</a:t>
            </a:r>
          </a:p>
          <a:p>
            <a:r>
              <a:rPr lang="en-US" sz="1200" kern="1200" baseline="0" dirty="0" smtClean="0">
                <a:solidFill>
                  <a:schemeClr val="tx1"/>
                </a:solidFill>
                <a:latin typeface="+mn-lt"/>
                <a:ea typeface="+mn-ea"/>
                <a:cs typeface="+mn-cs"/>
              </a:rPr>
              <a:t>from setting the Status field in the Lot Record to Active without the Review Action documented. If</a:t>
            </a:r>
          </a:p>
          <a:p>
            <a:r>
              <a:rPr lang="en-US" sz="1200" kern="1200" baseline="0" dirty="0" smtClean="0">
                <a:solidFill>
                  <a:schemeClr val="tx1"/>
                </a:solidFill>
                <a:latin typeface="+mn-lt"/>
                <a:ea typeface="+mn-ea"/>
                <a:cs typeface="+mn-cs"/>
              </a:rPr>
              <a:t>the flag is unchecked, the system will not require a Lot Record Review Action prior to opening the</a:t>
            </a:r>
          </a:p>
          <a:p>
            <a:r>
              <a:rPr lang="en-US" sz="1200" kern="1200" baseline="0" dirty="0" smtClean="0">
                <a:solidFill>
                  <a:schemeClr val="tx1"/>
                </a:solidFill>
                <a:latin typeface="+mn-lt"/>
                <a:ea typeface="+mn-ea"/>
                <a:cs typeface="+mn-cs"/>
              </a:rPr>
              <a:t>Lot Record.</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27</a:t>
            </a:fld>
            <a:endParaRPr lang="en-US"/>
          </a:p>
        </p:txBody>
      </p:sp>
    </p:spTree>
    <p:extLst>
      <p:ext uri="{BB962C8B-B14F-4D97-AF65-F5344CB8AC3E}">
        <p14:creationId xmlns:p14="http://schemas.microsoft.com/office/powerpoint/2010/main" val="3147367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latin typeface="+mn-lt"/>
                <a:ea typeface="+mn-ea"/>
                <a:cs typeface="+mn-cs"/>
              </a:rPr>
              <a:t>Related/Required Security</a:t>
            </a:r>
            <a:r>
              <a:rPr lang="en-US" sz="1200" b="1" kern="1200" baseline="0" dirty="0" smtClean="0">
                <a:solidFill>
                  <a:schemeClr val="tx1"/>
                </a:solidFill>
                <a:latin typeface="+mn-lt"/>
                <a:ea typeface="+mn-ea"/>
                <a:cs typeface="+mn-cs"/>
              </a:rPr>
              <a:t> Options for the role assigned to users who will be permitted to perform Lot Record reviews: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2 - Inventory</a:t>
            </a:r>
          </a:p>
          <a:p>
            <a:r>
              <a:rPr lang="en-US" sz="1200" b="1" kern="1200" dirty="0" smtClean="0">
                <a:solidFill>
                  <a:schemeClr val="tx1"/>
                </a:solidFill>
                <a:latin typeface="+mn-lt"/>
                <a:ea typeface="+mn-ea"/>
                <a:cs typeface="+mn-cs"/>
              </a:rPr>
              <a:t>270 Inventory - Override Lot Opening Restriction</a:t>
            </a:r>
          </a:p>
          <a:p>
            <a:r>
              <a:rPr lang="en-US" sz="1200" kern="1200" dirty="0" smtClean="0">
                <a:solidFill>
                  <a:schemeClr val="tx1"/>
                </a:solidFill>
                <a:latin typeface="+mn-lt"/>
                <a:ea typeface="+mn-ea"/>
                <a:cs typeface="+mn-cs"/>
              </a:rPr>
              <a:t>1) If user has access to this option, the user shall be able to activate lots from Lot Records window, that have pending or failed results. The user is prohibited to activate the Lot Record that has pending or failed results via Lot Actions and Open Lot from launch bar.</a:t>
            </a:r>
          </a:p>
          <a:p>
            <a:r>
              <a:rPr lang="en-US" sz="1200" b="1" kern="1200" dirty="0" smtClean="0">
                <a:solidFill>
                  <a:schemeClr val="tx1"/>
                </a:solidFill>
                <a:latin typeface="+mn-lt"/>
                <a:ea typeface="+mn-ea"/>
                <a:cs typeface="+mn-cs"/>
              </a:rPr>
              <a:t>2) If user has access to this option, the user shall be able to change status of the Lot Records from Not Active to Active or from Testing to Active, which are in Not Reviewed or Rework status and have 'Prevent opening lot when not reviewed' flag set in the Additional Info &gt; Flags.</a:t>
            </a:r>
          </a:p>
          <a:p>
            <a:r>
              <a:rPr lang="en-US" sz="1200" kern="1200" dirty="0" smtClean="0">
                <a:solidFill>
                  <a:schemeClr val="tx1"/>
                </a:solidFill>
                <a:latin typeface="+mn-lt"/>
                <a:ea typeface="+mn-ea"/>
                <a:cs typeface="+mn-cs"/>
              </a:rPr>
              <a:t>The user is prohibited to activate not reviewed Lot Record via Lot Actions and Open Lot from launch bar.</a:t>
            </a:r>
          </a:p>
          <a:p>
            <a:r>
              <a:rPr lang="en-US" sz="1200" kern="1200" dirty="0" smtClean="0">
                <a:solidFill>
                  <a:schemeClr val="tx1"/>
                </a:solidFill>
                <a:latin typeface="+mn-lt"/>
                <a:ea typeface="+mn-ea"/>
                <a:cs typeface="+mn-cs"/>
              </a:rPr>
              <a:t>3) If user has no access to this option, the user shall be prohibited  to activate lots from Lot Records window, that have pending or failed results. </a:t>
            </a:r>
          </a:p>
          <a:p>
            <a:r>
              <a:rPr lang="en-US" sz="1200" b="1" kern="1200" dirty="0" smtClean="0">
                <a:solidFill>
                  <a:schemeClr val="tx1"/>
                </a:solidFill>
                <a:latin typeface="+mn-lt"/>
                <a:ea typeface="+mn-ea"/>
                <a:cs typeface="+mn-cs"/>
              </a:rPr>
              <a:t>4) If user has no access to this option, the user shall be prohibited to change status of the Lot Records from Not Active to Active or from Testing to Active, which are in Not Reviewed or Rework status and have 'Prevent opening lot when not reviewed' flag set in the Additional Info &gt; Flags.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2000 Inventory - Lot Record Review</a:t>
            </a:r>
          </a:p>
          <a:p>
            <a:r>
              <a:rPr lang="en-US" sz="1200" kern="1200" dirty="0" smtClean="0">
                <a:solidFill>
                  <a:schemeClr val="tx1"/>
                </a:solidFill>
                <a:latin typeface="+mn-lt"/>
                <a:ea typeface="+mn-ea"/>
                <a:cs typeface="+mn-cs"/>
              </a:rPr>
              <a:t>When user has access to this option, the system shall allow the user to review Lot Records.</a:t>
            </a:r>
          </a:p>
          <a:p>
            <a:r>
              <a:rPr lang="en-US" sz="1200" kern="1200" dirty="0" smtClean="0">
                <a:solidFill>
                  <a:schemeClr val="tx1"/>
                </a:solidFill>
                <a:latin typeface="+mn-lt"/>
                <a:ea typeface="+mn-ea"/>
                <a:cs typeface="+mn-cs"/>
              </a:rPr>
              <a:t>When user has no access to this option, the user shall be prohibited to review Lot Records. When user attempts to review a Lot Record without access to this option, the system shall display the message 'Sorry, you do not have access to this option'.</a:t>
            </a:r>
            <a:endParaRPr lang="en-US" b="1" dirty="0" smtClean="0"/>
          </a:p>
        </p:txBody>
      </p:sp>
      <p:sp>
        <p:nvSpPr>
          <p:cNvPr id="4" name="Slide Number Placeholder 3"/>
          <p:cNvSpPr>
            <a:spLocks noGrp="1"/>
          </p:cNvSpPr>
          <p:nvPr>
            <p:ph type="sldNum" sz="quarter" idx="10"/>
          </p:nvPr>
        </p:nvSpPr>
        <p:spPr/>
        <p:txBody>
          <a:bodyPr/>
          <a:lstStyle/>
          <a:p>
            <a:fld id="{432192E8-E747-4BEC-A0F6-CEBE447C87BD}" type="slidenum">
              <a:rPr lang="en-US" smtClean="0"/>
              <a:pPr/>
              <a:t>28</a:t>
            </a:fld>
            <a:endParaRPr lang="en-US"/>
          </a:p>
        </p:txBody>
      </p:sp>
    </p:spTree>
    <p:extLst>
      <p:ext uri="{BB962C8B-B14F-4D97-AF65-F5344CB8AC3E}">
        <p14:creationId xmlns:p14="http://schemas.microsoft.com/office/powerpoint/2010/main" val="672994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29</a:t>
            </a:fld>
            <a:endParaRPr lang="en-US"/>
          </a:p>
        </p:txBody>
      </p:sp>
    </p:spTree>
    <p:extLst>
      <p:ext uri="{BB962C8B-B14F-4D97-AF65-F5344CB8AC3E}">
        <p14:creationId xmlns:p14="http://schemas.microsoft.com/office/powerpoint/2010/main" val="2864179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31</a:t>
            </a:fld>
            <a:endParaRPr lang="en-US"/>
          </a:p>
        </p:txBody>
      </p:sp>
    </p:spTree>
    <p:extLst>
      <p:ext uri="{BB962C8B-B14F-4D97-AF65-F5344CB8AC3E}">
        <p14:creationId xmlns:p14="http://schemas.microsoft.com/office/powerpoint/2010/main" val="4267173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TotalQC</a:t>
            </a:r>
            <a:r>
              <a:rPr lang="en-US" dirty="0" smtClean="0"/>
              <a:t> message displays if the user attempts to open or activate a lot record without the record</a:t>
            </a:r>
            <a:r>
              <a:rPr lang="en-US" baseline="0" dirty="0" smtClean="0"/>
              <a:t> being reviewed.</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32</a:t>
            </a:fld>
            <a:endParaRPr lang="en-US"/>
          </a:p>
        </p:txBody>
      </p:sp>
    </p:spTree>
    <p:extLst>
      <p:ext uri="{BB962C8B-B14F-4D97-AF65-F5344CB8AC3E}">
        <p14:creationId xmlns:p14="http://schemas.microsoft.com/office/powerpoint/2010/main" val="1174109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If the user attempts to open</a:t>
            </a:r>
            <a:r>
              <a:rPr lang="en-US" b="0" baseline="0" dirty="0" smtClean="0"/>
              <a:t> the lot using the Open Lot option, the system prohibits a user without access to Security Options 270 and 2000 from opening a lot with the Review status of Not Reviewed.</a:t>
            </a:r>
            <a:endParaRPr lang="en-US" b="0"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33</a:t>
            </a:fld>
            <a:endParaRPr lang="en-US"/>
          </a:p>
        </p:txBody>
      </p:sp>
    </p:spTree>
    <p:extLst>
      <p:ext uri="{BB962C8B-B14F-4D97-AF65-F5344CB8AC3E}">
        <p14:creationId xmlns:p14="http://schemas.microsoft.com/office/powerpoint/2010/main" val="693547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Turin (Italy - Torino) 2006 Olympic Gold Medal</a:t>
            </a:r>
            <a:endParaRPr lang="en-US" b="1"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34</a:t>
            </a:fld>
            <a:endParaRPr lang="en-US"/>
          </a:p>
        </p:txBody>
      </p:sp>
    </p:spTree>
    <p:extLst>
      <p:ext uri="{BB962C8B-B14F-4D97-AF65-F5344CB8AC3E}">
        <p14:creationId xmlns:p14="http://schemas.microsoft.com/office/powerpoint/2010/main" val="275968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Lighting of the torch</a:t>
            </a:r>
            <a:r>
              <a:rPr lang="en-US" baseline="0" dirty="0" smtClean="0"/>
              <a:t> in Athens for the 2004 Winter Olympics</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3</a:t>
            </a:fld>
            <a:endParaRPr lang="en-US"/>
          </a:p>
        </p:txBody>
      </p:sp>
    </p:spTree>
    <p:extLst>
      <p:ext uri="{BB962C8B-B14F-4D97-AF65-F5344CB8AC3E}">
        <p14:creationId xmlns:p14="http://schemas.microsoft.com/office/powerpoint/2010/main" val="1773985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Implemented in 1.0.4.0 (PCC-60446)</a:t>
            </a:r>
          </a:p>
          <a:p>
            <a:r>
              <a:rPr lang="en-US" dirty="0" smtClean="0"/>
              <a:t>Release</a:t>
            </a:r>
            <a:r>
              <a:rPr lang="en-US" baseline="0" dirty="0" smtClean="0"/>
              <a:t> Note:</a:t>
            </a:r>
          </a:p>
          <a:p>
            <a:r>
              <a:rPr lang="en-US" sz="1200" kern="1200" baseline="0" dirty="0" smtClean="0">
                <a:solidFill>
                  <a:schemeClr val="tx1"/>
                </a:solidFill>
                <a:latin typeface="+mn-lt"/>
                <a:ea typeface="+mn-ea"/>
                <a:cs typeface="+mn-cs"/>
              </a:rPr>
              <a:t>The Review &gt; Review </a:t>
            </a:r>
            <a:r>
              <a:rPr lang="en-US" sz="1200" kern="1200" baseline="0" dirty="0" err="1" smtClean="0">
                <a:solidFill>
                  <a:schemeClr val="tx1"/>
                </a:solidFill>
                <a:latin typeface="+mn-lt"/>
                <a:ea typeface="+mn-ea"/>
                <a:cs typeface="+mn-cs"/>
              </a:rPr>
              <a:t>Worklist</a:t>
            </a:r>
            <a:r>
              <a:rPr lang="en-US" sz="1200" kern="1200" baseline="0" dirty="0" smtClean="0">
                <a:solidFill>
                  <a:schemeClr val="tx1"/>
                </a:solidFill>
                <a:latin typeface="+mn-lt"/>
                <a:ea typeface="+mn-ea"/>
                <a:cs typeface="+mn-cs"/>
              </a:rPr>
              <a:t> and Reports &gt; Interactive Graph Report &gt; Review was enhanced. The added Quick Review Results/Quick Review Orders buttons now provides the options to perform a faster save function for large numbers of records when reviewing orders and results by batch entry during the</a:t>
            </a:r>
          </a:p>
          <a:p>
            <a:r>
              <a:rPr lang="en-US" sz="1200" kern="1200" baseline="0" dirty="0" smtClean="0">
                <a:solidFill>
                  <a:schemeClr val="tx1"/>
                </a:solidFill>
                <a:latin typeface="+mn-lt"/>
                <a:ea typeface="+mn-ea"/>
                <a:cs typeface="+mn-cs"/>
              </a:rPr>
              <a:t>Save process.</a:t>
            </a:r>
          </a:p>
          <a:p>
            <a:r>
              <a:rPr lang="en-US" sz="1200" kern="1200" baseline="0" dirty="0" smtClean="0">
                <a:solidFill>
                  <a:schemeClr val="tx1"/>
                </a:solidFill>
                <a:latin typeface="+mn-lt"/>
                <a:ea typeface="+mn-ea"/>
                <a:cs typeface="+mn-cs"/>
              </a:rPr>
              <a:t>Benefit Note:</a:t>
            </a:r>
          </a:p>
          <a:p>
            <a:r>
              <a:rPr lang="en-US" sz="1200" kern="1200" baseline="0" dirty="0" smtClean="0">
                <a:solidFill>
                  <a:schemeClr val="tx1"/>
                </a:solidFill>
                <a:latin typeface="+mn-lt"/>
                <a:ea typeface="+mn-ea"/>
                <a:cs typeface="+mn-cs"/>
              </a:rPr>
              <a:t>Quick Review process enables the system to reduce the time required to complete a Review and Save. Users are now able to choose the Quick Review, or original Review process.</a:t>
            </a:r>
          </a:p>
          <a:p>
            <a:r>
              <a:rPr lang="en-US" sz="1200" kern="1200" baseline="0" dirty="0" smtClean="0">
                <a:solidFill>
                  <a:schemeClr val="tx1"/>
                </a:solidFill>
                <a:latin typeface="+mn-lt"/>
                <a:ea typeface="+mn-ea"/>
                <a:cs typeface="+mn-cs"/>
              </a:rPr>
              <a:t>Implementation Note:</a:t>
            </a:r>
          </a:p>
          <a:p>
            <a:r>
              <a:rPr lang="en-US" sz="1200" kern="1200" baseline="0" dirty="0" smtClean="0">
                <a:solidFill>
                  <a:schemeClr val="tx1"/>
                </a:solidFill>
                <a:latin typeface="+mn-lt"/>
                <a:ea typeface="+mn-ea"/>
                <a:cs typeface="+mn-cs"/>
              </a:rPr>
              <a:t>This functionality requires that the user has access to existing Security review options 1201 - Review </a:t>
            </a:r>
            <a:r>
              <a:rPr lang="en-US" sz="1200" kern="1200" baseline="0" dirty="0" err="1" smtClean="0">
                <a:solidFill>
                  <a:schemeClr val="tx1"/>
                </a:solidFill>
                <a:latin typeface="+mn-lt"/>
                <a:ea typeface="+mn-ea"/>
                <a:cs typeface="+mn-cs"/>
              </a:rPr>
              <a:t>Worklist</a:t>
            </a:r>
            <a:r>
              <a:rPr lang="en-US" sz="1200" kern="1200" baseline="0" dirty="0" smtClean="0">
                <a:solidFill>
                  <a:schemeClr val="tx1"/>
                </a:solidFill>
                <a:latin typeface="+mn-lt"/>
                <a:ea typeface="+mn-ea"/>
                <a:cs typeface="+mn-cs"/>
              </a:rPr>
              <a:t> with one or more of the following options 12011 - Review </a:t>
            </a:r>
            <a:r>
              <a:rPr lang="en-US" sz="1200" kern="1200" baseline="0" dirty="0" err="1" smtClean="0">
                <a:solidFill>
                  <a:schemeClr val="tx1"/>
                </a:solidFill>
                <a:latin typeface="+mn-lt"/>
                <a:ea typeface="+mn-ea"/>
                <a:cs typeface="+mn-cs"/>
              </a:rPr>
              <a:t>Worklist</a:t>
            </a:r>
            <a:r>
              <a:rPr lang="en-US" sz="1200" kern="1200" baseline="0" dirty="0" smtClean="0">
                <a:solidFill>
                  <a:schemeClr val="tx1"/>
                </a:solidFill>
                <a:latin typeface="+mn-lt"/>
                <a:ea typeface="+mn-ea"/>
                <a:cs typeface="+mn-cs"/>
              </a:rPr>
              <a:t> - Review Level 1, 12012 - Review </a:t>
            </a:r>
            <a:r>
              <a:rPr lang="en-US" sz="1200" kern="1200" baseline="0" dirty="0" err="1" smtClean="0">
                <a:solidFill>
                  <a:schemeClr val="tx1"/>
                </a:solidFill>
                <a:latin typeface="+mn-lt"/>
                <a:ea typeface="+mn-ea"/>
                <a:cs typeface="+mn-cs"/>
              </a:rPr>
              <a:t>Worklist</a:t>
            </a:r>
            <a:r>
              <a:rPr lang="en-US" sz="1200" kern="1200" baseline="0" dirty="0" smtClean="0">
                <a:solidFill>
                  <a:schemeClr val="tx1"/>
                </a:solidFill>
                <a:latin typeface="+mn-lt"/>
                <a:ea typeface="+mn-ea"/>
                <a:cs typeface="+mn-cs"/>
              </a:rPr>
              <a:t> - Review Level 2, and 12013 - Review </a:t>
            </a:r>
            <a:r>
              <a:rPr lang="en-US" sz="1200" kern="1200" baseline="0" dirty="0" err="1" smtClean="0">
                <a:solidFill>
                  <a:schemeClr val="tx1"/>
                </a:solidFill>
                <a:latin typeface="+mn-lt"/>
                <a:ea typeface="+mn-ea"/>
                <a:cs typeface="+mn-cs"/>
              </a:rPr>
              <a:t>Worklist</a:t>
            </a:r>
            <a:r>
              <a:rPr lang="en-US" sz="1200" kern="1200" baseline="0" dirty="0" smtClean="0">
                <a:solidFill>
                  <a:schemeClr val="tx1"/>
                </a:solidFill>
                <a:latin typeface="+mn-lt"/>
                <a:ea typeface="+mn-ea"/>
                <a:cs typeface="+mn-cs"/>
              </a:rPr>
              <a:t> - Review Level 3 in </a:t>
            </a:r>
            <a:r>
              <a:rPr lang="en-US" sz="1200" kern="1200" baseline="0" dirty="0" err="1" smtClean="0">
                <a:solidFill>
                  <a:schemeClr val="tx1"/>
                </a:solidFill>
                <a:latin typeface="+mn-lt"/>
                <a:ea typeface="+mn-ea"/>
                <a:cs typeface="+mn-cs"/>
              </a:rPr>
              <a:t>SoftSecurity</a:t>
            </a:r>
            <a:r>
              <a:rPr lang="en-US" sz="1200" kern="1200" baseline="0" dirty="0" smtClean="0">
                <a:solidFill>
                  <a:schemeClr val="tx1"/>
                </a:solidFill>
                <a:latin typeface="+mn-lt"/>
                <a:ea typeface="+mn-ea"/>
                <a:cs typeface="+mn-cs"/>
              </a:rPr>
              <a:t>/User Management</a:t>
            </a:r>
          </a:p>
          <a:p>
            <a:r>
              <a:rPr lang="en-US" sz="1200" kern="1200" baseline="0" dirty="0" smtClean="0">
                <a:solidFill>
                  <a:schemeClr val="tx1"/>
                </a:solidFill>
                <a:latin typeface="+mn-lt"/>
                <a:ea typeface="+mn-ea"/>
                <a:cs typeface="+mn-cs"/>
              </a:rPr>
              <a:t>for the ability to perform a Quick Review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35</a:t>
            </a:fld>
            <a:endParaRPr lang="en-US"/>
          </a:p>
        </p:txBody>
      </p:sp>
    </p:spTree>
    <p:extLst>
      <p:ext uri="{BB962C8B-B14F-4D97-AF65-F5344CB8AC3E}">
        <p14:creationId xmlns:p14="http://schemas.microsoft.com/office/powerpoint/2010/main" val="4145995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36</a:t>
            </a:fld>
            <a:endParaRPr lang="en-US"/>
          </a:p>
        </p:txBody>
      </p:sp>
    </p:spTree>
    <p:extLst>
      <p:ext uri="{BB962C8B-B14F-4D97-AF65-F5344CB8AC3E}">
        <p14:creationId xmlns:p14="http://schemas.microsoft.com/office/powerpoint/2010/main" val="2903173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Athens 2004 Olympic </a:t>
            </a:r>
            <a:r>
              <a:rPr lang="en-US" b="1" dirty="0" smtClean="0"/>
              <a:t>Gold Medal</a:t>
            </a:r>
            <a:endParaRPr lang="en-US" b="1"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44</a:t>
            </a:fld>
            <a:endParaRPr lang="en-US"/>
          </a:p>
        </p:txBody>
      </p:sp>
    </p:spTree>
    <p:extLst>
      <p:ext uri="{BB962C8B-B14F-4D97-AF65-F5344CB8AC3E}">
        <p14:creationId xmlns:p14="http://schemas.microsoft.com/office/powerpoint/2010/main" val="996455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Changes for Lab were done in 4.5 only. This functionality does not apply when </a:t>
            </a:r>
            <a:r>
              <a:rPr lang="en-US" sz="1200" b="1" kern="1200" dirty="0" err="1" smtClean="0">
                <a:solidFill>
                  <a:schemeClr val="tx1"/>
                </a:solidFill>
                <a:latin typeface="+mn-lt"/>
                <a:ea typeface="+mn-ea"/>
                <a:cs typeface="+mn-cs"/>
              </a:rPr>
              <a:t>SoftTotalQC</a:t>
            </a:r>
            <a:r>
              <a:rPr lang="en-US" sz="1200" b="1" kern="1200" dirty="0" smtClean="0">
                <a:solidFill>
                  <a:schemeClr val="tx1"/>
                </a:solidFill>
                <a:latin typeface="+mn-lt"/>
                <a:ea typeface="+mn-ea"/>
                <a:cs typeface="+mn-cs"/>
              </a:rPr>
              <a:t> is run on an environment with Lab 4.0.</a:t>
            </a:r>
            <a:endParaRPr lang="en-US" dirty="0" smtClean="0">
              <a:latin typeface="Cambr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pitchFamily="18" charset="0"/>
              </a:rPr>
              <a:t>Before posting, when the user opens the Instrument and selects a QC order in the order list, the system queries </a:t>
            </a:r>
            <a:r>
              <a:rPr lang="en-US" dirty="0" err="1" smtClean="0">
                <a:latin typeface="Cambria" pitchFamily="18" charset="0"/>
              </a:rPr>
              <a:t>SoftTotalQC</a:t>
            </a:r>
            <a:r>
              <a:rPr lang="en-US" dirty="0" smtClean="0">
                <a:latin typeface="Cambria" pitchFamily="18" charset="0"/>
              </a:rPr>
              <a:t> lot records for the QC identifier, test/workstation, resulting D/T and temporarily validates the QC result against the Expected result. Based on the validation, the system will display a green, yellow, or red icon in the Flags column field.</a:t>
            </a:r>
          </a:p>
          <a:p>
            <a:endParaRPr lang="en-US" b="0"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45</a:t>
            </a:fld>
            <a:endParaRPr lang="en-US"/>
          </a:p>
        </p:txBody>
      </p:sp>
    </p:spTree>
    <p:extLst>
      <p:ext uri="{BB962C8B-B14F-4D97-AF65-F5344CB8AC3E}">
        <p14:creationId xmlns:p14="http://schemas.microsoft.com/office/powerpoint/2010/main" val="1358280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Implemented in 1.0.3.9 (PCC-58973)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Release</a:t>
            </a:r>
            <a:r>
              <a:rPr lang="en-US" baseline="0" dirty="0" smtClean="0"/>
              <a:t> Note:</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SoftLab</a:t>
            </a:r>
            <a:r>
              <a:rPr lang="en-US" sz="1200" kern="1200" baseline="0" dirty="0" smtClean="0">
                <a:solidFill>
                  <a:schemeClr val="tx1"/>
                </a:solidFill>
                <a:latin typeface="+mn-lt"/>
                <a:ea typeface="+mn-ea"/>
                <a:cs typeface="+mn-cs"/>
              </a:rPr>
              <a:t> &gt; Instrument Menu functionality was enhanced. The Instrument Menu now provides the ability to view the expected QC results and result validation color flags.</a:t>
            </a:r>
          </a:p>
          <a:p>
            <a:r>
              <a:rPr lang="en-US" sz="1200" kern="1200" baseline="0" dirty="0" smtClean="0">
                <a:solidFill>
                  <a:schemeClr val="tx1"/>
                </a:solidFill>
                <a:latin typeface="+mn-lt"/>
                <a:ea typeface="+mn-ea"/>
                <a:cs typeface="+mn-cs"/>
              </a:rPr>
              <a:t>Benefit Note:</a:t>
            </a:r>
          </a:p>
          <a:p>
            <a:r>
              <a:rPr lang="en-US" sz="1200" kern="1200" baseline="0" dirty="0" smtClean="0">
                <a:solidFill>
                  <a:schemeClr val="tx1"/>
                </a:solidFill>
                <a:latin typeface="+mn-lt"/>
                <a:ea typeface="+mn-ea"/>
                <a:cs typeface="+mn-cs"/>
              </a:rPr>
              <a:t>The addition of the "Expected" and "Fl" columns to the available columns within the </a:t>
            </a:r>
            <a:r>
              <a:rPr lang="en-US" sz="1200" kern="1200" baseline="0" dirty="0" err="1" smtClean="0">
                <a:solidFill>
                  <a:schemeClr val="tx1"/>
                </a:solidFill>
                <a:latin typeface="+mn-lt"/>
                <a:ea typeface="+mn-ea"/>
                <a:cs typeface="+mn-cs"/>
              </a:rPr>
              <a:t>SoftLab</a:t>
            </a:r>
            <a:r>
              <a:rPr lang="en-US" sz="1200" kern="1200" baseline="0" dirty="0" smtClean="0">
                <a:solidFill>
                  <a:schemeClr val="tx1"/>
                </a:solidFill>
                <a:latin typeface="+mn-lt"/>
                <a:ea typeface="+mn-ea"/>
                <a:cs typeface="+mn-cs"/>
              </a:rPr>
              <a:t> Instrument Menu enable the user to view more complete information about the QC results while entering, posting, and verifying QC results as part of their normal workflow.</a:t>
            </a:r>
          </a:p>
          <a:p>
            <a:r>
              <a:rPr lang="en-US" sz="1200" kern="1200" baseline="0" dirty="0" smtClean="0">
                <a:solidFill>
                  <a:schemeClr val="tx1"/>
                </a:solidFill>
                <a:latin typeface="+mn-lt"/>
                <a:ea typeface="+mn-ea"/>
                <a:cs typeface="+mn-cs"/>
              </a:rPr>
              <a:t>Implementation Note:</a:t>
            </a:r>
          </a:p>
          <a:p>
            <a:r>
              <a:rPr lang="en-US" sz="1200" kern="1200" baseline="0" dirty="0" smtClean="0">
                <a:solidFill>
                  <a:schemeClr val="tx1"/>
                </a:solidFill>
                <a:latin typeface="+mn-lt"/>
                <a:ea typeface="+mn-ea"/>
                <a:cs typeface="+mn-cs"/>
              </a:rPr>
              <a:t>This functionality requires that the user add the "Expected" and "Fl" columns to the Instrument Menu grid via the Column Chooser, accessed via the Context Menu. They may not display in the grid by default.</a:t>
            </a:r>
          </a:p>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46</a:t>
            </a:fld>
            <a:endParaRPr lang="en-US"/>
          </a:p>
        </p:txBody>
      </p:sp>
    </p:spTree>
    <p:extLst>
      <p:ext uri="{BB962C8B-B14F-4D97-AF65-F5344CB8AC3E}">
        <p14:creationId xmlns:p14="http://schemas.microsoft.com/office/powerpoint/2010/main" val="160190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48</a:t>
            </a:fld>
            <a:endParaRPr lang="en-US"/>
          </a:p>
        </p:txBody>
      </p:sp>
    </p:spTree>
    <p:extLst>
      <p:ext uri="{BB962C8B-B14F-4D97-AF65-F5344CB8AC3E}">
        <p14:creationId xmlns:p14="http://schemas.microsoft.com/office/powerpoint/2010/main" val="660343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note:</a:t>
            </a:r>
            <a:r>
              <a:rPr lang="en-US" baseline="0" dirty="0" smtClean="0"/>
              <a:t> The system will display an empty Results Graph window if the user invokes the QC Result Graph for orders with any other inappropriate result types.</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49</a:t>
            </a:fld>
            <a:endParaRPr lang="en-US"/>
          </a:p>
        </p:txBody>
      </p:sp>
    </p:spTree>
    <p:extLst>
      <p:ext uri="{BB962C8B-B14F-4D97-AF65-F5344CB8AC3E}">
        <p14:creationId xmlns:p14="http://schemas.microsoft.com/office/powerpoint/2010/main" val="4180608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Default view</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50</a:t>
            </a:fld>
            <a:endParaRPr lang="en-US"/>
          </a:p>
        </p:txBody>
      </p:sp>
    </p:spTree>
    <p:extLst>
      <p:ext uri="{BB962C8B-B14F-4D97-AF65-F5344CB8AC3E}">
        <p14:creationId xmlns:p14="http://schemas.microsoft.com/office/powerpoint/2010/main" val="1993236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 with Result Points grid opened</a:t>
            </a:r>
            <a:r>
              <a:rPr lang="en-US" baseline="0" dirty="0" smtClean="0"/>
              <a:t> and pinned.</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51</a:t>
            </a:fld>
            <a:endParaRPr lang="en-US"/>
          </a:p>
        </p:txBody>
      </p:sp>
    </p:spTree>
    <p:extLst>
      <p:ext uri="{BB962C8B-B14F-4D97-AF65-F5344CB8AC3E}">
        <p14:creationId xmlns:p14="http://schemas.microsoft.com/office/powerpoint/2010/main" val="2196243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Salt Lake 2002</a:t>
            </a:r>
            <a:r>
              <a:rPr lang="en-US" dirty="0" smtClean="0"/>
              <a:t> </a:t>
            </a:r>
            <a:r>
              <a:rPr lang="en-US" baseline="0" dirty="0" smtClean="0"/>
              <a:t>Olympic Gold Medal – Medals were made in the shape of river rocks, like those found in Salt Lake streams and rivers</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52</a:t>
            </a:fld>
            <a:endParaRPr lang="en-US"/>
          </a:p>
        </p:txBody>
      </p:sp>
    </p:spTree>
    <p:extLst>
      <p:ext uri="{BB962C8B-B14F-4D97-AF65-F5344CB8AC3E}">
        <p14:creationId xmlns:p14="http://schemas.microsoft.com/office/powerpoint/2010/main" val="18682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London</a:t>
            </a:r>
            <a:r>
              <a:rPr lang="en-US" b="1" baseline="0" dirty="0" smtClean="0"/>
              <a:t> 2012 </a:t>
            </a:r>
            <a:r>
              <a:rPr lang="en-US" b="1" dirty="0" smtClean="0"/>
              <a:t>Olympic Gold Medal</a:t>
            </a:r>
            <a:endParaRPr lang="en-US" b="1" baseline="0" dirty="0" smtClean="0"/>
          </a:p>
        </p:txBody>
      </p:sp>
      <p:sp>
        <p:nvSpPr>
          <p:cNvPr id="4" name="Slide Number Placeholder 3"/>
          <p:cNvSpPr>
            <a:spLocks noGrp="1"/>
          </p:cNvSpPr>
          <p:nvPr>
            <p:ph type="sldNum" sz="quarter" idx="10"/>
          </p:nvPr>
        </p:nvSpPr>
        <p:spPr/>
        <p:txBody>
          <a:bodyPr/>
          <a:lstStyle/>
          <a:p>
            <a:fld id="{432192E8-E747-4BEC-A0F6-CEBE447C87BD}" type="slidenum">
              <a:rPr lang="en-US" smtClean="0"/>
              <a:pPr/>
              <a:t>4</a:t>
            </a:fld>
            <a:endParaRPr lang="en-US"/>
          </a:p>
        </p:txBody>
      </p:sp>
    </p:spTree>
    <p:extLst>
      <p:ext uri="{BB962C8B-B14F-4D97-AF65-F5344CB8AC3E}">
        <p14:creationId xmlns:p14="http://schemas.microsoft.com/office/powerpoint/2010/main" val="360508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SoftTotalQC</a:t>
            </a:r>
            <a:r>
              <a:rPr lang="en-US" baseline="0" dirty="0" smtClean="0"/>
              <a:t> Web Mobile Application has functionality similar to </a:t>
            </a:r>
            <a:r>
              <a:rPr lang="en-US" baseline="0" dirty="0" err="1" smtClean="0"/>
              <a:t>SoftTotalQC</a:t>
            </a:r>
            <a:r>
              <a:rPr lang="en-US" baseline="0" dirty="0" smtClean="0"/>
              <a:t> for PDA Motorola MC55, MC70, MC75 models.</a:t>
            </a:r>
          </a:p>
          <a:p>
            <a:r>
              <a:rPr lang="en-US" baseline="0" dirty="0" err="1" smtClean="0"/>
              <a:t>SoftTotalQC</a:t>
            </a:r>
            <a:r>
              <a:rPr lang="en-US" baseline="0" dirty="0" smtClean="0"/>
              <a:t> Web Mobile Application was designed to work via Internet Browser and on Android OS.</a:t>
            </a:r>
          </a:p>
          <a:p>
            <a:endParaRPr lang="en-US" baseline="0" dirty="0" smtClean="0"/>
          </a:p>
          <a:p>
            <a:r>
              <a:rPr lang="en-US" baseline="0" dirty="0" smtClean="0"/>
              <a:t>Security options for </a:t>
            </a:r>
            <a:r>
              <a:rPr lang="en-US" baseline="0" dirty="0" err="1" smtClean="0"/>
              <a:t>SoftTotalQC</a:t>
            </a:r>
            <a:r>
              <a:rPr lang="en-US" baseline="0" dirty="0" smtClean="0"/>
              <a:t> Web Mobile:</a:t>
            </a:r>
          </a:p>
          <a:p>
            <a:r>
              <a:rPr lang="en-US" sz="1200" b="1" kern="1200" dirty="0" smtClean="0">
                <a:solidFill>
                  <a:schemeClr val="tx1"/>
                </a:solidFill>
                <a:latin typeface="+mn-lt"/>
                <a:ea typeface="+mn-ea"/>
                <a:cs typeface="+mn-cs"/>
              </a:rPr>
              <a:t>9 - Mobile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This option will allow user access to </a:t>
            </a:r>
            <a:r>
              <a:rPr lang="en-US" sz="1200" b="0" kern="1200" dirty="0" err="1" smtClean="0">
                <a:solidFill>
                  <a:schemeClr val="tx1"/>
                </a:solidFill>
                <a:latin typeface="+mn-lt"/>
                <a:ea typeface="+mn-ea"/>
                <a:cs typeface="+mn-cs"/>
              </a:rPr>
              <a:t>SoftTotalQC</a:t>
            </a:r>
            <a:r>
              <a:rPr lang="en-US" sz="1200" b="0" kern="1200" dirty="0" smtClean="0">
                <a:solidFill>
                  <a:schemeClr val="tx1"/>
                </a:solidFill>
                <a:latin typeface="+mn-lt"/>
                <a:ea typeface="+mn-ea"/>
                <a:cs typeface="+mn-cs"/>
              </a:rPr>
              <a:t> functionality from Mobile client (Web application and PDA).</a:t>
            </a:r>
          </a:p>
          <a:p>
            <a:r>
              <a:rPr lang="en-US" sz="1200" b="1" kern="1200" dirty="0" smtClean="0">
                <a:solidFill>
                  <a:schemeClr val="tx1"/>
                </a:solidFill>
                <a:latin typeface="+mn-lt"/>
                <a:ea typeface="+mn-ea"/>
                <a:cs typeface="+mn-cs"/>
              </a:rPr>
              <a:t>90 - Inventory</a:t>
            </a:r>
            <a:r>
              <a:rPr lang="en-US" sz="1200" b="0" kern="1200" dirty="0" smtClean="0">
                <a:solidFill>
                  <a:schemeClr val="tx1"/>
                </a:solidFill>
                <a:latin typeface="+mn-lt"/>
                <a:ea typeface="+mn-ea"/>
                <a:cs typeface="+mn-cs"/>
              </a:rPr>
              <a:t> - This option will allow user access to the Inventory database from the PDA/ Web mobile application.</a:t>
            </a:r>
          </a:p>
          <a:p>
            <a:r>
              <a:rPr lang="en-US" sz="1200" b="1" kern="1200" dirty="0" smtClean="0">
                <a:solidFill>
                  <a:schemeClr val="tx1"/>
                </a:solidFill>
                <a:latin typeface="+mn-lt"/>
                <a:ea typeface="+mn-ea"/>
                <a:cs typeface="+mn-cs"/>
              </a:rPr>
              <a:t>900 - Mobile Inventory - Add New Lots. </a:t>
            </a:r>
            <a:r>
              <a:rPr lang="en-US" sz="1200" b="0" kern="1200" dirty="0" smtClean="0">
                <a:solidFill>
                  <a:schemeClr val="tx1"/>
                </a:solidFill>
                <a:latin typeface="+mn-lt"/>
                <a:ea typeface="+mn-ea"/>
                <a:cs typeface="+mn-cs"/>
              </a:rPr>
              <a:t>This option will allow user access to adding new lots through the PDA/Web mobile application.</a:t>
            </a:r>
          </a:p>
          <a:p>
            <a:r>
              <a:rPr lang="en-US" sz="1200" b="1" kern="1200" dirty="0" smtClean="0">
                <a:solidFill>
                  <a:schemeClr val="tx1"/>
                </a:solidFill>
                <a:latin typeface="+mn-lt"/>
                <a:ea typeface="+mn-ea"/>
                <a:cs typeface="+mn-cs"/>
              </a:rPr>
              <a:t>901 - Mobile Inventory - Open Lots</a:t>
            </a:r>
            <a:r>
              <a:rPr lang="en-US" sz="1200" b="0" kern="1200" dirty="0" smtClean="0">
                <a:solidFill>
                  <a:schemeClr val="tx1"/>
                </a:solidFill>
                <a:latin typeface="+mn-lt"/>
                <a:ea typeface="+mn-ea"/>
                <a:cs typeface="+mn-cs"/>
              </a:rPr>
              <a:t>. This option will allow the user access to opening new lots through the PDA/Web mobile application.</a:t>
            </a:r>
          </a:p>
          <a:p>
            <a:r>
              <a:rPr lang="en-US" sz="1200" b="1" kern="1200" dirty="0" smtClean="0">
                <a:solidFill>
                  <a:schemeClr val="tx1"/>
                </a:solidFill>
                <a:latin typeface="+mn-lt"/>
                <a:ea typeface="+mn-ea"/>
                <a:cs typeface="+mn-cs"/>
              </a:rPr>
              <a:t>902 - Mobile Inventory - Close Lots. </a:t>
            </a:r>
            <a:r>
              <a:rPr lang="en-US" sz="1200" b="0" kern="1200" dirty="0" smtClean="0">
                <a:solidFill>
                  <a:schemeClr val="tx1"/>
                </a:solidFill>
                <a:latin typeface="+mn-lt"/>
                <a:ea typeface="+mn-ea"/>
                <a:cs typeface="+mn-cs"/>
              </a:rPr>
              <a:t>This option will allow the user access to closing existing lots through the PDA/Web mobile application.</a:t>
            </a:r>
          </a:p>
          <a:p>
            <a:r>
              <a:rPr lang="en-US" sz="1200" b="1" kern="1200" dirty="0" smtClean="0">
                <a:solidFill>
                  <a:schemeClr val="tx1"/>
                </a:solidFill>
                <a:latin typeface="+mn-lt"/>
                <a:ea typeface="+mn-ea"/>
                <a:cs typeface="+mn-cs"/>
              </a:rPr>
              <a:t>91 - Worklist. </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This option shall control ability to select 'Resulting Worklist' option from the mobile device.</a:t>
            </a:r>
          </a:p>
          <a:p>
            <a:r>
              <a:rPr lang="de-DE" sz="1200" b="1" kern="1200" dirty="0" smtClean="0">
                <a:solidFill>
                  <a:schemeClr val="tx1"/>
                </a:solidFill>
                <a:latin typeface="+mn-lt"/>
                <a:ea typeface="+mn-ea"/>
                <a:cs typeface="+mn-cs"/>
              </a:rPr>
              <a:t>9110 - Result Worklist - Enter Results.</a:t>
            </a:r>
            <a:r>
              <a:rPr lang="de-DE"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This option shall control entering results in the order (both: in control and out of control) from Resulting Worklist module.</a:t>
            </a:r>
          </a:p>
          <a:p>
            <a:r>
              <a:rPr lang="en-US" sz="1200" b="1" kern="1200" dirty="0" smtClean="0">
                <a:solidFill>
                  <a:schemeClr val="tx1"/>
                </a:solidFill>
                <a:latin typeface="+mn-lt"/>
                <a:ea typeface="+mn-ea"/>
                <a:cs typeface="+mn-cs"/>
              </a:rPr>
              <a:t>9111 - Result Worklist - Verify Order/Results. </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This option shall control Verification of entered results.</a:t>
            </a:r>
          </a:p>
          <a:p>
            <a:r>
              <a:rPr lang="en-US" sz="1200" b="1" kern="1200" dirty="0" smtClean="0">
                <a:solidFill>
                  <a:schemeClr val="tx1"/>
                </a:solidFill>
                <a:latin typeface="+mn-lt"/>
                <a:ea typeface="+mn-ea"/>
                <a:cs typeface="+mn-cs"/>
              </a:rPr>
              <a:t>9113 - Result Worklist - Action Results</a:t>
            </a:r>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This option shall control entering of corrective action.</a:t>
            </a:r>
          </a:p>
          <a:p>
            <a:r>
              <a:rPr lang="en-US" sz="1200" b="1" kern="1200" dirty="0" smtClean="0">
                <a:solidFill>
                  <a:schemeClr val="tx1"/>
                </a:solidFill>
                <a:latin typeface="+mn-lt"/>
                <a:ea typeface="+mn-ea"/>
                <a:cs typeface="+mn-cs"/>
              </a:rPr>
              <a:t>92 - Result Entry</a:t>
            </a:r>
          </a:p>
          <a:p>
            <a:r>
              <a:rPr lang="en-US" sz="1200" b="0" kern="1200" dirty="0" smtClean="0">
                <a:solidFill>
                  <a:schemeClr val="tx1"/>
                </a:solidFill>
                <a:latin typeface="+mn-lt"/>
                <a:ea typeface="+mn-ea"/>
                <a:cs typeface="+mn-cs"/>
              </a:rPr>
              <a:t>This option shall control entering results in the order (both: in control and out of control) from Result Entry module.</a:t>
            </a:r>
          </a:p>
          <a:p>
            <a:r>
              <a:rPr lang="en-US" sz="1200" b="1" kern="1200" dirty="0" smtClean="0">
                <a:solidFill>
                  <a:schemeClr val="tx1"/>
                </a:solidFill>
                <a:latin typeface="+mn-lt"/>
                <a:ea typeface="+mn-ea"/>
                <a:cs typeface="+mn-cs"/>
              </a:rPr>
              <a:t>9232 - Result Entry - Results - Verify All.</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This option shall control Verification of entered results.</a:t>
            </a:r>
          </a:p>
          <a:p>
            <a:r>
              <a:rPr lang="en-US" sz="1200" b="1" kern="1200" dirty="0" smtClean="0">
                <a:solidFill>
                  <a:schemeClr val="tx1"/>
                </a:solidFill>
                <a:latin typeface="+mn-lt"/>
                <a:ea typeface="+mn-ea"/>
                <a:cs typeface="+mn-cs"/>
              </a:rPr>
              <a:t>9235 - Result Entry - Corrective Action Window</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This option shall control entering of corrective action.</a:t>
            </a:r>
          </a:p>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53</a:t>
            </a:fld>
            <a:endParaRPr lang="en-US"/>
          </a:p>
        </p:txBody>
      </p:sp>
    </p:spTree>
    <p:extLst>
      <p:ext uri="{BB962C8B-B14F-4D97-AF65-F5344CB8AC3E}">
        <p14:creationId xmlns:p14="http://schemas.microsoft.com/office/powerpoint/2010/main" val="3352848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QC</a:t>
            </a:r>
            <a:r>
              <a:rPr lang="en-US" baseline="0" dirty="0" smtClean="0"/>
              <a:t> item barcode/UPC lookup allows user to search QC item by scanning QC item setup or UPC label</a:t>
            </a:r>
          </a:p>
          <a:p>
            <a:r>
              <a:rPr lang="en-US" baseline="0" dirty="0" smtClean="0"/>
              <a:t>QC Item ID and QC Item Name fields allow user to search QC item by entering ID or Name</a:t>
            </a:r>
          </a:p>
          <a:p>
            <a:r>
              <a:rPr lang="en-US" baseline="0" dirty="0" smtClean="0"/>
              <a:t>User is able to define QC item type for narrowing search by QC item ID or Name</a:t>
            </a:r>
          </a:p>
          <a:p>
            <a:r>
              <a:rPr lang="en-US" baseline="0" dirty="0" smtClean="0"/>
              <a:t>Convenient pop-up Menu  </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54</a:t>
            </a:fld>
            <a:endParaRPr lang="en-US"/>
          </a:p>
        </p:txBody>
      </p:sp>
    </p:spTree>
    <p:extLst>
      <p:ext uri="{BB962C8B-B14F-4D97-AF65-F5344CB8AC3E}">
        <p14:creationId xmlns:p14="http://schemas.microsoft.com/office/powerpoint/2010/main" val="2606556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 Barcode/Lot Number</a:t>
            </a:r>
            <a:r>
              <a:rPr lang="en-US" baseline="0" dirty="0" smtClean="0"/>
              <a:t> field allows user to search lot by scanning Lot label or entering Lot number</a:t>
            </a:r>
          </a:p>
          <a:p>
            <a:r>
              <a:rPr lang="en-US" dirty="0" smtClean="0"/>
              <a:t>To enable</a:t>
            </a:r>
            <a:r>
              <a:rPr lang="en-US" baseline="0" dirty="0" smtClean="0"/>
              <a:t> Landscape Mode set corresponding setting on MC40 and enable auto-rotate </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55</a:t>
            </a:fld>
            <a:endParaRPr lang="en-US"/>
          </a:p>
        </p:txBody>
      </p:sp>
    </p:spTree>
    <p:extLst>
      <p:ext uri="{BB962C8B-B14F-4D97-AF65-F5344CB8AC3E}">
        <p14:creationId xmlns:p14="http://schemas.microsoft.com/office/powerpoint/2010/main" val="1821863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QC item barcode/UPC/Order</a:t>
            </a:r>
            <a:r>
              <a:rPr lang="en-US" baseline="0" dirty="0" smtClean="0"/>
              <a:t> lookup enables search by QC item barcode, UPC barcode or Order number</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57</a:t>
            </a:fld>
            <a:endParaRPr lang="en-US" dirty="0"/>
          </a:p>
        </p:txBody>
      </p:sp>
    </p:spTree>
    <p:extLst>
      <p:ext uri="{BB962C8B-B14F-4D97-AF65-F5344CB8AC3E}">
        <p14:creationId xmlns:p14="http://schemas.microsoft.com/office/powerpoint/2010/main" val="2540285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anose="02040503050406030204" pitchFamily="18" charset="0"/>
              </a:rPr>
              <a:t>Select an Action and enter a Comment</a:t>
            </a:r>
          </a:p>
          <a:p>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59</a:t>
            </a:fld>
            <a:endParaRPr lang="en-US" dirty="0"/>
          </a:p>
        </p:txBody>
      </p:sp>
    </p:spTree>
    <p:extLst>
      <p:ext uri="{BB962C8B-B14F-4D97-AF65-F5344CB8AC3E}">
        <p14:creationId xmlns:p14="http://schemas.microsoft.com/office/powerpoint/2010/main" val="269748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Available Setup records for batch edits are:  Setups: Departments, Workstations, Manufacturers, Tests, Instruments, QC Parameters, Frequencies, Actions, Methods, Equipments, Controls, Drugs, Reagents, Media, Panels, and Consumables.</a:t>
            </a:r>
          </a:p>
          <a:p>
            <a:pPr lvl="0"/>
            <a:r>
              <a:rPr lang="en-US" sz="1200" kern="1200" dirty="0" smtClean="0">
                <a:solidFill>
                  <a:schemeClr val="tx1"/>
                </a:solidFill>
                <a:latin typeface="+mn-lt"/>
                <a:ea typeface="+mn-ea"/>
                <a:cs typeface="+mn-cs"/>
              </a:rPr>
              <a:t>Not Available for:  Locations, Keypads, Holidays, </a:t>
            </a:r>
            <a:r>
              <a:rPr lang="en-US" sz="1200" kern="1200" dirty="0" err="1" smtClean="0">
                <a:solidFill>
                  <a:schemeClr val="tx1"/>
                </a:solidFill>
                <a:latin typeface="+mn-lt"/>
                <a:ea typeface="+mn-ea"/>
                <a:cs typeface="+mn-cs"/>
              </a:rPr>
              <a:t>Worklists</a:t>
            </a:r>
            <a:r>
              <a:rPr lang="en-US" sz="1200" kern="1200" dirty="0" smtClean="0">
                <a:solidFill>
                  <a:schemeClr val="tx1"/>
                </a:solidFill>
                <a:latin typeface="+mn-lt"/>
                <a:ea typeface="+mn-ea"/>
                <a:cs typeface="+mn-cs"/>
              </a:rPr>
              <a:t>, Reports, Export/Import Templates, Scheduler and RBS.</a:t>
            </a:r>
          </a:p>
          <a:p>
            <a:pPr lvl="0"/>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Fields</a:t>
            </a:r>
            <a:r>
              <a:rPr lang="en-US" sz="1200" kern="1200" baseline="0" dirty="0" smtClean="0">
                <a:solidFill>
                  <a:schemeClr val="tx1"/>
                </a:solidFill>
                <a:latin typeface="+mn-lt"/>
                <a:ea typeface="+mn-ea"/>
                <a:cs typeface="+mn-cs"/>
              </a:rPr>
              <a:t> u</a:t>
            </a:r>
            <a:r>
              <a:rPr lang="en-US" sz="1200" kern="1200" dirty="0" smtClean="0">
                <a:solidFill>
                  <a:schemeClr val="tx1"/>
                </a:solidFill>
                <a:latin typeface="+mn-lt"/>
                <a:ea typeface="+mn-ea"/>
                <a:cs typeface="+mn-cs"/>
              </a:rPr>
              <a:t>navailable for batch editing are: ID, Name, Location, Department, Workstation, Subtype, parameters information in the grid, Components, ILCP info, Performing Workstation, QC Identifiers, Sample Run, Related LIS items, Inventory, Result Entry, </a:t>
            </a:r>
            <a:r>
              <a:rPr lang="en-US" sz="1200" kern="1200" dirty="0" err="1" smtClean="0">
                <a:solidFill>
                  <a:schemeClr val="tx1"/>
                </a:solidFill>
                <a:latin typeface="+mn-lt"/>
                <a:ea typeface="+mn-ea"/>
                <a:cs typeface="+mn-cs"/>
              </a:rPr>
              <a:t>Worklists</a:t>
            </a:r>
            <a:r>
              <a:rPr lang="en-US" sz="1200" kern="1200" dirty="0" smtClean="0">
                <a:solidFill>
                  <a:schemeClr val="tx1"/>
                </a:solidFill>
                <a:latin typeface="+mn-lt"/>
                <a:ea typeface="+mn-ea"/>
                <a:cs typeface="+mn-cs"/>
              </a:rPr>
              <a:t> and Reports.</a:t>
            </a: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2192E8-E747-4BEC-A0F6-CEBE447C87BD}" type="slidenum">
              <a:rPr lang="en-US" smtClean="0"/>
              <a:pPr/>
              <a:t>5</a:t>
            </a:fld>
            <a:endParaRPr lang="en-US"/>
          </a:p>
        </p:txBody>
      </p:sp>
    </p:spTree>
    <p:extLst>
      <p:ext uri="{BB962C8B-B14F-4D97-AF65-F5344CB8AC3E}">
        <p14:creationId xmlns:p14="http://schemas.microsoft.com/office/powerpoint/2010/main" val="47880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Implemented in 1.0.4.0 (PCC-61127)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Release Note:</a:t>
            </a:r>
          </a:p>
          <a:p>
            <a:r>
              <a:rPr lang="en-US" sz="1200" kern="1200" baseline="0" dirty="0" err="1" smtClean="0">
                <a:solidFill>
                  <a:schemeClr val="tx1"/>
                </a:solidFill>
                <a:latin typeface="+mn-lt"/>
                <a:ea typeface="+mn-ea"/>
                <a:cs typeface="+mn-cs"/>
              </a:rPr>
              <a:t>SoftTotalQC</a:t>
            </a:r>
            <a:r>
              <a:rPr lang="en-US" sz="1200" kern="1200" baseline="0" dirty="0" smtClean="0">
                <a:solidFill>
                  <a:schemeClr val="tx1"/>
                </a:solidFill>
                <a:latin typeface="+mn-lt"/>
                <a:ea typeface="+mn-ea"/>
                <a:cs typeface="+mn-cs"/>
              </a:rPr>
              <a:t> edit functionality was enhanced. The Batch Edit button now provides ability to edit multiple records of the same type.</a:t>
            </a:r>
          </a:p>
          <a:p>
            <a:r>
              <a:rPr lang="en-US" sz="1200" kern="1200" baseline="0" dirty="0" smtClean="0">
                <a:solidFill>
                  <a:schemeClr val="tx1"/>
                </a:solidFill>
                <a:latin typeface="+mn-lt"/>
                <a:ea typeface="+mn-ea"/>
                <a:cs typeface="+mn-cs"/>
              </a:rPr>
              <a:t>Benefit Note:</a:t>
            </a:r>
          </a:p>
          <a:p>
            <a:r>
              <a:rPr lang="en-US" sz="1200" kern="1200" baseline="0" dirty="0" smtClean="0">
                <a:solidFill>
                  <a:schemeClr val="tx1"/>
                </a:solidFill>
                <a:latin typeface="+mn-lt"/>
                <a:ea typeface="+mn-ea"/>
                <a:cs typeface="+mn-cs"/>
              </a:rPr>
              <a:t>Batch edit functionality enables user to apply edit changes to multiple records at the same time.</a:t>
            </a:r>
          </a:p>
          <a:p>
            <a:r>
              <a:rPr lang="en-US" sz="1200" kern="1200" baseline="0" dirty="0" smtClean="0">
                <a:solidFill>
                  <a:schemeClr val="tx1"/>
                </a:solidFill>
                <a:latin typeface="+mn-lt"/>
                <a:ea typeface="+mn-ea"/>
                <a:cs typeface="+mn-cs"/>
              </a:rPr>
              <a:t>Implementation Note:</a:t>
            </a:r>
          </a:p>
          <a:p>
            <a:r>
              <a:rPr lang="en-US" sz="1200" kern="1200" baseline="0" dirty="0" smtClean="0">
                <a:solidFill>
                  <a:schemeClr val="tx1"/>
                </a:solidFill>
                <a:latin typeface="+mn-lt"/>
                <a:ea typeface="+mn-ea"/>
                <a:cs typeface="+mn-cs"/>
              </a:rPr>
              <a:t>N/A</a:t>
            </a:r>
            <a:endParaRPr lang="en-US" dirty="0" smtClean="0"/>
          </a:p>
        </p:txBody>
      </p:sp>
      <p:sp>
        <p:nvSpPr>
          <p:cNvPr id="4" name="Slide Number Placeholder 3"/>
          <p:cNvSpPr>
            <a:spLocks noGrp="1"/>
          </p:cNvSpPr>
          <p:nvPr>
            <p:ph type="sldNum" sz="quarter" idx="10"/>
          </p:nvPr>
        </p:nvSpPr>
        <p:spPr/>
        <p:txBody>
          <a:bodyPr/>
          <a:lstStyle/>
          <a:p>
            <a:fld id="{432192E8-E747-4BEC-A0F6-CEBE447C87BD}" type="slidenum">
              <a:rPr lang="en-US" smtClean="0"/>
              <a:pPr/>
              <a:t>6</a:t>
            </a:fld>
            <a:endParaRPr lang="en-US"/>
          </a:p>
        </p:txBody>
      </p:sp>
    </p:spTree>
    <p:extLst>
      <p:ext uri="{BB962C8B-B14F-4D97-AF65-F5344CB8AC3E}">
        <p14:creationId xmlns:p14="http://schemas.microsoft.com/office/powerpoint/2010/main" val="31956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Prompt to save the changes displays after the user clicks the Batch</a:t>
            </a:r>
            <a:r>
              <a:rPr lang="en-US" baseline="0" dirty="0" smtClean="0"/>
              <a:t> Edit button.</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7</a:t>
            </a:fld>
            <a:endParaRPr lang="en-US"/>
          </a:p>
        </p:txBody>
      </p:sp>
    </p:spTree>
    <p:extLst>
      <p:ext uri="{BB962C8B-B14F-4D97-AF65-F5344CB8AC3E}">
        <p14:creationId xmlns:p14="http://schemas.microsoft.com/office/powerpoint/2010/main" val="56471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changes are saved,</a:t>
            </a:r>
            <a:r>
              <a:rPr lang="en-US" baseline="0" dirty="0" smtClean="0"/>
              <a:t> the system opens a record selection window to allow the user to select other records of the same Type to include in the batch.</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8</a:t>
            </a:fld>
            <a:endParaRPr lang="en-US"/>
          </a:p>
        </p:txBody>
      </p:sp>
    </p:spTree>
    <p:extLst>
      <p:ext uri="{BB962C8B-B14F-4D97-AF65-F5344CB8AC3E}">
        <p14:creationId xmlns:p14="http://schemas.microsoft.com/office/powerpoint/2010/main" val="177686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the Batch Edit Controls tab displays with all of the selected records to which the changes will be applied. The user has the ability to unselect records that should not be included in the batch at this point. After the Save button is pressed, the system displays an indicator for all selected records to visually alert the user whether changes were successfully applied, or not.</a:t>
            </a:r>
            <a:endParaRPr lang="en-US" dirty="0"/>
          </a:p>
        </p:txBody>
      </p:sp>
      <p:sp>
        <p:nvSpPr>
          <p:cNvPr id="4" name="Slide Number Placeholder 3"/>
          <p:cNvSpPr>
            <a:spLocks noGrp="1"/>
          </p:cNvSpPr>
          <p:nvPr>
            <p:ph type="sldNum" sz="quarter" idx="10"/>
          </p:nvPr>
        </p:nvSpPr>
        <p:spPr/>
        <p:txBody>
          <a:bodyPr/>
          <a:lstStyle/>
          <a:p>
            <a:fld id="{432192E8-E747-4BEC-A0F6-CEBE447C87BD}" type="slidenum">
              <a:rPr lang="en-US" smtClean="0"/>
              <a:pPr/>
              <a:t>9</a:t>
            </a:fld>
            <a:endParaRPr lang="en-US"/>
          </a:p>
        </p:txBody>
      </p:sp>
    </p:spTree>
    <p:extLst>
      <p:ext uri="{BB962C8B-B14F-4D97-AF65-F5344CB8AC3E}">
        <p14:creationId xmlns:p14="http://schemas.microsoft.com/office/powerpoint/2010/main" val="3690041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4656"/>
            <a:ext cx="7772400" cy="2387600"/>
          </a:xfrm>
        </p:spPr>
        <p:txBody>
          <a:bodyPr anchor="b"/>
          <a:lstStyle>
            <a:lvl1pPr algn="ctr">
              <a:defRPr sz="6000">
                <a:solidFill>
                  <a:srgbClr val="FF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4430383"/>
            <a:ext cx="6858000" cy="1655762"/>
          </a:xfrm>
        </p:spPr>
        <p:txBody>
          <a:bodyPr/>
          <a:lstStyle>
            <a:lvl1pPr marL="0" indent="0" algn="ctr">
              <a:buNone/>
              <a:defRPr sz="2400">
                <a:solidFill>
                  <a:srgbClr val="FF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11EA3E51-E008-4076-9609-96A54A85C71D}" type="slidenum">
              <a:rPr lang="en-US" smtClean="0"/>
              <a:pPr/>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45160"/>
          <a:stretch/>
        </p:blipFill>
        <p:spPr>
          <a:xfrm>
            <a:off x="0" y="13055"/>
            <a:ext cx="9144000" cy="1761958"/>
          </a:xfrm>
          <a:prstGeom prst="rect">
            <a:avLst/>
          </a:prstGeom>
        </p:spPr>
      </p:pic>
    </p:spTree>
    <p:extLst>
      <p:ext uri="{BB962C8B-B14F-4D97-AF65-F5344CB8AC3E}">
        <p14:creationId xmlns:p14="http://schemas.microsoft.com/office/powerpoint/2010/main" val="9077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CA86277-E9A7-4D05-B542-A95BF4BC0E77}" type="datetimeFigureOut">
              <a:rPr lang="en-US" smtClean="0"/>
              <a:pPr/>
              <a:t>4/22/2016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EA3E51-E008-4076-9609-96A54A85C71D}" type="slidenum">
              <a:rPr lang="en-US" smtClean="0"/>
              <a:pPr/>
              <a:t>‹#›</a:t>
            </a:fld>
            <a:endParaRPr lang="en-US"/>
          </a:p>
        </p:txBody>
      </p:sp>
    </p:spTree>
    <p:extLst>
      <p:ext uri="{BB962C8B-B14F-4D97-AF65-F5344CB8AC3E}">
        <p14:creationId xmlns:p14="http://schemas.microsoft.com/office/powerpoint/2010/main" val="349281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1990165"/>
            <a:ext cx="7886700" cy="4120179"/>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11EA3E51-E008-4076-9609-96A54A85C71D}" type="slidenum">
              <a:rPr lang="en-US" smtClean="0"/>
              <a:pPr/>
              <a:t>‹#›</a:t>
            </a:fld>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44085"/>
          <a:stretch/>
        </p:blipFill>
        <p:spPr>
          <a:xfrm>
            <a:off x="0" y="0"/>
            <a:ext cx="9144000" cy="1796527"/>
          </a:xfrm>
          <a:prstGeom prst="rect">
            <a:avLst/>
          </a:prstGeom>
        </p:spPr>
      </p:pic>
    </p:spTree>
    <p:extLst>
      <p:ext uri="{BB962C8B-B14F-4D97-AF65-F5344CB8AC3E}">
        <p14:creationId xmlns:p14="http://schemas.microsoft.com/office/powerpoint/2010/main" val="368880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2879" y="1602889"/>
            <a:ext cx="4331971" cy="45740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602890"/>
            <a:ext cx="4364243" cy="45740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457950" y="6356351"/>
            <a:ext cx="2535442" cy="365125"/>
          </a:xfrm>
        </p:spPr>
        <p:txBody>
          <a:bodyPr/>
          <a:lstStyle/>
          <a:p>
            <a:fld id="{11EA3E51-E008-4076-9609-96A54A85C71D}" type="slidenum">
              <a:rPr lang="en-US" smtClean="0"/>
              <a:pPr/>
              <a:t>‹#›</a:t>
            </a:fld>
            <a:endParaRPr lang="en-US"/>
          </a:p>
        </p:txBody>
      </p:sp>
    </p:spTree>
    <p:extLst>
      <p:ext uri="{BB962C8B-B14F-4D97-AF65-F5344CB8AC3E}">
        <p14:creationId xmlns:p14="http://schemas.microsoft.com/office/powerpoint/2010/main" val="105178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122" y="272256"/>
            <a:ext cx="7917628" cy="1242219"/>
          </a:xfrm>
        </p:spPr>
        <p:txBody>
          <a:bodyPr vert="horz" lIns="91440" tIns="45720" rIns="91440" bIns="45720" rtlCol="0" anchor="ctr">
            <a:normAutofit/>
          </a:bodyPr>
          <a:lstStyle>
            <a:lvl1pPr>
              <a:lnSpc>
                <a:spcPct val="100000"/>
              </a:lnSpc>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172122" y="1681163"/>
            <a:ext cx="43260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2122" y="2505075"/>
            <a:ext cx="432606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42889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428893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6457949" y="6356351"/>
            <a:ext cx="2460139" cy="365125"/>
          </a:xfrm>
        </p:spPr>
        <p:txBody>
          <a:bodyPr/>
          <a:lstStyle/>
          <a:p>
            <a:fld id="{11EA3E51-E008-4076-9609-96A54A85C71D}" type="slidenum">
              <a:rPr lang="en-US" smtClean="0"/>
              <a:pPr/>
              <a:t>‹#›</a:t>
            </a:fld>
            <a:endParaRPr lang="en-US"/>
          </a:p>
        </p:txBody>
      </p:sp>
    </p:spTree>
    <p:extLst>
      <p:ext uri="{BB962C8B-B14F-4D97-AF65-F5344CB8AC3E}">
        <p14:creationId xmlns:p14="http://schemas.microsoft.com/office/powerpoint/2010/main" val="355648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7285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6356351"/>
            <a:ext cx="2513928" cy="365125"/>
          </a:xfrm>
        </p:spPr>
        <p:txBody>
          <a:bodyPr/>
          <a:lstStyle/>
          <a:p>
            <a:fld id="{11EA3E51-E008-4076-9609-96A54A85C71D}" type="slidenum">
              <a:rPr lang="en-US" smtClean="0"/>
              <a:pPr/>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1100"/>
          <a:stretch/>
        </p:blipFill>
        <p:spPr>
          <a:xfrm>
            <a:off x="7143078" y="6311196"/>
            <a:ext cx="1828800" cy="410280"/>
          </a:xfrm>
          <a:prstGeom prst="rect">
            <a:avLst/>
          </a:prstGeom>
        </p:spPr>
      </p:pic>
    </p:spTree>
    <p:extLst>
      <p:ext uri="{BB962C8B-B14F-4D97-AF65-F5344CB8AC3E}">
        <p14:creationId xmlns:p14="http://schemas.microsoft.com/office/powerpoint/2010/main" val="405420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79" y="365126"/>
            <a:ext cx="7831569" cy="10706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 y="1592132"/>
            <a:ext cx="8767482" cy="45848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A3E51-E008-4076-9609-96A54A85C71D}" type="slidenum">
              <a:rPr lang="en-US" smtClean="0"/>
              <a:pPr/>
              <a:t>‹#›</a:t>
            </a:fld>
            <a:endParaRPr lang="en-US"/>
          </a:p>
        </p:txBody>
      </p:sp>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b="28167"/>
          <a:stretch/>
        </p:blipFill>
        <p:spPr>
          <a:xfrm>
            <a:off x="8014449" y="365126"/>
            <a:ext cx="941966" cy="1070657"/>
          </a:xfrm>
          <a:prstGeom prst="rect">
            <a:avLst/>
          </a:prstGeom>
        </p:spPr>
      </p:pic>
      <p:cxnSp>
        <p:nvCxnSpPr>
          <p:cNvPr id="9" name="Straight Connector 8"/>
          <p:cNvCxnSpPr/>
          <p:nvPr/>
        </p:nvCxnSpPr>
        <p:spPr>
          <a:xfrm>
            <a:off x="155319" y="1468057"/>
            <a:ext cx="8778240" cy="0"/>
          </a:xfrm>
          <a:prstGeom prst="line">
            <a:avLst/>
          </a:prstGeom>
          <a:ln w="28575">
            <a:solidFill>
              <a:srgbClr val="EC1F27"/>
            </a:solidFill>
          </a:ln>
          <a:effectLst>
            <a:outerShdw blurRad="50800" dist="38100" dir="5400000" algn="t" rotWithShape="0">
              <a:prstClr val="black">
                <a:alpha val="40000"/>
              </a:prstClr>
            </a:outerShdw>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144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Lithos Pro Regular" panose="04020505030E02020A04" pitchFamily="82" charset="0"/>
          <a:ea typeface="+mj-ea"/>
          <a:cs typeface="+mj-cs"/>
        </a:defRPr>
      </a:lvl1pPr>
    </p:titleStyle>
    <p:bodyStyle>
      <a:lvl1pPr marL="228600" indent="-228600" algn="l" defTabSz="914400" rtl="0" eaLnBrk="1" latinLnBrk="0" hangingPunct="1">
        <a:lnSpc>
          <a:spcPct val="90000"/>
        </a:lnSpc>
        <a:spcBef>
          <a:spcPts val="1000"/>
        </a:spcBef>
        <a:buFontTx/>
        <a:buBlip>
          <a:blip r:embed="rId10"/>
        </a:buBlip>
        <a:defRPr sz="2800" kern="1200">
          <a:solidFill>
            <a:schemeClr val="tx1"/>
          </a:solidFill>
          <a:latin typeface="Lithos Pro Regular" panose="04020505030E02020A04"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thos Pro Regular" panose="04020505030E02020A04"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thos Pro Regular" panose="04020505030E02020A04"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496034" y="4972049"/>
            <a:ext cx="1832150" cy="1828800"/>
          </a:xfrm>
          <a:prstGeom prst="rect">
            <a:avLst/>
          </a:prstGeom>
          <a:noFill/>
          <a:ln w="9525">
            <a:noFill/>
            <a:miter lim="800000"/>
            <a:headEnd/>
            <a:tailEnd/>
          </a:ln>
        </p:spPr>
      </p:pic>
      <p:sp>
        <p:nvSpPr>
          <p:cNvPr id="6" name="Title 1"/>
          <p:cNvSpPr txBox="1">
            <a:spLocks/>
          </p:cNvSpPr>
          <p:nvPr/>
        </p:nvSpPr>
        <p:spPr>
          <a:xfrm>
            <a:off x="683602" y="1504950"/>
            <a:ext cx="7772400" cy="3467099"/>
          </a:xfrm>
          <a:prstGeom prst="rect">
            <a:avLst/>
          </a:prstGeom>
        </p:spPr>
        <p:txBody>
          <a:bodyPr vert="horz" lIns="91440" tIns="45720" rIns="91440" bIns="45720" rtlCol="0" anchor="b">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400" b="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Lithos Pro Regular" panose="04020505030E02020A04" pitchFamily="82" charset="0"/>
                <a:ea typeface="+mj-ea"/>
                <a:cs typeface="+mj-cs"/>
              </a:rPr>
              <a:t>SoftTotalQC</a:t>
            </a:r>
            <a:r>
              <a:rPr kumimoji="0" lang="en-US" sz="6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Lithos Pro Regular" panose="04020505030E02020A04" pitchFamily="82" charset="0"/>
                <a:ea typeface="+mj-ea"/>
                <a:cs typeface="+mj-cs"/>
              </a:rPr>
              <a:t>® </a:t>
            </a:r>
            <a:r>
              <a:rPr kumimoji="0" lang="en-US" sz="6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Lithos Pro Regular" panose="04020505030E02020A04" pitchFamily="82" charset="0"/>
                <a:ea typeface="+mj-ea"/>
                <a:cs typeface="+mj-cs"/>
              </a:rPr>
              <a:t>:</a:t>
            </a:r>
            <a:br>
              <a:rPr kumimoji="0" lang="en-US" sz="6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Lithos Pro Regular" panose="04020505030E02020A04" pitchFamily="82" charset="0"/>
                <a:ea typeface="+mj-ea"/>
                <a:cs typeface="+mj-cs"/>
              </a:rPr>
            </a:br>
            <a:r>
              <a:rPr kumimoji="0" lang="en-US" sz="4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Lithos Pro Regular" panose="04020505030E02020A04" pitchFamily="82" charset="0"/>
                <a:ea typeface="+mj-ea"/>
                <a:cs typeface="+mj-cs"/>
              </a:rPr>
              <a:t>Sporting New Features and Taking the </a:t>
            </a:r>
            <a:r>
              <a:rPr kumimoji="0" lang="en-US" sz="4400" b="0"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Lithos Pro Regular" panose="04020505030E02020A04" pitchFamily="82" charset="0"/>
                <a:ea typeface="+mj-ea"/>
                <a:cs typeface="+mj-cs"/>
              </a:rPr>
              <a:t>Gold</a:t>
            </a:r>
            <a:r>
              <a:rPr kumimoji="0" lang="en-US" sz="4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Lithos Pro Regular" panose="04020505030E02020A04" pitchFamily="82" charset="0"/>
                <a:ea typeface="+mj-ea"/>
                <a:cs typeface="+mj-cs"/>
              </a:rPr>
              <a:t> with Stronger Standards and Higher Performance! </a:t>
            </a:r>
            <a:endParaRPr kumimoji="0" lang="en-US" sz="4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Lithos Pro Regular" panose="04020505030E02020A04" pitchFamily="82" charset="0"/>
              <a:ea typeface="+mj-ea"/>
              <a:cs typeface="+mj-cs"/>
            </a:endParaRPr>
          </a:p>
        </p:txBody>
      </p:sp>
      <p:sp>
        <p:nvSpPr>
          <p:cNvPr id="3" name="Subtitle 2"/>
          <p:cNvSpPr>
            <a:spLocks noGrp="1"/>
          </p:cNvSpPr>
          <p:nvPr>
            <p:ph type="subTitle" idx="1"/>
          </p:nvPr>
        </p:nvSpPr>
        <p:spPr>
          <a:xfrm>
            <a:off x="1359877" y="4972049"/>
            <a:ext cx="7096125" cy="1655762"/>
          </a:xfrm>
        </p:spPr>
        <p:txBody>
          <a:bodyPr>
            <a:normAutofit lnSpcReduction="10000"/>
          </a:bodyPr>
          <a:lstStyle/>
          <a:p>
            <a:pPr algn="r"/>
            <a:endParaRPr lang="en-US" dirty="0" smtClean="0">
              <a:solidFill>
                <a:schemeClr val="tx1"/>
              </a:solidFill>
            </a:endParaRPr>
          </a:p>
          <a:p>
            <a:pPr algn="r"/>
            <a:r>
              <a:rPr lang="en-US" dirty="0" smtClean="0">
                <a:solidFill>
                  <a:schemeClr val="tx1"/>
                </a:solidFill>
              </a:rPr>
              <a:t>Presented by: Isis Smith, MLS(ASCP)</a:t>
            </a:r>
          </a:p>
          <a:p>
            <a:pPr algn="r"/>
            <a:r>
              <a:rPr lang="en-US" dirty="0" smtClean="0">
                <a:solidFill>
                  <a:schemeClr val="tx1"/>
                </a:solidFill>
              </a:rPr>
              <a:t>SCC </a:t>
            </a:r>
            <a:r>
              <a:rPr lang="en-US" dirty="0" err="1" smtClean="0">
                <a:solidFill>
                  <a:schemeClr val="tx1"/>
                </a:solidFill>
              </a:rPr>
              <a:t>SoftTotalQC</a:t>
            </a:r>
            <a:r>
              <a:rPr lang="en-US" dirty="0" smtClean="0">
                <a:solidFill>
                  <a:schemeClr val="tx1"/>
                </a:solidFill>
              </a:rPr>
              <a:t> Product Specialist</a:t>
            </a:r>
          </a:p>
          <a:p>
            <a:pPr algn="r"/>
            <a:r>
              <a:rPr lang="en-US" dirty="0" smtClean="0">
                <a:solidFill>
                  <a:schemeClr val="tx1"/>
                </a:solidFill>
              </a:rPr>
              <a:t>isis@softcomputer.com</a:t>
            </a:r>
            <a:endParaRPr lang="en-US" dirty="0">
              <a:solidFill>
                <a:schemeClr val="tx1"/>
              </a:solidFill>
            </a:endParaRPr>
          </a:p>
        </p:txBody>
      </p:sp>
    </p:spTree>
    <p:extLst>
      <p:ext uri="{BB962C8B-B14F-4D97-AF65-F5344CB8AC3E}">
        <p14:creationId xmlns:p14="http://schemas.microsoft.com/office/powerpoint/2010/main" val="3568431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602"/>
            <a:ext cx="7772400" cy="2387600"/>
          </a:xfrm>
        </p:spPr>
        <p:txBody>
          <a:bodyPr>
            <a:normAutofit fontScale="90000"/>
          </a:bodyPr>
          <a:lstStyle/>
          <a:p>
            <a:r>
              <a:rPr lang="en-US" dirty="0" smtClean="0"/>
              <a:t>Excel Export/Import Templates</a:t>
            </a:r>
            <a:endParaRPr lang="en-US" dirty="0"/>
          </a:p>
        </p:txBody>
      </p:sp>
      <p:sp>
        <p:nvSpPr>
          <p:cNvPr id="3" name="Subtitle 2"/>
          <p:cNvSpPr>
            <a:spLocks noGrp="1"/>
          </p:cNvSpPr>
          <p:nvPr>
            <p:ph type="subTitle" idx="1"/>
          </p:nvPr>
        </p:nvSpPr>
        <p:spPr>
          <a:xfrm>
            <a:off x="1023938" y="5602690"/>
            <a:ext cx="7096125" cy="1126355"/>
          </a:xfrm>
        </p:spPr>
        <p:txBody>
          <a:bodyPr/>
          <a:lstStyle/>
          <a:p>
            <a:r>
              <a:rPr lang="en-US" dirty="0" smtClean="0">
                <a:solidFill>
                  <a:schemeClr val="tx1"/>
                </a:solidFill>
                <a:effectLst/>
              </a:rPr>
              <a:t>Designed for importing to and exporting from QC Items and Lot Records using Excel spreadsheets</a:t>
            </a:r>
            <a:endParaRPr lang="en-US" dirty="0">
              <a:solidFill>
                <a:schemeClr val="tx1"/>
              </a:solidFill>
            </a:endParaRPr>
          </a:p>
        </p:txBody>
      </p:sp>
      <p:grpSp>
        <p:nvGrpSpPr>
          <p:cNvPr id="6" name="Group 5"/>
          <p:cNvGrpSpPr/>
          <p:nvPr/>
        </p:nvGrpSpPr>
        <p:grpSpPr>
          <a:xfrm>
            <a:off x="2494058" y="1776413"/>
            <a:ext cx="4155884" cy="2286000"/>
            <a:chOff x="2276475" y="1776413"/>
            <a:chExt cx="4155884" cy="2286000"/>
          </a:xfrm>
        </p:grpSpPr>
        <p:pic>
          <p:nvPicPr>
            <p:cNvPr id="5" name="Picture 2"/>
            <p:cNvPicPr>
              <a:picLocks noChangeAspect="1" noChangeArrowheads="1"/>
            </p:cNvPicPr>
            <p:nvPr/>
          </p:nvPicPr>
          <p:blipFill>
            <a:blip r:embed="rId3" cstate="print"/>
            <a:srcRect l="51829" t="8500" r="13618" b="8500"/>
            <a:stretch>
              <a:fillRect/>
            </a:stretch>
          </p:blipFill>
          <p:spPr bwMode="auto">
            <a:xfrm>
              <a:off x="4559492" y="2143125"/>
              <a:ext cx="1872867" cy="18288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2276475" y="1776413"/>
              <a:ext cx="2335850" cy="2286000"/>
            </a:xfrm>
            <a:prstGeom prst="rect">
              <a:avLst/>
            </a:prstGeom>
            <a:noFill/>
            <a:ln w="9525">
              <a:noFill/>
              <a:miter lim="800000"/>
              <a:headEnd/>
              <a:tailEnd/>
            </a:ln>
          </p:spPr>
        </p:pic>
      </p:grpSp>
    </p:spTree>
    <p:extLst>
      <p:ext uri="{BB962C8B-B14F-4D97-AF65-F5344CB8AC3E}">
        <p14:creationId xmlns:p14="http://schemas.microsoft.com/office/powerpoint/2010/main" val="3568431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Export/Import Templates Setup</a:t>
            </a:r>
            <a:endParaRPr lang="en-US" dirty="0"/>
          </a:p>
        </p:txBody>
      </p:sp>
      <p:sp>
        <p:nvSpPr>
          <p:cNvPr id="3" name="Content Placeholder 2"/>
          <p:cNvSpPr>
            <a:spLocks noGrp="1"/>
          </p:cNvSpPr>
          <p:nvPr>
            <p:ph idx="1"/>
          </p:nvPr>
        </p:nvSpPr>
        <p:spPr>
          <a:xfrm>
            <a:off x="154304" y="1592132"/>
            <a:ext cx="8989696" cy="5046793"/>
          </a:xfrm>
        </p:spPr>
        <p:txBody>
          <a:bodyPr>
            <a:normAutofit/>
          </a:bodyPr>
          <a:lstStyle/>
          <a:p>
            <a:pPr>
              <a:buNone/>
            </a:pPr>
            <a:r>
              <a:rPr lang="en-US" dirty="0" smtClean="0">
                <a:latin typeface="Cambria" pitchFamily="18" charset="0"/>
              </a:rPr>
              <a:t>Provides the ability to: </a:t>
            </a:r>
          </a:p>
          <a:p>
            <a:r>
              <a:rPr lang="en-US" dirty="0" smtClean="0">
                <a:latin typeface="Cambria" pitchFamily="18" charset="0"/>
              </a:rPr>
              <a:t>Import Parameter data for QC Item Setups and Lot Records from an Excel Spreadsheet</a:t>
            </a:r>
          </a:p>
          <a:p>
            <a:r>
              <a:rPr lang="en-US" dirty="0" smtClean="0">
                <a:latin typeface="Cambria" pitchFamily="18" charset="0"/>
              </a:rPr>
              <a:t>Export QC Items and Lot Records to an Excel Spreadsheet for maintaining records of items built in </a:t>
            </a:r>
            <a:r>
              <a:rPr lang="en-US" dirty="0" err="1" smtClean="0">
                <a:latin typeface="Cambria" pitchFamily="18" charset="0"/>
              </a:rPr>
              <a:t>SoftTotalQC</a:t>
            </a:r>
            <a:r>
              <a:rPr lang="en-US" dirty="0" smtClean="0">
                <a:latin typeface="Cambria" pitchFamily="18" charset="0"/>
              </a:rPr>
              <a:t>®</a:t>
            </a:r>
          </a:p>
          <a:p>
            <a:r>
              <a:rPr lang="en-US" dirty="0" smtClean="0">
                <a:latin typeface="Cambria" pitchFamily="18" charset="0"/>
              </a:rPr>
              <a:t>Create custom Export/Import Templates for routine use</a:t>
            </a:r>
          </a:p>
          <a:p>
            <a:r>
              <a:rPr lang="en-US" dirty="0" smtClean="0">
                <a:latin typeface="Cambria" pitchFamily="18" charset="0"/>
              </a:rPr>
              <a:t>Update Lot Record Ranges/Expected Results</a:t>
            </a:r>
          </a:p>
          <a:p>
            <a:r>
              <a:rPr lang="en-US" dirty="0" smtClean="0">
                <a:latin typeface="Cambria" pitchFamily="18" charset="0"/>
              </a:rPr>
              <a:t>Could be utilized during file building if Manufacturers provide lot information in an Excel spreadsheet       (must be saved in .</a:t>
            </a:r>
            <a:r>
              <a:rPr lang="en-US" dirty="0" err="1" smtClean="0">
                <a:latin typeface="Cambria" pitchFamily="18" charset="0"/>
              </a:rPr>
              <a:t>xls</a:t>
            </a:r>
            <a:r>
              <a:rPr lang="en-US" dirty="0" smtClean="0">
                <a:latin typeface="Cambria" pitchFamily="18" charset="0"/>
              </a:rPr>
              <a:t> or .</a:t>
            </a:r>
            <a:r>
              <a:rPr lang="en-US" dirty="0" err="1" smtClean="0">
                <a:latin typeface="Cambria" pitchFamily="18" charset="0"/>
              </a:rPr>
              <a:t>xlsx</a:t>
            </a:r>
            <a:r>
              <a:rPr lang="en-US" dirty="0" smtClean="0">
                <a:latin typeface="Cambria" pitchFamily="18" charset="0"/>
              </a:rPr>
              <a:t> format)</a:t>
            </a:r>
          </a:p>
        </p:txBody>
      </p:sp>
    </p:spTree>
    <p:extLst>
      <p:ext uri="{BB962C8B-B14F-4D97-AF65-F5344CB8AC3E}">
        <p14:creationId xmlns:p14="http://schemas.microsoft.com/office/powerpoint/2010/main" val="512397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 y="365126"/>
            <a:ext cx="7999096" cy="1070657"/>
          </a:xfrm>
        </p:spPr>
        <p:txBody>
          <a:bodyPr>
            <a:normAutofit fontScale="90000"/>
          </a:bodyPr>
          <a:lstStyle/>
          <a:p>
            <a:r>
              <a:rPr lang="en-US" dirty="0" smtClean="0"/>
              <a:t>Manufacturer Provided Excel Spreadsheet </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8119" y="2065506"/>
            <a:ext cx="8767762" cy="4133513"/>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8041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Export/Import Template Setup</a:t>
            </a:r>
            <a:endParaRPr lang="en-US" dirty="0"/>
          </a:p>
        </p:txBody>
      </p:sp>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08" y="2071689"/>
            <a:ext cx="7573584" cy="4572000"/>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161925" y="1592133"/>
            <a:ext cx="8753475" cy="465268"/>
          </a:xfrm>
        </p:spPr>
        <p:txBody>
          <a:bodyPr>
            <a:normAutofit lnSpcReduction="10000"/>
          </a:bodyPr>
          <a:lstStyle/>
          <a:p>
            <a:r>
              <a:rPr lang="en-US" dirty="0" smtClean="0">
                <a:latin typeface="Cambria" panose="02040503050406030204" pitchFamily="18" charset="0"/>
              </a:rPr>
              <a:t>Completely redesigned for improved usability</a:t>
            </a:r>
            <a:endParaRPr lang="en-US" dirty="0">
              <a:latin typeface="Cambria" panose="02040503050406030204" pitchFamily="18" charset="0"/>
            </a:endParaRPr>
          </a:p>
        </p:txBody>
      </p:sp>
      <p:grpSp>
        <p:nvGrpSpPr>
          <p:cNvPr id="7" name="Group 6"/>
          <p:cNvGrpSpPr/>
          <p:nvPr/>
        </p:nvGrpSpPr>
        <p:grpSpPr>
          <a:xfrm>
            <a:off x="323850" y="2658427"/>
            <a:ext cx="3657600" cy="3647123"/>
            <a:chOff x="323850" y="2658427"/>
            <a:chExt cx="3657600" cy="3647123"/>
          </a:xfrm>
        </p:grpSpPr>
        <p:sp>
          <p:nvSpPr>
            <p:cNvPr id="5" name="Horizontal Scroll 4"/>
            <p:cNvSpPr/>
            <p:nvPr/>
          </p:nvSpPr>
          <p:spPr>
            <a:xfrm>
              <a:off x="323850" y="5162550"/>
              <a:ext cx="2552700" cy="1143000"/>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Build for Department</a:t>
              </a:r>
              <a:endParaRPr lang="en-US" dirty="0">
                <a:solidFill>
                  <a:srgbClr val="FF0000"/>
                </a:solidFill>
                <a:latin typeface="Cambria" panose="02040503050406030204" pitchFamily="18" charset="0"/>
              </a:endParaRPr>
            </a:p>
          </p:txBody>
        </p:sp>
        <p:cxnSp>
          <p:nvCxnSpPr>
            <p:cNvPr id="6" name="Straight Arrow Connector 5"/>
            <p:cNvCxnSpPr/>
            <p:nvPr/>
          </p:nvCxnSpPr>
          <p:spPr>
            <a:xfrm flipH="1">
              <a:off x="1924050" y="2658427"/>
              <a:ext cx="2057400" cy="2618423"/>
            </a:xfrm>
            <a:prstGeom prst="straightConnector1">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1272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Export/Import Template Setup</a:t>
            </a:r>
          </a:p>
        </p:txBody>
      </p:sp>
      <p:sp>
        <p:nvSpPr>
          <p:cNvPr id="3" name="Content Placeholder 2"/>
          <p:cNvSpPr>
            <a:spLocks noGrp="1"/>
          </p:cNvSpPr>
          <p:nvPr>
            <p:ph idx="1"/>
          </p:nvPr>
        </p:nvSpPr>
        <p:spPr/>
        <p:txBody>
          <a:bodyPr/>
          <a:lstStyle/>
          <a:p>
            <a:r>
              <a:rPr lang="en-US" dirty="0" smtClean="0">
                <a:latin typeface="Cambria" panose="02040503050406030204" pitchFamily="18" charset="0"/>
              </a:rPr>
              <a:t>Select and map </a:t>
            </a:r>
            <a:r>
              <a:rPr lang="en-US" dirty="0" err="1" smtClean="0">
                <a:latin typeface="Cambria" panose="02040503050406030204" pitchFamily="18" charset="0"/>
              </a:rPr>
              <a:t>TotalQC</a:t>
            </a:r>
            <a:r>
              <a:rPr lang="en-US" dirty="0" smtClean="0">
                <a:latin typeface="Cambria" panose="02040503050406030204" pitchFamily="18" charset="0"/>
              </a:rPr>
              <a:t> fields to desired Spreadsheet fields:</a:t>
            </a:r>
            <a:endParaRPr lang="en-US" dirty="0">
              <a:latin typeface="Cambria" panose="02040503050406030204" pitchFamily="18" charset="0"/>
            </a:endParaRPr>
          </a:p>
        </p:txBody>
      </p:sp>
      <p:sp>
        <p:nvSpPr>
          <p:cNvPr id="7" name="Horizontal Scroll 6"/>
          <p:cNvSpPr/>
          <p:nvPr/>
        </p:nvSpPr>
        <p:spPr>
          <a:xfrm>
            <a:off x="304802" y="2409825"/>
            <a:ext cx="2524123" cy="1600200"/>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Use Default values as much as possible</a:t>
            </a:r>
            <a:endParaRPr lang="en-US" dirty="0">
              <a:solidFill>
                <a:srgbClr val="FF0000"/>
              </a:solidFill>
              <a:latin typeface="Cambria" panose="02040503050406030204" pitchFamily="18" charset="0"/>
            </a:endParaRPr>
          </a:p>
        </p:txBody>
      </p:sp>
      <p:sp>
        <p:nvSpPr>
          <p:cNvPr id="8" name="Horizontal Scroll 7"/>
          <p:cNvSpPr/>
          <p:nvPr/>
        </p:nvSpPr>
        <p:spPr>
          <a:xfrm>
            <a:off x="228601" y="4638674"/>
            <a:ext cx="2714624" cy="1781175"/>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Select Transformation type to calculate SD from Expected Range</a:t>
            </a:r>
            <a:endParaRPr lang="en-US" dirty="0">
              <a:solidFill>
                <a:srgbClr val="FF0000"/>
              </a:solidFill>
              <a:latin typeface="Cambria" panose="02040503050406030204" pitchFamily="18" charset="0"/>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5150" y="2576513"/>
            <a:ext cx="5886450" cy="364807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cxnSp>
        <p:nvCxnSpPr>
          <p:cNvPr id="9" name="Straight Arrow Connector 8"/>
          <p:cNvCxnSpPr/>
          <p:nvPr/>
        </p:nvCxnSpPr>
        <p:spPr>
          <a:xfrm flipH="1">
            <a:off x="2867025" y="2847975"/>
            <a:ext cx="3409950" cy="352425"/>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981326" y="5067300"/>
            <a:ext cx="4133849" cy="428625"/>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982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 XLS Spreadsheet</a:t>
            </a:r>
            <a:endParaRPr lang="en-US" dirty="0"/>
          </a:p>
        </p:txBody>
      </p:sp>
      <p:sp>
        <p:nvSpPr>
          <p:cNvPr id="3" name="Content Placeholder 2"/>
          <p:cNvSpPr>
            <a:spLocks noGrp="1"/>
          </p:cNvSpPr>
          <p:nvPr>
            <p:ph idx="1"/>
          </p:nvPr>
        </p:nvSpPr>
        <p:spPr>
          <a:xfrm>
            <a:off x="68580" y="1592132"/>
            <a:ext cx="8767482" cy="4932493"/>
          </a:xfrm>
        </p:spPr>
        <p:txBody>
          <a:bodyPr/>
          <a:lstStyle/>
          <a:p>
            <a:r>
              <a:rPr lang="en-US" sz="2400" dirty="0" smtClean="0">
                <a:latin typeface="Cambria" panose="02040503050406030204" pitchFamily="18" charset="0"/>
              </a:rPr>
              <a:t>Add missing columns from the Template and fill required values</a:t>
            </a:r>
          </a:p>
          <a:p>
            <a:r>
              <a:rPr lang="en-US" sz="2400" dirty="0" smtClean="0">
                <a:latin typeface="Cambria" panose="02040503050406030204" pitchFamily="18" charset="0"/>
              </a:rPr>
              <a:t>Rename columns to match template</a:t>
            </a:r>
          </a:p>
          <a:p>
            <a:r>
              <a:rPr lang="en-US" sz="2400" dirty="0" smtClean="0">
                <a:latin typeface="Cambria" panose="02040503050406030204" pitchFamily="18" charset="0"/>
              </a:rPr>
              <a:t>Check that all setups are present in </a:t>
            </a:r>
            <a:r>
              <a:rPr lang="en-US" sz="2400" dirty="0" err="1" smtClean="0">
                <a:latin typeface="Cambria" panose="02040503050406030204" pitchFamily="18" charset="0"/>
              </a:rPr>
              <a:t>SoftTotalQC</a:t>
            </a:r>
            <a:r>
              <a:rPr lang="en-US" sz="2400" dirty="0" smtClean="0">
                <a:latin typeface="Cambria" panose="02040503050406030204" pitchFamily="18" charset="0"/>
              </a:rPr>
              <a:t>:  Location, Department, Tests, QC Method, Frequency</a:t>
            </a:r>
          </a:p>
          <a:p>
            <a:pPr marL="0" indent="0">
              <a:buNone/>
            </a:pPr>
            <a:endParaRPr lang="en-US" dirty="0" smtClean="0">
              <a:latin typeface="Cambria" panose="02040503050406030204" pitchFamily="18" charset="0"/>
            </a:endParaRPr>
          </a:p>
        </p:txBody>
      </p:sp>
      <p:sp>
        <p:nvSpPr>
          <p:cNvPr id="4" name="Horizontal Scroll 3"/>
          <p:cNvSpPr/>
          <p:nvPr/>
        </p:nvSpPr>
        <p:spPr>
          <a:xfrm>
            <a:off x="514352" y="4733925"/>
            <a:ext cx="2524123" cy="1600200"/>
          </a:xfrm>
          <a:prstGeom prst="horizontalScroll">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latin typeface="Cambria" panose="02040503050406030204" pitchFamily="18" charset="0"/>
              </a:rPr>
              <a:t>Tip 5</a:t>
            </a:r>
            <a:r>
              <a:rPr lang="en-US" dirty="0" smtClean="0">
                <a:solidFill>
                  <a:srgbClr val="FF0000"/>
                </a:solidFill>
                <a:latin typeface="Cambria" panose="02040503050406030204" pitchFamily="18" charset="0"/>
              </a:rPr>
              <a:t>: </a:t>
            </a:r>
          </a:p>
          <a:p>
            <a:r>
              <a:rPr lang="en-US" dirty="0" smtClean="0">
                <a:solidFill>
                  <a:srgbClr val="FF0000"/>
                </a:solidFill>
                <a:latin typeface="Cambria" panose="02040503050406030204" pitchFamily="18" charset="0"/>
              </a:rPr>
              <a:t>Columns with Defaults are not required in XLS file</a:t>
            </a:r>
            <a:endParaRPr lang="en-US" dirty="0">
              <a:solidFill>
                <a:srgbClr val="FF0000"/>
              </a:solidFill>
              <a:latin typeface="Cambria" panose="02040503050406030204" pitchFamily="18"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2" y="3261870"/>
            <a:ext cx="8982075" cy="3420359"/>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7" name="Horizontal Scroll 6"/>
          <p:cNvSpPr/>
          <p:nvPr/>
        </p:nvSpPr>
        <p:spPr>
          <a:xfrm>
            <a:off x="5191124" y="5076825"/>
            <a:ext cx="3124201" cy="1781175"/>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Use the same spreadsheet for creating Lot Records</a:t>
            </a:r>
            <a:endParaRPr lang="en-US" dirty="0">
              <a:solidFill>
                <a:srgbClr val="FF0000"/>
              </a:solidFill>
              <a:latin typeface="Cambria" panose="02040503050406030204" pitchFamily="18" charset="0"/>
            </a:endParaRPr>
          </a:p>
        </p:txBody>
      </p:sp>
      <p:cxnSp>
        <p:nvCxnSpPr>
          <p:cNvPr id="6" name="Straight Arrow Connector 5"/>
          <p:cNvCxnSpPr/>
          <p:nvPr/>
        </p:nvCxnSpPr>
        <p:spPr>
          <a:xfrm flipH="1" flipV="1">
            <a:off x="2533650" y="3419475"/>
            <a:ext cx="2628900" cy="26384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163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Controls</a:t>
            </a:r>
            <a:endParaRPr lang="en-US" dirty="0"/>
          </a:p>
        </p:txBody>
      </p:sp>
      <p:sp>
        <p:nvSpPr>
          <p:cNvPr id="3" name="Content Placeholder 2"/>
          <p:cNvSpPr>
            <a:spLocks noGrp="1"/>
          </p:cNvSpPr>
          <p:nvPr>
            <p:ph idx="1"/>
          </p:nvPr>
        </p:nvSpPr>
        <p:spPr/>
        <p:txBody>
          <a:bodyPr/>
          <a:lstStyle/>
          <a:p>
            <a:r>
              <a:rPr lang="en-US" dirty="0" smtClean="0">
                <a:latin typeface="Cambria" panose="02040503050406030204" pitchFamily="18" charset="0"/>
              </a:rPr>
              <a:t>Go to Setup &gt; Controls &gt; Tools &gt; Import Records from Excel</a:t>
            </a:r>
          </a:p>
          <a:p>
            <a:r>
              <a:rPr lang="en-US" dirty="0" smtClean="0">
                <a:latin typeface="Cambria" panose="02040503050406030204" pitchFamily="18" charset="0"/>
              </a:rPr>
              <a:t>Select Template and File</a:t>
            </a:r>
            <a:endParaRPr lang="en-US" dirty="0">
              <a:latin typeface="Cambria" panose="02040503050406030204"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75" y="3090863"/>
            <a:ext cx="4286250" cy="244792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5" name="Horizontal Scroll 4"/>
          <p:cNvSpPr/>
          <p:nvPr/>
        </p:nvSpPr>
        <p:spPr>
          <a:xfrm>
            <a:off x="390525" y="5076825"/>
            <a:ext cx="2714624" cy="1781175"/>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Check the Sheet name</a:t>
            </a:r>
            <a:endParaRPr lang="en-US" dirty="0">
              <a:solidFill>
                <a:srgbClr val="FF0000"/>
              </a:solidFill>
              <a:latin typeface="Cambria" panose="02040503050406030204" pitchFamily="18" charset="0"/>
            </a:endParaRPr>
          </a:p>
        </p:txBody>
      </p:sp>
      <p:sp>
        <p:nvSpPr>
          <p:cNvPr id="6" name="Right Arrow 5"/>
          <p:cNvSpPr/>
          <p:nvPr/>
        </p:nvSpPr>
        <p:spPr>
          <a:xfrm>
            <a:off x="1714499" y="4210050"/>
            <a:ext cx="752475" cy="485775"/>
          </a:xfrm>
          <a:prstGeom prst="rightArrow">
            <a:avLst/>
          </a:prstGeom>
          <a:gradFill flip="none" rotWithShape="1">
            <a:gsLst>
              <a:gs pos="0">
                <a:srgbClr val="EC1F27">
                  <a:shade val="30000"/>
                  <a:satMod val="115000"/>
                </a:srgbClr>
              </a:gs>
              <a:gs pos="50000">
                <a:srgbClr val="EC1F27">
                  <a:shade val="67500"/>
                  <a:satMod val="115000"/>
                </a:srgbClr>
              </a:gs>
              <a:gs pos="100000">
                <a:srgbClr val="EC1F27">
                  <a:shade val="100000"/>
                  <a:satMod val="115000"/>
                </a:srgbClr>
              </a:gs>
            </a:gsLst>
            <a:lin ang="0" scaled="1"/>
            <a:tileRect/>
          </a:gradFill>
          <a:ln>
            <a:solidFill>
              <a:srgbClr val="C0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smtClean="0">
              <a:solidFill>
                <a:srgbClr val="FF0000"/>
              </a:solidFill>
              <a:latin typeface="Cambria" panose="02040503050406030204" pitchFamily="18" charset="0"/>
            </a:endParaRPr>
          </a:p>
        </p:txBody>
      </p:sp>
    </p:spTree>
    <p:extLst>
      <p:ext uri="{BB962C8B-B14F-4D97-AF65-F5344CB8AC3E}">
        <p14:creationId xmlns:p14="http://schemas.microsoft.com/office/powerpoint/2010/main" val="199449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Verification List</a:t>
            </a:r>
            <a:endParaRPr lang="en-US" dirty="0"/>
          </a:p>
        </p:txBody>
      </p:sp>
      <p:sp>
        <p:nvSpPr>
          <p:cNvPr id="3" name="Content Placeholder 2"/>
          <p:cNvSpPr>
            <a:spLocks noGrp="1"/>
          </p:cNvSpPr>
          <p:nvPr>
            <p:ph idx="1"/>
          </p:nvPr>
        </p:nvSpPr>
        <p:spPr>
          <a:xfrm>
            <a:off x="182880" y="1592132"/>
            <a:ext cx="8767482" cy="2027369"/>
          </a:xfrm>
        </p:spPr>
        <p:txBody>
          <a:bodyPr>
            <a:normAutofit fontScale="92500" lnSpcReduction="10000"/>
          </a:bodyPr>
          <a:lstStyle/>
          <a:p>
            <a:r>
              <a:rPr lang="en-US" dirty="0" err="1" smtClean="0">
                <a:latin typeface="Cambria" panose="02040503050406030204" pitchFamily="18" charset="0"/>
              </a:rPr>
              <a:t>TotalQC</a:t>
            </a:r>
            <a:r>
              <a:rPr lang="en-US" dirty="0" smtClean="0">
                <a:latin typeface="Cambria" panose="02040503050406030204" pitchFamily="18" charset="0"/>
              </a:rPr>
              <a:t> values: filled if following QC item/Parameter is already present in </a:t>
            </a:r>
            <a:r>
              <a:rPr lang="en-US" dirty="0" err="1" smtClean="0">
                <a:latin typeface="Cambria" panose="02040503050406030204" pitchFamily="18" charset="0"/>
              </a:rPr>
              <a:t>SoftTotalQC</a:t>
            </a:r>
            <a:r>
              <a:rPr lang="en-US" dirty="0" smtClean="0">
                <a:latin typeface="Cambria" panose="02040503050406030204" pitchFamily="18" charset="0"/>
              </a:rPr>
              <a:t>®</a:t>
            </a:r>
          </a:p>
          <a:p>
            <a:r>
              <a:rPr lang="en-US" dirty="0" smtClean="0">
                <a:latin typeface="Cambria" panose="02040503050406030204" pitchFamily="18" charset="0"/>
              </a:rPr>
              <a:t>Add and Update Actions are available</a:t>
            </a:r>
          </a:p>
          <a:p>
            <a:r>
              <a:rPr lang="en-US" dirty="0" smtClean="0">
                <a:latin typeface="Cambria" panose="02040503050406030204" pitchFamily="18" charset="0"/>
              </a:rPr>
              <a:t>External values: filled from XLS document according to the Template </a:t>
            </a:r>
            <a:endParaRPr lang="en-US" dirty="0">
              <a:latin typeface="Cambria" panose="02040503050406030204" pitchFamily="18" charset="0"/>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44" y="3619501"/>
            <a:ext cx="8728712" cy="3171824"/>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6" name="Horizontal Scroll 5"/>
          <p:cNvSpPr/>
          <p:nvPr/>
        </p:nvSpPr>
        <p:spPr>
          <a:xfrm>
            <a:off x="1819274" y="4743449"/>
            <a:ext cx="2457449" cy="1581151"/>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Select and Import!</a:t>
            </a: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3327540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 y="365126"/>
            <a:ext cx="7831569" cy="1101724"/>
          </a:xfrm>
        </p:spPr>
        <p:txBody>
          <a:bodyPr>
            <a:normAutofit/>
          </a:bodyPr>
          <a:lstStyle/>
          <a:p>
            <a:r>
              <a:rPr lang="en-US" dirty="0" smtClean="0"/>
              <a:t>Imported Records</a:t>
            </a:r>
            <a:endParaRPr lang="en-US" dirty="0"/>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8119" y="1596341"/>
            <a:ext cx="8767762" cy="957044"/>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 y="2628901"/>
            <a:ext cx="7886700" cy="4146833"/>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6" name="Horizontal Scroll 5"/>
          <p:cNvSpPr/>
          <p:nvPr/>
        </p:nvSpPr>
        <p:spPr>
          <a:xfrm>
            <a:off x="4714874" y="2628901"/>
            <a:ext cx="2457449" cy="1581151"/>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Review and Activate</a:t>
            </a: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1737471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Create an Equipment List</a:t>
            </a:r>
            <a:endParaRPr lang="en-US" dirty="0"/>
          </a:p>
        </p:txBody>
      </p:sp>
      <p:sp>
        <p:nvSpPr>
          <p:cNvPr id="3" name="Content Placeholder 2"/>
          <p:cNvSpPr>
            <a:spLocks noGrp="1"/>
          </p:cNvSpPr>
          <p:nvPr>
            <p:ph idx="1"/>
          </p:nvPr>
        </p:nvSpPr>
        <p:spPr/>
        <p:txBody>
          <a:bodyPr/>
          <a:lstStyle/>
          <a:p>
            <a:r>
              <a:rPr lang="en-US" dirty="0" smtClean="0">
                <a:latin typeface="Cambria" panose="02040503050406030204" pitchFamily="18" charset="0"/>
              </a:rPr>
              <a:t>Create Export/Import Template</a:t>
            </a:r>
          </a:p>
          <a:p>
            <a:r>
              <a:rPr lang="en-US" dirty="0" smtClean="0">
                <a:latin typeface="Cambria" panose="02040503050406030204" pitchFamily="18" charset="0"/>
              </a:rPr>
              <a:t>Type: QC item</a:t>
            </a:r>
          </a:p>
          <a:p>
            <a:r>
              <a:rPr lang="en-US" dirty="0" smtClean="0">
                <a:latin typeface="Cambria" panose="02040503050406030204" pitchFamily="18" charset="0"/>
              </a:rPr>
              <a:t>QC item: Equipment</a:t>
            </a:r>
          </a:p>
          <a:p>
            <a:endParaRPr lang="en-US" dirty="0" smtClean="0"/>
          </a:p>
          <a:p>
            <a:endParaRPr lang="en-US" dirty="0"/>
          </a:p>
        </p:txBody>
      </p:sp>
      <p:sp>
        <p:nvSpPr>
          <p:cNvPr id="5" name="Horizontal Scroll 4"/>
          <p:cNvSpPr/>
          <p:nvPr/>
        </p:nvSpPr>
        <p:spPr>
          <a:xfrm>
            <a:off x="5943598" y="1557337"/>
            <a:ext cx="2457449" cy="1581151"/>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Use Export records to Excel tool</a:t>
            </a:r>
            <a:endParaRPr lang="en-US" dirty="0">
              <a:solidFill>
                <a:srgbClr val="FF0000"/>
              </a:solidFill>
              <a:latin typeface="Cambria" panose="02040503050406030204" pitchFamily="18" charset="0"/>
            </a:endParaRPr>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3" y="3219580"/>
            <a:ext cx="8753475" cy="3383099"/>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2237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a:xfrm>
            <a:off x="182880" y="1592132"/>
            <a:ext cx="8767482" cy="4980118"/>
          </a:xfrm>
        </p:spPr>
        <p:txBody>
          <a:bodyPr>
            <a:normAutofit/>
          </a:bodyPr>
          <a:lstStyle/>
          <a:p>
            <a:r>
              <a:rPr lang="en-US" dirty="0" smtClean="0">
                <a:latin typeface="Cambria" pitchFamily="18" charset="0"/>
              </a:rPr>
              <a:t>New features for Setups and Lot Records</a:t>
            </a:r>
          </a:p>
          <a:p>
            <a:pPr lvl="1"/>
            <a:r>
              <a:rPr lang="en-US" dirty="0" smtClean="0">
                <a:latin typeface="Cambria" pitchFamily="18" charset="0"/>
              </a:rPr>
              <a:t>Batch Edit Function</a:t>
            </a:r>
          </a:p>
          <a:p>
            <a:pPr lvl="1"/>
            <a:r>
              <a:rPr lang="en-US" dirty="0" smtClean="0">
                <a:latin typeface="Cambria" pitchFamily="18" charset="0"/>
              </a:rPr>
              <a:t>Export/Import Templates</a:t>
            </a:r>
          </a:p>
          <a:p>
            <a:pPr lvl="1"/>
            <a:r>
              <a:rPr lang="en-US" dirty="0" smtClean="0">
                <a:latin typeface="Cambria" pitchFamily="18" charset="0"/>
              </a:rPr>
              <a:t>Lot Record Reviews</a:t>
            </a:r>
          </a:p>
          <a:p>
            <a:r>
              <a:rPr lang="en-US" dirty="0" smtClean="0">
                <a:latin typeface="Cambria" pitchFamily="18" charset="0"/>
              </a:rPr>
              <a:t>Optimized QC review capabilities</a:t>
            </a:r>
          </a:p>
          <a:p>
            <a:pPr lvl="1"/>
            <a:r>
              <a:rPr lang="en-US" dirty="0" smtClean="0">
                <a:latin typeface="Cambria" pitchFamily="18" charset="0"/>
              </a:rPr>
              <a:t>Quick Order/Result Reviews</a:t>
            </a:r>
          </a:p>
          <a:p>
            <a:r>
              <a:rPr lang="en-US" dirty="0" err="1" smtClean="0">
                <a:latin typeface="Cambria" pitchFamily="18" charset="0"/>
              </a:rPr>
              <a:t>Enancements</a:t>
            </a:r>
            <a:r>
              <a:rPr lang="en-US" dirty="0" smtClean="0">
                <a:latin typeface="Cambria" pitchFamily="18" charset="0"/>
              </a:rPr>
              <a:t> made to the integration with </a:t>
            </a:r>
            <a:r>
              <a:rPr lang="en-US" dirty="0" err="1" smtClean="0">
                <a:latin typeface="Cambria" pitchFamily="18" charset="0"/>
              </a:rPr>
              <a:t>SoftLab</a:t>
            </a:r>
            <a:r>
              <a:rPr lang="en-US" dirty="0" smtClean="0">
                <a:latin typeface="Cambria" pitchFamily="18" charset="0"/>
              </a:rPr>
              <a:t>®</a:t>
            </a:r>
          </a:p>
          <a:p>
            <a:pPr lvl="1"/>
            <a:r>
              <a:rPr lang="en-US" dirty="0" smtClean="0">
                <a:latin typeface="Cambria" pitchFamily="18" charset="0"/>
              </a:rPr>
              <a:t>Pre-posting QC Validation</a:t>
            </a:r>
          </a:p>
          <a:p>
            <a:pPr lvl="1"/>
            <a:r>
              <a:rPr lang="en-US" dirty="0" smtClean="0">
                <a:latin typeface="Cambria" pitchFamily="18" charset="0"/>
              </a:rPr>
              <a:t>QC Result Graph</a:t>
            </a:r>
          </a:p>
          <a:p>
            <a:r>
              <a:rPr lang="en-US" dirty="0" smtClean="0">
                <a:latin typeface="Cambria" pitchFamily="18" charset="0"/>
              </a:rPr>
              <a:t>Completely new application designed</a:t>
            </a:r>
          </a:p>
          <a:p>
            <a:pPr lvl="1"/>
            <a:r>
              <a:rPr lang="en-US" dirty="0" err="1" smtClean="0">
                <a:latin typeface="Cambria" pitchFamily="18" charset="0"/>
              </a:rPr>
              <a:t>SoftTotalQC</a:t>
            </a:r>
            <a:r>
              <a:rPr lang="en-US" dirty="0" smtClean="0">
                <a:latin typeface="Cambria" pitchFamily="18" charset="0"/>
              </a:rPr>
              <a:t>® Web Mobile Application</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Records to Excel</a:t>
            </a:r>
            <a:endParaRPr lang="en-US" dirty="0"/>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Go to Equipment Setup &gt; Tools &gt; Export records to Excel</a:t>
            </a:r>
            <a:endParaRPr lang="en-US" sz="2400" dirty="0">
              <a:latin typeface="Cambria" panose="02040503050406030204" pitchFamily="18" charset="0"/>
            </a:endParaRP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73" y="3067050"/>
            <a:ext cx="8181975" cy="3499617"/>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8212" y="2100263"/>
            <a:ext cx="3721971" cy="2286000"/>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83852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Equipment List</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5" y="1738313"/>
            <a:ext cx="8396288" cy="4826767"/>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9708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Lot Records</a:t>
            </a:r>
            <a:endParaRPr lang="en-US" dirty="0"/>
          </a:p>
        </p:txBody>
      </p:sp>
      <p:sp>
        <p:nvSpPr>
          <p:cNvPr id="3" name="Content Placeholder 2"/>
          <p:cNvSpPr>
            <a:spLocks noGrp="1"/>
          </p:cNvSpPr>
          <p:nvPr>
            <p:ph idx="1"/>
          </p:nvPr>
        </p:nvSpPr>
        <p:spPr/>
        <p:txBody>
          <a:bodyPr/>
          <a:lstStyle/>
          <a:p>
            <a:r>
              <a:rPr lang="en-US" dirty="0">
                <a:latin typeface="Cambria" panose="02040503050406030204" pitchFamily="18" charset="0"/>
              </a:rPr>
              <a:t>Create </a:t>
            </a:r>
            <a:r>
              <a:rPr lang="en-US" dirty="0" smtClean="0">
                <a:latin typeface="Cambria" panose="02040503050406030204" pitchFamily="18" charset="0"/>
              </a:rPr>
              <a:t>Export/Import </a:t>
            </a:r>
            <a:r>
              <a:rPr lang="en-US" dirty="0">
                <a:latin typeface="Cambria" panose="02040503050406030204" pitchFamily="18" charset="0"/>
              </a:rPr>
              <a:t>T</a:t>
            </a:r>
            <a:r>
              <a:rPr lang="en-US" dirty="0" smtClean="0">
                <a:latin typeface="Cambria" panose="02040503050406030204" pitchFamily="18" charset="0"/>
              </a:rPr>
              <a:t>emplate</a:t>
            </a:r>
            <a:endParaRPr lang="en-US" dirty="0">
              <a:latin typeface="Cambria" panose="02040503050406030204" pitchFamily="18" charset="0"/>
            </a:endParaRPr>
          </a:p>
          <a:p>
            <a:r>
              <a:rPr lang="en-US" dirty="0">
                <a:latin typeface="Cambria" panose="02040503050406030204" pitchFamily="18" charset="0"/>
              </a:rPr>
              <a:t>Type: </a:t>
            </a:r>
            <a:r>
              <a:rPr lang="en-US" dirty="0" smtClean="0">
                <a:latin typeface="Cambria" panose="02040503050406030204" pitchFamily="18" charset="0"/>
              </a:rPr>
              <a:t>Lot</a:t>
            </a:r>
            <a:endParaRPr lang="en-US" dirty="0">
              <a:latin typeface="Cambria" panose="02040503050406030204" pitchFamily="18" charset="0"/>
            </a:endParaRPr>
          </a:p>
          <a:p>
            <a:r>
              <a:rPr lang="en-US" dirty="0">
                <a:latin typeface="Cambria" panose="02040503050406030204" pitchFamily="18" charset="0"/>
              </a:rPr>
              <a:t>QC </a:t>
            </a:r>
            <a:r>
              <a:rPr lang="en-US" dirty="0" smtClean="0">
                <a:latin typeface="Cambria" panose="02040503050406030204" pitchFamily="18" charset="0"/>
              </a:rPr>
              <a:t>Item</a:t>
            </a:r>
            <a:r>
              <a:rPr lang="en-US" dirty="0">
                <a:latin typeface="Cambria" panose="02040503050406030204" pitchFamily="18" charset="0"/>
              </a:rPr>
              <a:t>: </a:t>
            </a:r>
            <a:r>
              <a:rPr lang="en-US" dirty="0" smtClean="0">
                <a:latin typeface="Cambria" panose="02040503050406030204" pitchFamily="18" charset="0"/>
              </a:rPr>
              <a:t>Control</a:t>
            </a:r>
            <a:endParaRPr lang="en-US" dirty="0">
              <a:latin typeface="Cambria" panose="02040503050406030204" pitchFamily="18" charset="0"/>
            </a:endParaRPr>
          </a:p>
          <a:p>
            <a:endParaRPr lang="en-US" dirty="0"/>
          </a:p>
        </p:txBody>
      </p:sp>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r="9539"/>
          <a:stretch>
            <a:fillRect/>
          </a:stretch>
        </p:blipFill>
        <p:spPr bwMode="auto">
          <a:xfrm>
            <a:off x="71438" y="3162300"/>
            <a:ext cx="9001125" cy="3561946"/>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98078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Selected Lot</a:t>
            </a:r>
            <a:endParaRPr lang="en-US" dirty="0"/>
          </a:p>
        </p:txBody>
      </p:sp>
      <p:sp>
        <p:nvSpPr>
          <p:cNvPr id="3" name="Content Placeholder 2"/>
          <p:cNvSpPr>
            <a:spLocks noGrp="1"/>
          </p:cNvSpPr>
          <p:nvPr>
            <p:ph idx="1"/>
          </p:nvPr>
        </p:nvSpPr>
        <p:spPr/>
        <p:txBody>
          <a:bodyPr>
            <a:normAutofit/>
          </a:bodyPr>
          <a:lstStyle/>
          <a:p>
            <a:r>
              <a:rPr lang="en-US" sz="2600" dirty="0" smtClean="0">
                <a:latin typeface="Cambria" panose="02040503050406030204" pitchFamily="18" charset="0"/>
              </a:rPr>
              <a:t>Open Lot and select Tools &gt; Import from Excel to update selected lot</a:t>
            </a:r>
            <a:endParaRPr lang="en-US" sz="2600" dirty="0">
              <a:latin typeface="Cambria" panose="02040503050406030204" pitchFamily="18" charset="0"/>
            </a:endParaRP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11" y="2409823"/>
            <a:ext cx="8716979" cy="423862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6" name="Horizontal Scroll 5"/>
          <p:cNvSpPr/>
          <p:nvPr/>
        </p:nvSpPr>
        <p:spPr>
          <a:xfrm>
            <a:off x="6057896" y="2247899"/>
            <a:ext cx="2457449" cy="1581151"/>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Process similar to importing QC Items</a:t>
            </a: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3106830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 Lot Expected Results</a:t>
            </a:r>
            <a:endParaRPr lang="en-U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 y="2571749"/>
            <a:ext cx="9010650" cy="3836217"/>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6" name="Horizontal Scroll 5"/>
          <p:cNvSpPr/>
          <p:nvPr/>
        </p:nvSpPr>
        <p:spPr>
          <a:xfrm>
            <a:off x="4495801" y="1381125"/>
            <a:ext cx="2714620" cy="1857375"/>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Remove unnecessary columns for a better view</a:t>
            </a: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870796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290" y="1893117"/>
            <a:ext cx="8675421" cy="4552950"/>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US" dirty="0" smtClean="0"/>
              <a:t>Updated Lot Expected Results</a:t>
            </a:r>
            <a:endParaRPr lang="en-US" dirty="0"/>
          </a:p>
        </p:txBody>
      </p:sp>
    </p:spTree>
    <p:extLst>
      <p:ext uri="{BB962C8B-B14F-4D97-AF65-F5344CB8AC3E}">
        <p14:creationId xmlns:p14="http://schemas.microsoft.com/office/powerpoint/2010/main" val="2870796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468" y="3190829"/>
            <a:ext cx="7772400" cy="2387600"/>
          </a:xfrm>
        </p:spPr>
        <p:txBody>
          <a:bodyPr>
            <a:normAutofit/>
          </a:bodyPr>
          <a:lstStyle/>
          <a:p>
            <a:r>
              <a:rPr lang="en-US" dirty="0" smtClean="0"/>
              <a:t>Lot Record Reviews</a:t>
            </a:r>
            <a:endParaRPr lang="en-US" dirty="0"/>
          </a:p>
        </p:txBody>
      </p:sp>
      <p:sp>
        <p:nvSpPr>
          <p:cNvPr id="3" name="Subtitle 2"/>
          <p:cNvSpPr>
            <a:spLocks noGrp="1"/>
          </p:cNvSpPr>
          <p:nvPr>
            <p:ph type="subTitle" idx="1"/>
          </p:nvPr>
        </p:nvSpPr>
        <p:spPr>
          <a:xfrm>
            <a:off x="842478" y="5743368"/>
            <a:ext cx="7469981" cy="891894"/>
          </a:xfrm>
        </p:spPr>
        <p:txBody>
          <a:bodyPr/>
          <a:lstStyle/>
          <a:p>
            <a:r>
              <a:rPr lang="en-US" dirty="0" smtClean="0">
                <a:solidFill>
                  <a:schemeClr val="tx1"/>
                </a:solidFill>
                <a:effectLst/>
              </a:rPr>
              <a:t>Designed to allow for the review of a Lot Record before the lot is put into use</a:t>
            </a:r>
            <a:endParaRPr lang="en-US" dirty="0">
              <a:solidFill>
                <a:schemeClr val="tx1"/>
              </a:solidFill>
            </a:endParaRPr>
          </a:p>
        </p:txBody>
      </p:sp>
      <p:grpSp>
        <p:nvGrpSpPr>
          <p:cNvPr id="6" name="Group 5"/>
          <p:cNvGrpSpPr/>
          <p:nvPr/>
        </p:nvGrpSpPr>
        <p:grpSpPr>
          <a:xfrm>
            <a:off x="2686756" y="1885950"/>
            <a:ext cx="3770489" cy="1920240"/>
            <a:chOff x="2543175" y="1838325"/>
            <a:chExt cx="3770489" cy="1920240"/>
          </a:xfrm>
        </p:grpSpPr>
        <p:pic>
          <p:nvPicPr>
            <p:cNvPr id="7" name="Picture 3"/>
            <p:cNvPicPr>
              <a:picLocks noChangeAspect="1" noChangeArrowheads="1"/>
            </p:cNvPicPr>
            <p:nvPr/>
          </p:nvPicPr>
          <p:blipFill>
            <a:blip r:embed="rId3" cstate="print"/>
            <a:srcRect/>
            <a:stretch>
              <a:fillRect/>
            </a:stretch>
          </p:blipFill>
          <p:spPr bwMode="auto">
            <a:xfrm>
              <a:off x="2543175" y="1838325"/>
              <a:ext cx="1897912" cy="192024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4433888" y="1871663"/>
              <a:ext cx="1879776" cy="1828800"/>
            </a:xfrm>
            <a:prstGeom prst="rect">
              <a:avLst/>
            </a:prstGeom>
            <a:noFill/>
            <a:ln w="9525">
              <a:noFill/>
              <a:miter lim="800000"/>
              <a:headEnd/>
              <a:tailEnd/>
            </a:ln>
          </p:spPr>
        </p:pic>
      </p:grpSp>
    </p:spTree>
    <p:extLst>
      <p:ext uri="{BB962C8B-B14F-4D97-AF65-F5344CB8AC3E}">
        <p14:creationId xmlns:p14="http://schemas.microsoft.com/office/powerpoint/2010/main" val="3568431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 Record Review Option</a:t>
            </a:r>
            <a:endParaRPr lang="en-US" dirty="0"/>
          </a:p>
        </p:txBody>
      </p:sp>
      <p:sp>
        <p:nvSpPr>
          <p:cNvPr id="3" name="Content Placeholder 2"/>
          <p:cNvSpPr>
            <a:spLocks noGrp="1"/>
          </p:cNvSpPr>
          <p:nvPr>
            <p:ph idx="1"/>
          </p:nvPr>
        </p:nvSpPr>
        <p:spPr>
          <a:xfrm>
            <a:off x="182880" y="1592132"/>
            <a:ext cx="8767482" cy="5008693"/>
          </a:xfrm>
        </p:spPr>
        <p:txBody>
          <a:bodyPr>
            <a:normAutofit/>
          </a:bodyPr>
          <a:lstStyle/>
          <a:p>
            <a:r>
              <a:rPr lang="en-US" dirty="0" smtClean="0">
                <a:latin typeface="Cambria" pitchFamily="18" charset="0"/>
              </a:rPr>
              <a:t>Provides the ability to flag a lot record as acceptable indicating all testing is complete and lot can be placed into use</a:t>
            </a:r>
          </a:p>
          <a:p>
            <a:r>
              <a:rPr lang="en-US" dirty="0" smtClean="0">
                <a:latin typeface="Cambria" pitchFamily="18" charset="0"/>
              </a:rPr>
              <a:t>Similar functionality to that of Setup record reviews</a:t>
            </a:r>
          </a:p>
          <a:p>
            <a:r>
              <a:rPr lang="en-US" dirty="0" smtClean="0">
                <a:latin typeface="Cambria" pitchFamily="18" charset="0"/>
              </a:rPr>
              <a:t>User with access to </a:t>
            </a:r>
            <a:r>
              <a:rPr lang="en-US" b="1" dirty="0" smtClean="0">
                <a:latin typeface="Cambria" pitchFamily="18" charset="0"/>
              </a:rPr>
              <a:t>Security Option 2000 </a:t>
            </a:r>
            <a:r>
              <a:rPr lang="en-US" dirty="0" smtClean="0">
                <a:latin typeface="Cambria" pitchFamily="18" charset="0"/>
              </a:rPr>
              <a:t>is able to review Lot Records using the Review button</a:t>
            </a:r>
          </a:p>
          <a:p>
            <a:r>
              <a:rPr lang="en-US" dirty="0" smtClean="0">
                <a:latin typeface="Cambria" pitchFamily="18" charset="0"/>
              </a:rPr>
              <a:t>Review status is printed on applicable reports</a:t>
            </a:r>
          </a:p>
          <a:p>
            <a:r>
              <a:rPr lang="en-US" dirty="0" smtClean="0">
                <a:latin typeface="Cambria" pitchFamily="18" charset="0"/>
              </a:rPr>
              <a:t>Recommended for use when importing Lot Records with Parameter information into </a:t>
            </a:r>
            <a:r>
              <a:rPr lang="en-US" dirty="0" err="1" smtClean="0">
                <a:latin typeface="Cambria" pitchFamily="18" charset="0"/>
              </a:rPr>
              <a:t>SoftTotalQC</a:t>
            </a:r>
            <a:r>
              <a:rPr lang="en-US" dirty="0" smtClean="0">
                <a:latin typeface="Cambria" pitchFamily="18" charset="0"/>
              </a:rPr>
              <a:t>®, or updating a lot’s expected results using an Excel Spreadsheet</a:t>
            </a:r>
          </a:p>
        </p:txBody>
      </p:sp>
      <p:pic>
        <p:nvPicPr>
          <p:cNvPr id="4098" name="Picture 2"/>
          <p:cNvPicPr>
            <a:picLocks noChangeAspect="1" noChangeArrowheads="1"/>
          </p:cNvPicPr>
          <p:nvPr/>
        </p:nvPicPr>
        <p:blipFill>
          <a:blip r:embed="rId3" cstate="print"/>
          <a:srcRect/>
          <a:stretch>
            <a:fillRect/>
          </a:stretch>
        </p:blipFill>
        <p:spPr bwMode="auto">
          <a:xfrm>
            <a:off x="7339013" y="3881438"/>
            <a:ext cx="238125" cy="2381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12397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 Record Review Flag</a:t>
            </a:r>
            <a:endParaRPr lang="en-US" dirty="0"/>
          </a:p>
        </p:txBody>
      </p:sp>
      <p:sp>
        <p:nvSpPr>
          <p:cNvPr id="3" name="Content Placeholder 2"/>
          <p:cNvSpPr>
            <a:spLocks noGrp="1"/>
          </p:cNvSpPr>
          <p:nvPr>
            <p:ph idx="1"/>
          </p:nvPr>
        </p:nvSpPr>
        <p:spPr>
          <a:xfrm>
            <a:off x="163829" y="1592132"/>
            <a:ext cx="3103245" cy="4584831"/>
          </a:xfrm>
        </p:spPr>
        <p:txBody>
          <a:bodyPr>
            <a:normAutofit/>
          </a:bodyPr>
          <a:lstStyle/>
          <a:p>
            <a:r>
              <a:rPr lang="en-US" dirty="0" smtClean="0">
                <a:latin typeface="Cambria" pitchFamily="18" charset="0"/>
              </a:rPr>
              <a:t>In the Flags tab of the Additional Information window, the flag for ‘Prevent opening lot when not reviewed’ must be selected within the QC Item Setup record.</a:t>
            </a:r>
            <a:endParaRPr lang="en-US" dirty="0">
              <a:latin typeface="Cambria" pitchFamily="18" charset="0"/>
            </a:endParaRPr>
          </a:p>
        </p:txBody>
      </p:sp>
      <p:pic>
        <p:nvPicPr>
          <p:cNvPr id="1026" name="Picture 2"/>
          <p:cNvPicPr>
            <a:picLocks noChangeAspect="1" noChangeArrowheads="1"/>
          </p:cNvPicPr>
          <p:nvPr/>
        </p:nvPicPr>
        <p:blipFill>
          <a:blip r:embed="rId3" cstate="print"/>
          <a:srcRect l="8147" t="3125" r="21689" b="3333"/>
          <a:stretch>
            <a:fillRect/>
          </a:stretch>
        </p:blipFill>
        <p:spPr bwMode="auto">
          <a:xfrm>
            <a:off x="3276601" y="1866900"/>
            <a:ext cx="5719476" cy="4450684"/>
          </a:xfrm>
          <a:prstGeom prst="rect">
            <a:avLst/>
          </a:prstGeom>
          <a:noFill/>
          <a:ln w="9525">
            <a:solidFill>
              <a:schemeClr val="accent1"/>
            </a:solidFill>
            <a:miter lim="800000"/>
            <a:headEnd/>
            <a:tailEnd/>
          </a:ln>
        </p:spPr>
      </p:pic>
      <p:sp>
        <p:nvSpPr>
          <p:cNvPr id="6" name="Right Arrow 5"/>
          <p:cNvSpPr/>
          <p:nvPr/>
        </p:nvSpPr>
        <p:spPr>
          <a:xfrm flipH="1">
            <a:off x="4571999" y="3076575"/>
            <a:ext cx="752475" cy="485775"/>
          </a:xfrm>
          <a:prstGeom prst="rightArrow">
            <a:avLst/>
          </a:prstGeom>
          <a:gradFill flip="none" rotWithShape="1">
            <a:gsLst>
              <a:gs pos="0">
                <a:srgbClr val="EC1F27">
                  <a:shade val="30000"/>
                  <a:satMod val="115000"/>
                </a:srgbClr>
              </a:gs>
              <a:gs pos="50000">
                <a:srgbClr val="EC1F27">
                  <a:shade val="67500"/>
                  <a:satMod val="115000"/>
                </a:srgbClr>
              </a:gs>
              <a:gs pos="100000">
                <a:srgbClr val="EC1F27">
                  <a:shade val="100000"/>
                  <a:satMod val="115000"/>
                </a:srgbClr>
              </a:gs>
            </a:gsLst>
            <a:lin ang="0" scaled="1"/>
            <a:tileRect/>
          </a:gradFill>
          <a:ln>
            <a:solidFill>
              <a:srgbClr val="C0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smtClean="0">
              <a:solidFill>
                <a:srgbClr val="FF0000"/>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 Record Review Functionality</a:t>
            </a:r>
            <a:endParaRPr lang="en-US" dirty="0"/>
          </a:p>
        </p:txBody>
      </p:sp>
      <p:sp>
        <p:nvSpPr>
          <p:cNvPr id="3" name="Content Placeholder 2"/>
          <p:cNvSpPr>
            <a:spLocks noGrp="1"/>
          </p:cNvSpPr>
          <p:nvPr>
            <p:ph idx="1"/>
          </p:nvPr>
        </p:nvSpPr>
        <p:spPr>
          <a:xfrm>
            <a:off x="182880" y="1592132"/>
            <a:ext cx="8961120" cy="4584831"/>
          </a:xfrm>
        </p:spPr>
        <p:txBody>
          <a:bodyPr/>
          <a:lstStyle/>
          <a:p>
            <a:r>
              <a:rPr lang="en-US" dirty="0" smtClean="0">
                <a:latin typeface="Cambria" pitchFamily="18" charset="0"/>
              </a:rPr>
              <a:t>Reviewed status field now displays in the profile section</a:t>
            </a:r>
            <a:endParaRPr lang="en-US" dirty="0">
              <a:latin typeface="Cambria" pitchFamily="18" charset="0"/>
            </a:endParaRPr>
          </a:p>
        </p:txBody>
      </p:sp>
      <p:pic>
        <p:nvPicPr>
          <p:cNvPr id="7170" name="Picture 2"/>
          <p:cNvPicPr>
            <a:picLocks noChangeAspect="1" noChangeArrowheads="1"/>
          </p:cNvPicPr>
          <p:nvPr/>
        </p:nvPicPr>
        <p:blipFill>
          <a:blip r:embed="rId3" cstate="print"/>
          <a:srcRect/>
          <a:stretch>
            <a:fillRect/>
          </a:stretch>
        </p:blipFill>
        <p:spPr bwMode="auto">
          <a:xfrm>
            <a:off x="575918" y="2114550"/>
            <a:ext cx="7992164" cy="4572000"/>
          </a:xfrm>
          <a:prstGeom prst="rect">
            <a:avLst/>
          </a:prstGeom>
          <a:noFill/>
          <a:ln w="9525">
            <a:solidFill>
              <a:schemeClr val="accent1"/>
            </a:solidFill>
            <a:miter lim="800000"/>
            <a:headEnd/>
            <a:tailEnd/>
          </a:ln>
        </p:spPr>
      </p:pic>
      <p:sp>
        <p:nvSpPr>
          <p:cNvPr id="5" name="Right Arrow 4"/>
          <p:cNvSpPr/>
          <p:nvPr/>
        </p:nvSpPr>
        <p:spPr>
          <a:xfrm>
            <a:off x="5800724" y="2743200"/>
            <a:ext cx="752475" cy="485775"/>
          </a:xfrm>
          <a:prstGeom prst="rightArrow">
            <a:avLst/>
          </a:prstGeom>
          <a:gradFill flip="none" rotWithShape="1">
            <a:gsLst>
              <a:gs pos="0">
                <a:srgbClr val="EC1F27">
                  <a:shade val="30000"/>
                  <a:satMod val="115000"/>
                </a:srgbClr>
              </a:gs>
              <a:gs pos="50000">
                <a:srgbClr val="EC1F27">
                  <a:shade val="67500"/>
                  <a:satMod val="115000"/>
                </a:srgbClr>
              </a:gs>
              <a:gs pos="100000">
                <a:srgbClr val="EC1F27">
                  <a:shade val="100000"/>
                  <a:satMod val="115000"/>
                </a:srgbClr>
              </a:gs>
            </a:gsLst>
            <a:lin ang="0" scaled="1"/>
            <a:tileRect/>
          </a:gradFill>
          <a:ln>
            <a:solidFill>
              <a:srgbClr val="C0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smtClean="0">
              <a:solidFill>
                <a:srgbClr val="FF0000"/>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488600" y="2266951"/>
            <a:ext cx="8166801" cy="3652838"/>
          </a:xfrm>
          <a:prstGeom prst="rect">
            <a:avLst/>
          </a:prstGeom>
          <a:noFill/>
          <a:ln w="9525">
            <a:noFill/>
            <a:miter lim="800000"/>
            <a:headEnd/>
            <a:tailEnd/>
          </a:ln>
        </p:spPr>
      </p:pic>
      <p:sp>
        <p:nvSpPr>
          <p:cNvPr id="3" name="TextBox 2"/>
          <p:cNvSpPr txBox="1"/>
          <p:nvPr/>
        </p:nvSpPr>
        <p:spPr>
          <a:xfrm>
            <a:off x="447675" y="200760"/>
            <a:ext cx="7943850" cy="1446550"/>
          </a:xfrm>
          <a:prstGeom prst="rect">
            <a:avLst/>
          </a:prstGeom>
          <a:noFill/>
        </p:spPr>
        <p:txBody>
          <a:bodyPr wrap="square" rtlCol="0">
            <a:spAutoFit/>
          </a:bodyPr>
          <a:lstStyle/>
          <a:p>
            <a:pPr algn="ctr"/>
            <a:r>
              <a:rPr lang="en-US" sz="4400" dirty="0" smtClean="0">
                <a:latin typeface="Lithos Pro Regular"/>
              </a:rPr>
              <a:t>With the lighting of the Olympic cauldron, </a:t>
            </a:r>
          </a:p>
          <a:p>
            <a:pPr algn="ctr"/>
            <a:r>
              <a:rPr lang="en-US" sz="4400" dirty="0" smtClean="0">
                <a:latin typeface="Lithos Pro Regular"/>
              </a:rPr>
              <a:t>we’ll begin!</a:t>
            </a:r>
            <a:endParaRPr lang="en-US" sz="4400" dirty="0">
              <a:latin typeface="Lithos Pro Regul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 Record Review Functionality</a:t>
            </a:r>
            <a:endParaRPr lang="en-US" dirty="0"/>
          </a:p>
        </p:txBody>
      </p:sp>
      <p:sp>
        <p:nvSpPr>
          <p:cNvPr id="3" name="Content Placeholder 2"/>
          <p:cNvSpPr>
            <a:spLocks noGrp="1"/>
          </p:cNvSpPr>
          <p:nvPr>
            <p:ph idx="1"/>
          </p:nvPr>
        </p:nvSpPr>
        <p:spPr/>
        <p:txBody>
          <a:bodyPr/>
          <a:lstStyle/>
          <a:p>
            <a:r>
              <a:rPr lang="en-US" dirty="0" smtClean="0">
                <a:latin typeface="Cambria" pitchFamily="18" charset="0"/>
              </a:rPr>
              <a:t>Lot Record Review window</a:t>
            </a:r>
            <a:endParaRPr lang="en-US" dirty="0">
              <a:latin typeface="Cambria"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552451" y="2124075"/>
            <a:ext cx="8005769" cy="4572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 Record Review Functionality</a:t>
            </a:r>
            <a:endParaRPr lang="en-US" dirty="0"/>
          </a:p>
        </p:txBody>
      </p:sp>
      <p:sp>
        <p:nvSpPr>
          <p:cNvPr id="3" name="Content Placeholder 2"/>
          <p:cNvSpPr>
            <a:spLocks noGrp="1"/>
          </p:cNvSpPr>
          <p:nvPr>
            <p:ph idx="1"/>
          </p:nvPr>
        </p:nvSpPr>
        <p:spPr/>
        <p:txBody>
          <a:bodyPr/>
          <a:lstStyle/>
          <a:p>
            <a:r>
              <a:rPr lang="en-US" dirty="0" smtClean="0">
                <a:latin typeface="Cambria" pitchFamily="18" charset="0"/>
              </a:rPr>
              <a:t>Lot Record Review status changes to Reviewed</a:t>
            </a:r>
            <a:endParaRPr lang="en-US" dirty="0">
              <a:latin typeface="Cambria" pitchFamily="18" charset="0"/>
            </a:endParaRPr>
          </a:p>
        </p:txBody>
      </p:sp>
      <p:pic>
        <p:nvPicPr>
          <p:cNvPr id="6146" name="Picture 2"/>
          <p:cNvPicPr>
            <a:picLocks noChangeAspect="1" noChangeArrowheads="1"/>
          </p:cNvPicPr>
          <p:nvPr/>
        </p:nvPicPr>
        <p:blipFill>
          <a:blip r:embed="rId3" cstate="print"/>
          <a:srcRect/>
          <a:stretch>
            <a:fillRect/>
          </a:stretch>
        </p:blipFill>
        <p:spPr bwMode="auto">
          <a:xfrm>
            <a:off x="576604" y="2143125"/>
            <a:ext cx="7990792" cy="4572000"/>
          </a:xfrm>
          <a:prstGeom prst="rect">
            <a:avLst/>
          </a:prstGeom>
          <a:noFill/>
          <a:ln w="9525">
            <a:solidFill>
              <a:schemeClr val="accent1"/>
            </a:solidFill>
            <a:miter lim="800000"/>
            <a:headEnd/>
            <a:tailEnd/>
          </a:ln>
        </p:spPr>
      </p:pic>
      <p:sp>
        <p:nvSpPr>
          <p:cNvPr id="5" name="Right Arrow 4"/>
          <p:cNvSpPr/>
          <p:nvPr/>
        </p:nvSpPr>
        <p:spPr>
          <a:xfrm>
            <a:off x="5791199" y="2781300"/>
            <a:ext cx="752475" cy="485775"/>
          </a:xfrm>
          <a:prstGeom prst="rightArrow">
            <a:avLst/>
          </a:prstGeom>
          <a:gradFill flip="none" rotWithShape="1">
            <a:gsLst>
              <a:gs pos="0">
                <a:srgbClr val="EC1F27">
                  <a:shade val="30000"/>
                  <a:satMod val="115000"/>
                </a:srgbClr>
              </a:gs>
              <a:gs pos="50000">
                <a:srgbClr val="EC1F27">
                  <a:shade val="67500"/>
                  <a:satMod val="115000"/>
                </a:srgbClr>
              </a:gs>
              <a:gs pos="100000">
                <a:srgbClr val="EC1F27">
                  <a:shade val="100000"/>
                  <a:satMod val="115000"/>
                </a:srgbClr>
              </a:gs>
            </a:gsLst>
            <a:lin ang="0" scaled="1"/>
            <a:tileRect/>
          </a:gradFill>
          <a:ln>
            <a:solidFill>
              <a:srgbClr val="C0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smtClean="0">
              <a:solidFill>
                <a:srgbClr val="FF0000"/>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 Record Review Functionality</a:t>
            </a:r>
            <a:endParaRPr lang="en-US" dirty="0"/>
          </a:p>
        </p:txBody>
      </p:sp>
      <p:sp>
        <p:nvSpPr>
          <p:cNvPr id="5" name="Content Placeholder 4"/>
          <p:cNvSpPr>
            <a:spLocks noGrp="1"/>
          </p:cNvSpPr>
          <p:nvPr>
            <p:ph idx="1"/>
          </p:nvPr>
        </p:nvSpPr>
        <p:spPr/>
        <p:txBody>
          <a:bodyPr/>
          <a:lstStyle/>
          <a:p>
            <a:r>
              <a:rPr lang="en-US" dirty="0" smtClean="0">
                <a:latin typeface="Cambria" pitchFamily="18" charset="0"/>
              </a:rPr>
              <a:t>Change Lot Status to Active within the Lot Record</a:t>
            </a:r>
            <a:endParaRPr lang="en-US" dirty="0">
              <a:latin typeface="Cambria"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585401" y="2095500"/>
            <a:ext cx="7973199" cy="4572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 Record Review Functionality</a:t>
            </a:r>
            <a:endParaRPr lang="en-US" dirty="0"/>
          </a:p>
        </p:txBody>
      </p:sp>
      <p:sp>
        <p:nvSpPr>
          <p:cNvPr id="3" name="Content Placeholder 2"/>
          <p:cNvSpPr>
            <a:spLocks noGrp="1"/>
          </p:cNvSpPr>
          <p:nvPr>
            <p:ph idx="1"/>
          </p:nvPr>
        </p:nvSpPr>
        <p:spPr/>
        <p:txBody>
          <a:bodyPr/>
          <a:lstStyle/>
          <a:p>
            <a:r>
              <a:rPr lang="en-US" dirty="0" smtClean="0">
                <a:latin typeface="Cambria" pitchFamily="18" charset="0"/>
              </a:rPr>
              <a:t>Open the lot via Lot Actions &gt; Open Lot</a:t>
            </a:r>
            <a:endParaRPr lang="en-US" dirty="0">
              <a:latin typeface="Cambria"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731329" y="2095500"/>
            <a:ext cx="7681342" cy="4572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9506"/>
            <a:ext cx="7772400" cy="2387600"/>
          </a:xfrm>
        </p:spPr>
        <p:txBody>
          <a:bodyPr>
            <a:normAutofit/>
          </a:bodyPr>
          <a:lstStyle/>
          <a:p>
            <a:r>
              <a:rPr lang="en-US" dirty="0" smtClean="0"/>
              <a:t>Quick Reviews</a:t>
            </a:r>
            <a:endParaRPr lang="en-US" dirty="0"/>
          </a:p>
        </p:txBody>
      </p:sp>
      <p:sp>
        <p:nvSpPr>
          <p:cNvPr id="3" name="Subtitle 2"/>
          <p:cNvSpPr>
            <a:spLocks noGrp="1"/>
          </p:cNvSpPr>
          <p:nvPr>
            <p:ph type="subTitle" idx="1"/>
          </p:nvPr>
        </p:nvSpPr>
        <p:spPr>
          <a:xfrm>
            <a:off x="1023938" y="5182858"/>
            <a:ext cx="7096125" cy="1655762"/>
          </a:xfrm>
        </p:spPr>
        <p:txBody>
          <a:bodyPr/>
          <a:lstStyle/>
          <a:p>
            <a:r>
              <a:rPr lang="en-US" dirty="0" smtClean="0">
                <a:solidFill>
                  <a:schemeClr val="tx1"/>
                </a:solidFill>
              </a:rPr>
              <a:t>Designed to optimize performance when reviewing QC orders and results</a:t>
            </a:r>
            <a:endParaRPr lang="en-US" dirty="0">
              <a:solidFill>
                <a:schemeClr val="tx1"/>
              </a:solidFill>
            </a:endParaRPr>
          </a:p>
        </p:txBody>
      </p:sp>
      <p:grpSp>
        <p:nvGrpSpPr>
          <p:cNvPr id="8" name="Group 7"/>
          <p:cNvGrpSpPr/>
          <p:nvPr/>
        </p:nvGrpSpPr>
        <p:grpSpPr>
          <a:xfrm>
            <a:off x="2609850" y="2019300"/>
            <a:ext cx="3924300" cy="1857375"/>
            <a:chOff x="2509838" y="2019300"/>
            <a:chExt cx="3924300" cy="1857375"/>
          </a:xfrm>
        </p:grpSpPr>
        <p:pic>
          <p:nvPicPr>
            <p:cNvPr id="4099" name="Picture 3"/>
            <p:cNvPicPr>
              <a:picLocks noChangeAspect="1" noChangeArrowheads="1"/>
            </p:cNvPicPr>
            <p:nvPr/>
          </p:nvPicPr>
          <p:blipFill>
            <a:blip r:embed="rId3" cstate="print"/>
            <a:srcRect r="53695"/>
            <a:stretch>
              <a:fillRect/>
            </a:stretch>
          </p:blipFill>
          <p:spPr bwMode="auto">
            <a:xfrm>
              <a:off x="2509838" y="2028825"/>
              <a:ext cx="1909762" cy="184785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l="53926"/>
            <a:stretch>
              <a:fillRect/>
            </a:stretch>
          </p:blipFill>
          <p:spPr bwMode="auto">
            <a:xfrm>
              <a:off x="4533900" y="2019300"/>
              <a:ext cx="1900238" cy="1847850"/>
            </a:xfrm>
            <a:prstGeom prst="rect">
              <a:avLst/>
            </a:prstGeom>
            <a:noFill/>
            <a:ln w="9525">
              <a:noFill/>
              <a:miter lim="800000"/>
              <a:headEnd/>
              <a:tailEnd/>
            </a:ln>
          </p:spPr>
        </p:pic>
      </p:grpSp>
    </p:spTree>
    <p:extLst>
      <p:ext uri="{BB962C8B-B14F-4D97-AF65-F5344CB8AC3E}">
        <p14:creationId xmlns:p14="http://schemas.microsoft.com/office/powerpoint/2010/main" val="3568431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Overview</a:t>
            </a:r>
            <a:endParaRPr lang="en-US" dirty="0"/>
          </a:p>
        </p:txBody>
      </p:sp>
      <p:sp>
        <p:nvSpPr>
          <p:cNvPr id="3" name="Content Placeholder 2"/>
          <p:cNvSpPr>
            <a:spLocks noGrp="1"/>
          </p:cNvSpPr>
          <p:nvPr>
            <p:ph idx="1"/>
          </p:nvPr>
        </p:nvSpPr>
        <p:spPr>
          <a:xfrm>
            <a:off x="182880" y="1592132"/>
            <a:ext cx="8767482" cy="5075368"/>
          </a:xfrm>
        </p:spPr>
        <p:txBody>
          <a:bodyPr>
            <a:normAutofit/>
          </a:bodyPr>
          <a:lstStyle/>
          <a:p>
            <a:r>
              <a:rPr lang="en-US" dirty="0" smtClean="0">
                <a:latin typeface="Cambria" pitchFamily="18" charset="0"/>
              </a:rPr>
              <a:t>Benefits</a:t>
            </a:r>
          </a:p>
          <a:p>
            <a:pPr lvl="1"/>
            <a:r>
              <a:rPr lang="en-US" dirty="0" smtClean="0">
                <a:latin typeface="Cambria" pitchFamily="18" charset="0"/>
              </a:rPr>
              <a:t>Improved performance when reviewing a large number of records</a:t>
            </a:r>
          </a:p>
          <a:p>
            <a:pPr lvl="1"/>
            <a:r>
              <a:rPr lang="en-US" dirty="0" smtClean="0">
                <a:latin typeface="Cambria" pitchFamily="18" charset="0"/>
              </a:rPr>
              <a:t>Eliminates RBS rule-checking</a:t>
            </a:r>
          </a:p>
          <a:p>
            <a:pPr lvl="1"/>
            <a:r>
              <a:rPr lang="en-US" dirty="0" smtClean="0">
                <a:latin typeface="Cambria" pitchFamily="18" charset="0"/>
              </a:rPr>
              <a:t>Review Results and Review Order options available along with the Quick Review options</a:t>
            </a:r>
          </a:p>
          <a:p>
            <a:pPr>
              <a:buNone/>
            </a:pPr>
            <a:r>
              <a:rPr lang="en-US" dirty="0" smtClean="0">
                <a:latin typeface="Cambria" pitchFamily="18" charset="0"/>
              </a:rPr>
              <a:t>Available within:</a:t>
            </a:r>
          </a:p>
          <a:p>
            <a:r>
              <a:rPr lang="en-US" dirty="0" smtClean="0">
                <a:latin typeface="Cambria" pitchFamily="18" charset="0"/>
              </a:rPr>
              <a:t>Review Worklist</a:t>
            </a:r>
          </a:p>
          <a:p>
            <a:pPr lvl="1"/>
            <a:r>
              <a:rPr lang="en-US" dirty="0" smtClean="0">
                <a:latin typeface="Cambria" pitchFamily="18" charset="0"/>
              </a:rPr>
              <a:t>Quick Review Orders</a:t>
            </a:r>
          </a:p>
          <a:p>
            <a:pPr lvl="1"/>
            <a:r>
              <a:rPr lang="en-US" dirty="0" smtClean="0">
                <a:latin typeface="Cambria" pitchFamily="18" charset="0"/>
              </a:rPr>
              <a:t>Quick Review Results</a:t>
            </a:r>
          </a:p>
          <a:p>
            <a:r>
              <a:rPr lang="en-US" dirty="0" smtClean="0">
                <a:latin typeface="Cambria" pitchFamily="18" charset="0"/>
              </a:rPr>
              <a:t>Interactive Graph Report</a:t>
            </a:r>
          </a:p>
          <a:p>
            <a:pPr lvl="1"/>
            <a:r>
              <a:rPr lang="en-US" dirty="0" smtClean="0">
                <a:latin typeface="Cambria" pitchFamily="18" charset="0"/>
              </a:rPr>
              <a:t>Quick Review Result</a:t>
            </a:r>
          </a:p>
          <a:p>
            <a:pPr lvl="1">
              <a:buNone/>
            </a:pPr>
            <a:endParaRPr lang="en-US" dirty="0" smtClean="0"/>
          </a:p>
        </p:txBody>
      </p:sp>
    </p:spTree>
    <p:extLst>
      <p:ext uri="{BB962C8B-B14F-4D97-AF65-F5344CB8AC3E}">
        <p14:creationId xmlns:p14="http://schemas.microsoft.com/office/powerpoint/2010/main" val="1300098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Worklist</a:t>
            </a:r>
            <a:endParaRPr lang="en-US" dirty="0"/>
          </a:p>
        </p:txBody>
      </p:sp>
      <p:sp>
        <p:nvSpPr>
          <p:cNvPr id="3" name="Content Placeholder 2"/>
          <p:cNvSpPr>
            <a:spLocks noGrp="1"/>
          </p:cNvSpPr>
          <p:nvPr>
            <p:ph idx="1"/>
          </p:nvPr>
        </p:nvSpPr>
        <p:spPr/>
        <p:txBody>
          <a:bodyPr/>
          <a:lstStyle/>
          <a:p>
            <a:pPr>
              <a:buNone/>
            </a:pPr>
            <a:r>
              <a:rPr lang="en-US" dirty="0" smtClean="0">
                <a:latin typeface="Cambria" pitchFamily="18" charset="0"/>
              </a:rPr>
              <a:t>Quick Review Process:</a:t>
            </a:r>
          </a:p>
          <a:p>
            <a:r>
              <a:rPr lang="en-US" dirty="0" smtClean="0">
                <a:latin typeface="Cambria" pitchFamily="18" charset="0"/>
              </a:rPr>
              <a:t>Select at least one qualified order to enable the buttons</a:t>
            </a:r>
          </a:p>
          <a:p>
            <a:r>
              <a:rPr lang="en-US" dirty="0" smtClean="0">
                <a:latin typeface="Cambria" pitchFamily="18" charset="0"/>
              </a:rPr>
              <a:t>Quick Review Orders or Results</a:t>
            </a:r>
          </a:p>
          <a:p>
            <a:r>
              <a:rPr lang="en-US" dirty="0" smtClean="0">
                <a:latin typeface="Cambria" pitchFamily="18" charset="0"/>
              </a:rPr>
              <a:t>For Results – select parameters to review</a:t>
            </a:r>
          </a:p>
          <a:p>
            <a:r>
              <a:rPr lang="en-US" dirty="0" smtClean="0">
                <a:latin typeface="Cambria" pitchFamily="18" charset="0"/>
              </a:rPr>
              <a:t>Enter a Review Action </a:t>
            </a:r>
          </a:p>
          <a:p>
            <a:r>
              <a:rPr lang="en-US" dirty="0" smtClean="0">
                <a:latin typeface="Cambria" pitchFamily="18" charset="0"/>
              </a:rPr>
              <a:t>Review flags are set</a:t>
            </a:r>
          </a:p>
          <a:p>
            <a:r>
              <a:rPr lang="en-US" dirty="0" smtClean="0">
                <a:latin typeface="Cambria" pitchFamily="18" charset="0"/>
              </a:rPr>
              <a:t>No other checks are performed in the background</a:t>
            </a:r>
          </a:p>
          <a:p>
            <a:r>
              <a:rPr lang="en-US" dirty="0" smtClean="0">
                <a:latin typeface="Cambria" pitchFamily="18" charset="0"/>
              </a:rPr>
              <a:t>No RBS rules checked – no notifications will be sent if using the Quick Review function</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Results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88119" y="1900496"/>
            <a:ext cx="8767762" cy="4520683"/>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Results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79018" y="1906588"/>
            <a:ext cx="6785964" cy="45847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Results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88119" y="2011074"/>
            <a:ext cx="8767762" cy="374707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0501" y="3272890"/>
            <a:ext cx="7772400" cy="2387600"/>
          </a:xfrm>
        </p:spPr>
        <p:txBody>
          <a:bodyPr>
            <a:normAutofit/>
          </a:bodyPr>
          <a:lstStyle/>
          <a:p>
            <a:r>
              <a:rPr lang="en-US" dirty="0" smtClean="0"/>
              <a:t>Batch Editing Setups</a:t>
            </a:r>
            <a:endParaRPr lang="en-US" dirty="0"/>
          </a:p>
        </p:txBody>
      </p:sp>
      <p:sp>
        <p:nvSpPr>
          <p:cNvPr id="3" name="Subtitle 2"/>
          <p:cNvSpPr>
            <a:spLocks noGrp="1"/>
          </p:cNvSpPr>
          <p:nvPr>
            <p:ph type="subTitle" idx="1"/>
          </p:nvPr>
        </p:nvSpPr>
        <p:spPr>
          <a:xfrm>
            <a:off x="874709" y="5837152"/>
            <a:ext cx="7367587" cy="927063"/>
          </a:xfrm>
        </p:spPr>
        <p:txBody>
          <a:bodyPr/>
          <a:lstStyle/>
          <a:p>
            <a:r>
              <a:rPr lang="en-US" dirty="0" smtClean="0">
                <a:solidFill>
                  <a:schemeClr val="tx1"/>
                </a:solidFill>
                <a:effectLst/>
              </a:rPr>
              <a:t>Designed to allow for updating a batch of Setup records simultaneously</a:t>
            </a:r>
            <a:endParaRPr lang="en-US" dirty="0">
              <a:solidFill>
                <a:schemeClr val="tx1"/>
              </a:solidFill>
            </a:endParaRPr>
          </a:p>
        </p:txBody>
      </p:sp>
      <p:grpSp>
        <p:nvGrpSpPr>
          <p:cNvPr id="6" name="Group 5"/>
          <p:cNvGrpSpPr/>
          <p:nvPr/>
        </p:nvGrpSpPr>
        <p:grpSpPr>
          <a:xfrm>
            <a:off x="2646100" y="1890713"/>
            <a:ext cx="3851801" cy="1952625"/>
            <a:chOff x="2720449" y="1890713"/>
            <a:chExt cx="3851801" cy="1952625"/>
          </a:xfrm>
        </p:grpSpPr>
        <p:pic>
          <p:nvPicPr>
            <p:cNvPr id="2050" name="Picture 2"/>
            <p:cNvPicPr>
              <a:picLocks noChangeAspect="1" noChangeArrowheads="1"/>
            </p:cNvPicPr>
            <p:nvPr/>
          </p:nvPicPr>
          <p:blipFill>
            <a:blip r:embed="rId3" cstate="print"/>
            <a:srcRect/>
            <a:stretch>
              <a:fillRect/>
            </a:stretch>
          </p:blipFill>
          <p:spPr bwMode="auto">
            <a:xfrm>
              <a:off x="2720449" y="1895475"/>
              <a:ext cx="1912403" cy="192024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4591050" y="1890713"/>
              <a:ext cx="1981200" cy="1952625"/>
            </a:xfrm>
            <a:prstGeom prst="rect">
              <a:avLst/>
            </a:prstGeom>
            <a:noFill/>
            <a:ln w="9525">
              <a:noFill/>
              <a:miter lim="800000"/>
              <a:headEnd/>
              <a:tailEnd/>
            </a:ln>
          </p:spPr>
        </p:pic>
      </p:grpSp>
    </p:spTree>
    <p:extLst>
      <p:ext uri="{BB962C8B-B14F-4D97-AF65-F5344CB8AC3E}">
        <p14:creationId xmlns:p14="http://schemas.microsoft.com/office/powerpoint/2010/main" val="3568431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Interactive Graph Report: Quick Review Results</a:t>
            </a:r>
            <a:endParaRPr lang="en-US" dirty="0"/>
          </a:p>
        </p:txBody>
      </p:sp>
      <p:sp>
        <p:nvSpPr>
          <p:cNvPr id="3" name="Content Placeholder 2"/>
          <p:cNvSpPr>
            <a:spLocks noGrp="1"/>
          </p:cNvSpPr>
          <p:nvPr>
            <p:ph idx="1"/>
          </p:nvPr>
        </p:nvSpPr>
        <p:spPr/>
        <p:txBody>
          <a:bodyPr/>
          <a:lstStyle/>
          <a:p>
            <a:pPr>
              <a:buNone/>
            </a:pPr>
            <a:r>
              <a:rPr lang="en-US" dirty="0" smtClean="0">
                <a:latin typeface="Cambria" pitchFamily="18" charset="0"/>
              </a:rPr>
              <a:t>Quick Review Process:</a:t>
            </a:r>
          </a:p>
          <a:p>
            <a:r>
              <a:rPr lang="en-US" dirty="0" smtClean="0">
                <a:latin typeface="Cambria" pitchFamily="18" charset="0"/>
              </a:rPr>
              <a:t>Run an Interactive Graph Report</a:t>
            </a:r>
          </a:p>
          <a:p>
            <a:r>
              <a:rPr lang="en-US" dirty="0" smtClean="0">
                <a:latin typeface="Cambria" pitchFamily="18" charset="0"/>
              </a:rPr>
              <a:t>Select records from the Result Points grid</a:t>
            </a:r>
          </a:p>
          <a:p>
            <a:r>
              <a:rPr lang="en-US" dirty="0" smtClean="0">
                <a:latin typeface="Cambria" pitchFamily="18" charset="0"/>
              </a:rPr>
              <a:t>Click the Quick Review Result button</a:t>
            </a:r>
          </a:p>
          <a:p>
            <a:r>
              <a:rPr lang="en-US" dirty="0" smtClean="0">
                <a:latin typeface="Cambria" pitchFamily="18" charset="0"/>
              </a:rPr>
              <a:t>Add Review Action</a:t>
            </a:r>
          </a:p>
          <a:p>
            <a:r>
              <a:rPr lang="en-US" dirty="0" smtClean="0">
                <a:latin typeface="Cambria" pitchFamily="18" charset="0"/>
              </a:rPr>
              <a:t>Save changes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Interactive Graph Report: Quick Review Results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069" y="1906588"/>
            <a:ext cx="8229863" cy="45847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Interactive Graph Report: Quick Review Results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40975" y="1887538"/>
            <a:ext cx="8662051" cy="45847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to Complete</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66099" y="1963738"/>
            <a:ext cx="8611802" cy="45847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04783"/>
            <a:ext cx="7772400" cy="2387600"/>
          </a:xfrm>
        </p:spPr>
        <p:txBody>
          <a:bodyPr>
            <a:normAutofit/>
          </a:bodyPr>
          <a:lstStyle/>
          <a:p>
            <a:r>
              <a:rPr lang="en-US" dirty="0" smtClean="0"/>
              <a:t>Pre-Posting QC Validation</a:t>
            </a:r>
            <a:endParaRPr lang="en-US" dirty="0"/>
          </a:p>
        </p:txBody>
      </p:sp>
      <p:sp>
        <p:nvSpPr>
          <p:cNvPr id="3" name="Subtitle 2"/>
          <p:cNvSpPr>
            <a:spLocks noGrp="1"/>
          </p:cNvSpPr>
          <p:nvPr>
            <p:ph type="subTitle" idx="1"/>
          </p:nvPr>
        </p:nvSpPr>
        <p:spPr>
          <a:xfrm>
            <a:off x="538163" y="5192383"/>
            <a:ext cx="8067674" cy="1655762"/>
          </a:xfrm>
        </p:spPr>
        <p:txBody>
          <a:bodyPr/>
          <a:lstStyle/>
          <a:p>
            <a:r>
              <a:rPr lang="en-US" dirty="0" smtClean="0">
                <a:solidFill>
                  <a:schemeClr val="tx1"/>
                </a:solidFill>
              </a:rPr>
              <a:t>Designed to provide the ability for the user to view a color flag, the expected results, and the QC status before posting results from the </a:t>
            </a:r>
            <a:r>
              <a:rPr lang="en-US" dirty="0" err="1" smtClean="0">
                <a:solidFill>
                  <a:schemeClr val="tx1"/>
                </a:solidFill>
              </a:rPr>
              <a:t>SoftLab</a:t>
            </a:r>
            <a:r>
              <a:rPr lang="en-US" dirty="0" smtClean="0">
                <a:solidFill>
                  <a:schemeClr val="tx1"/>
                </a:solidFill>
              </a:rPr>
              <a:t> Instrument Menu</a:t>
            </a:r>
            <a:endParaRPr lang="en-US" dirty="0">
              <a:solidFill>
                <a:schemeClr val="tx1"/>
              </a:solidFill>
            </a:endParaRPr>
          </a:p>
        </p:txBody>
      </p:sp>
      <p:grpSp>
        <p:nvGrpSpPr>
          <p:cNvPr id="9" name="Group 8"/>
          <p:cNvGrpSpPr/>
          <p:nvPr/>
        </p:nvGrpSpPr>
        <p:grpSpPr>
          <a:xfrm>
            <a:off x="2828925" y="1578954"/>
            <a:ext cx="3486150" cy="2047875"/>
            <a:chOff x="2514600" y="1895475"/>
            <a:chExt cx="3486150" cy="2047875"/>
          </a:xfrm>
        </p:grpSpPr>
        <p:pic>
          <p:nvPicPr>
            <p:cNvPr id="5122" name="Picture 2"/>
            <p:cNvPicPr>
              <a:picLocks noChangeAspect="1" noChangeArrowheads="1"/>
            </p:cNvPicPr>
            <p:nvPr/>
          </p:nvPicPr>
          <p:blipFill>
            <a:blip r:embed="rId3" cstate="print"/>
            <a:srcRect r="54831"/>
            <a:stretch>
              <a:fillRect/>
            </a:stretch>
          </p:blipFill>
          <p:spPr bwMode="auto">
            <a:xfrm>
              <a:off x="2514600" y="1924050"/>
              <a:ext cx="1781175" cy="20193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l="56039"/>
            <a:stretch>
              <a:fillRect/>
            </a:stretch>
          </p:blipFill>
          <p:spPr bwMode="auto">
            <a:xfrm>
              <a:off x="4267200" y="1895475"/>
              <a:ext cx="1733550" cy="2019300"/>
            </a:xfrm>
            <a:prstGeom prst="rect">
              <a:avLst/>
            </a:prstGeom>
            <a:noFill/>
            <a:ln w="9525">
              <a:noFill/>
              <a:miter lim="800000"/>
              <a:headEnd/>
              <a:tailEnd/>
            </a:ln>
          </p:spPr>
        </p:pic>
      </p:grpSp>
    </p:spTree>
    <p:extLst>
      <p:ext uri="{BB962C8B-B14F-4D97-AF65-F5344CB8AC3E}">
        <p14:creationId xmlns:p14="http://schemas.microsoft.com/office/powerpoint/2010/main" val="35684314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Pre-posting QC Validation</a:t>
            </a:r>
            <a:endParaRPr lang="en-US" dirty="0"/>
          </a:p>
        </p:txBody>
      </p:sp>
      <p:sp>
        <p:nvSpPr>
          <p:cNvPr id="3" name="Content Placeholder 2"/>
          <p:cNvSpPr>
            <a:spLocks noGrp="1"/>
          </p:cNvSpPr>
          <p:nvPr>
            <p:ph idx="1"/>
          </p:nvPr>
        </p:nvSpPr>
        <p:spPr>
          <a:xfrm>
            <a:off x="182880" y="1592132"/>
            <a:ext cx="8767482" cy="5265868"/>
          </a:xfrm>
        </p:spPr>
        <p:txBody>
          <a:bodyPr/>
          <a:lstStyle/>
          <a:p>
            <a:r>
              <a:rPr lang="en-US" dirty="0" smtClean="0">
                <a:latin typeface="Cambria" pitchFamily="18" charset="0"/>
              </a:rPr>
              <a:t>Provides the ability for the system to display a color flag, the QC status, and the expected results for </a:t>
            </a:r>
            <a:r>
              <a:rPr lang="en-US" dirty="0" err="1" smtClean="0">
                <a:latin typeface="Cambria" pitchFamily="18" charset="0"/>
              </a:rPr>
              <a:t>unposted</a:t>
            </a:r>
            <a:r>
              <a:rPr lang="en-US" dirty="0" smtClean="0">
                <a:latin typeface="Cambria" pitchFamily="18" charset="0"/>
              </a:rPr>
              <a:t> QC results in the Lab Instrument Menu</a:t>
            </a:r>
          </a:p>
          <a:p>
            <a:r>
              <a:rPr lang="en-US" dirty="0" smtClean="0">
                <a:latin typeface="Cambria" pitchFamily="18" charset="0"/>
              </a:rPr>
              <a:t>The Expected Results are displayed in the format defined in the QC Item Setup record &gt; Additional Information window &gt; Flags tab &gt; Result Entry section:</a:t>
            </a:r>
          </a:p>
          <a:p>
            <a:pPr lvl="1"/>
            <a:r>
              <a:rPr lang="en-US" dirty="0" smtClean="0">
                <a:latin typeface="Cambria" pitchFamily="18" charset="0"/>
              </a:rPr>
              <a:t>Mean, only</a:t>
            </a:r>
          </a:p>
          <a:p>
            <a:pPr lvl="1"/>
            <a:r>
              <a:rPr lang="en-US" dirty="0" smtClean="0">
                <a:latin typeface="Cambria" pitchFamily="18" charset="0"/>
              </a:rPr>
              <a:t>Range +/- defined SD range</a:t>
            </a:r>
          </a:p>
          <a:p>
            <a:pPr lvl="1"/>
            <a:r>
              <a:rPr lang="en-US" dirty="0" smtClean="0">
                <a:latin typeface="Cambria" pitchFamily="18" charset="0"/>
              </a:rPr>
              <a:t>Mean and SD</a:t>
            </a:r>
          </a:p>
          <a:p>
            <a:r>
              <a:rPr lang="en-US" dirty="0" err="1" smtClean="0">
                <a:latin typeface="Cambria" pitchFamily="18" charset="0"/>
              </a:rPr>
              <a:t>SoftLab</a:t>
            </a:r>
            <a:r>
              <a:rPr lang="en-US" dirty="0" smtClean="0">
                <a:latin typeface="Cambria" pitchFamily="18" charset="0"/>
              </a:rPr>
              <a:t> </a:t>
            </a:r>
            <a:r>
              <a:rPr lang="en-US" dirty="0" err="1" smtClean="0">
                <a:latin typeface="Cambria" pitchFamily="18" charset="0"/>
              </a:rPr>
              <a:t>Hosparam</a:t>
            </a:r>
            <a:r>
              <a:rPr lang="en-US" dirty="0" smtClean="0">
                <a:latin typeface="Cambria" pitchFamily="18" charset="0"/>
              </a:rPr>
              <a:t>: </a:t>
            </a:r>
            <a:r>
              <a:rPr lang="en-US" sz="2400" b="1" dirty="0" err="1" smtClean="0">
                <a:latin typeface="Cambria" pitchFamily="18" charset="0"/>
              </a:rPr>
              <a:t>GUI_IE_result_grid</a:t>
            </a:r>
            <a:endParaRPr lang="en-US" sz="2400" b="1" dirty="0" smtClean="0">
              <a:latin typeface="Cambria" pitchFamily="18" charset="0"/>
            </a:endParaRPr>
          </a:p>
          <a:p>
            <a:pPr lvl="1"/>
            <a:r>
              <a:rPr lang="en-US" dirty="0" smtClean="0">
                <a:latin typeface="Cambria" pitchFamily="18" charset="0"/>
              </a:rPr>
              <a:t>Controls what columns display in the</a:t>
            </a:r>
          </a:p>
          <a:p>
            <a:pPr lvl="1">
              <a:buNone/>
            </a:pPr>
            <a:r>
              <a:rPr lang="en-US" dirty="0" smtClean="0">
                <a:latin typeface="Cambria" pitchFamily="18" charset="0"/>
              </a:rPr>
              <a:t>    Instrument Menu grid by default</a:t>
            </a:r>
          </a:p>
          <a:p>
            <a:endParaRPr lang="en-US" dirty="0">
              <a:latin typeface="Cambria" pitchFamily="18" charset="0"/>
            </a:endParaRPr>
          </a:p>
        </p:txBody>
      </p:sp>
      <p:pic>
        <p:nvPicPr>
          <p:cNvPr id="1028" name="Picture 4"/>
          <p:cNvPicPr>
            <a:picLocks noChangeAspect="1" noChangeArrowheads="1"/>
          </p:cNvPicPr>
          <p:nvPr/>
        </p:nvPicPr>
        <p:blipFill>
          <a:blip r:embed="rId3" cstate="print"/>
          <a:srcRect/>
          <a:stretch>
            <a:fillRect/>
          </a:stretch>
        </p:blipFill>
        <p:spPr bwMode="auto">
          <a:xfrm>
            <a:off x="6043613" y="4095750"/>
            <a:ext cx="3012643" cy="256032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Pre-posting QC Validation	</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704182" y="1905000"/>
            <a:ext cx="7735637" cy="4572000"/>
          </a:xfrm>
          <a:prstGeom prst="rect">
            <a:avLst/>
          </a:prstGeom>
          <a:noFill/>
          <a:ln w="9525">
            <a:solidFill>
              <a:schemeClr val="accent1"/>
            </a:solidFill>
            <a:miter lim="800000"/>
            <a:headEnd/>
            <a:tailEnd/>
          </a:ln>
        </p:spPr>
      </p:pic>
      <p:pic>
        <p:nvPicPr>
          <p:cNvPr id="5" name="Picture 2"/>
          <p:cNvPicPr>
            <a:picLocks noChangeAspect="1" noChangeArrowheads="1"/>
          </p:cNvPicPr>
          <p:nvPr/>
        </p:nvPicPr>
        <p:blipFill>
          <a:blip r:embed="rId3" cstate="print"/>
          <a:srcRect l="21157" t="24375" r="27959" b="63125"/>
          <a:stretch>
            <a:fillRect/>
          </a:stretch>
        </p:blipFill>
        <p:spPr bwMode="auto">
          <a:xfrm>
            <a:off x="1108139" y="4352925"/>
            <a:ext cx="6927723" cy="1005840"/>
          </a:xfrm>
          <a:prstGeom prst="rect">
            <a:avLst/>
          </a:prstGeom>
          <a:noFill/>
          <a:ln w="9525">
            <a:solidFill>
              <a:schemeClr val="accent1"/>
            </a:solidFill>
            <a:miter lim="800000"/>
            <a:headEnd/>
            <a:tailEnd/>
          </a:ln>
        </p:spPr>
      </p:pic>
      <p:sp>
        <p:nvSpPr>
          <p:cNvPr id="6" name="Right Arrow 5"/>
          <p:cNvSpPr/>
          <p:nvPr/>
        </p:nvSpPr>
        <p:spPr>
          <a:xfrm rot="5400000">
            <a:off x="4895849" y="3752850"/>
            <a:ext cx="933450" cy="628651"/>
          </a:xfrm>
          <a:prstGeom prst="rightArrow">
            <a:avLst/>
          </a:prstGeom>
          <a:gradFill flip="none" rotWithShape="1">
            <a:gsLst>
              <a:gs pos="0">
                <a:srgbClr val="EC1F27">
                  <a:shade val="30000"/>
                  <a:satMod val="115000"/>
                </a:srgbClr>
              </a:gs>
              <a:gs pos="50000">
                <a:srgbClr val="EC1F27">
                  <a:shade val="67500"/>
                  <a:satMod val="115000"/>
                </a:srgbClr>
              </a:gs>
              <a:gs pos="100000">
                <a:srgbClr val="EC1F27">
                  <a:shade val="100000"/>
                  <a:satMod val="115000"/>
                </a:srgbClr>
              </a:gs>
            </a:gsLst>
            <a:lin ang="0" scaled="1"/>
            <a:tileRect/>
          </a:gradFill>
          <a:ln>
            <a:solidFill>
              <a:srgbClr val="C0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smtClean="0">
              <a:solidFill>
                <a:srgbClr val="FF0000"/>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PrevalidateInstrumentQC</a:t>
            </a:r>
            <a:r>
              <a:rPr lang="en-US" dirty="0" smtClean="0"/>
              <a:t> System Setting</a:t>
            </a:r>
            <a:endParaRPr lang="en-US" dirty="0"/>
          </a:p>
        </p:txBody>
      </p:sp>
      <p:sp>
        <p:nvSpPr>
          <p:cNvPr id="3" name="Content Placeholder 2"/>
          <p:cNvSpPr>
            <a:spLocks noGrp="1"/>
          </p:cNvSpPr>
          <p:nvPr>
            <p:ph idx="1"/>
          </p:nvPr>
        </p:nvSpPr>
        <p:spPr>
          <a:xfrm>
            <a:off x="182880" y="1592132"/>
            <a:ext cx="8767482" cy="5265868"/>
          </a:xfrm>
        </p:spPr>
        <p:txBody>
          <a:bodyPr>
            <a:normAutofit/>
          </a:bodyPr>
          <a:lstStyle/>
          <a:p>
            <a:r>
              <a:rPr lang="en-US" dirty="0" smtClean="0">
                <a:latin typeface="Cambria" pitchFamily="18" charset="0"/>
              </a:rPr>
              <a:t>Provides the ability to control whether the system performs the pre-posting QC validation.</a:t>
            </a:r>
          </a:p>
          <a:p>
            <a:r>
              <a:rPr lang="en-US" dirty="0" smtClean="0">
                <a:latin typeface="Cambria" pitchFamily="18" charset="0"/>
              </a:rPr>
              <a:t>Accepted values:</a:t>
            </a:r>
          </a:p>
          <a:p>
            <a:pPr lvl="1"/>
            <a:r>
              <a:rPr lang="en-US" b="1" dirty="0" smtClean="0">
                <a:latin typeface="Cambria" pitchFamily="18" charset="0"/>
              </a:rPr>
              <a:t>Empty value </a:t>
            </a:r>
            <a:r>
              <a:rPr lang="en-US" dirty="0" smtClean="0">
                <a:latin typeface="Cambria" pitchFamily="18" charset="0"/>
              </a:rPr>
              <a:t>– disable the Please Wait message while the system is performing the pre-posting QC validation to speed performance during the QC result validation (system default)</a:t>
            </a:r>
          </a:p>
          <a:p>
            <a:pPr lvl="1"/>
            <a:r>
              <a:rPr lang="en-US" b="1" dirty="0" err="1" smtClean="0">
                <a:latin typeface="Cambria" pitchFamily="18" charset="0"/>
              </a:rPr>
              <a:t>PleaseWait</a:t>
            </a:r>
            <a:r>
              <a:rPr lang="en-US" dirty="0" smtClean="0">
                <a:latin typeface="Cambria" pitchFamily="18" charset="0"/>
              </a:rPr>
              <a:t> – display a Please Wait message while the system is performing the pre-posting QC validation </a:t>
            </a:r>
          </a:p>
          <a:p>
            <a:pPr lvl="1"/>
            <a:r>
              <a:rPr lang="en-US" b="1" dirty="0" smtClean="0">
                <a:latin typeface="Cambria" pitchFamily="18" charset="0"/>
              </a:rPr>
              <a:t>Disabled</a:t>
            </a:r>
            <a:r>
              <a:rPr lang="en-US" dirty="0" smtClean="0">
                <a:latin typeface="Cambria" pitchFamily="18" charset="0"/>
              </a:rPr>
              <a:t> – disable the pre-posting QC validation within the </a:t>
            </a:r>
            <a:r>
              <a:rPr lang="en-US" dirty="0" err="1" smtClean="0">
                <a:latin typeface="Cambria" pitchFamily="18" charset="0"/>
              </a:rPr>
              <a:t>SoftLab</a:t>
            </a:r>
            <a:r>
              <a:rPr lang="en-US" dirty="0" smtClean="0">
                <a:latin typeface="Cambria" pitchFamily="18" charset="0"/>
              </a:rPr>
              <a:t> Instrument Menu, altogether</a:t>
            </a:r>
          </a:p>
          <a:p>
            <a:r>
              <a:rPr lang="en-US" dirty="0" smtClean="0">
                <a:latin typeface="Cambria" pitchFamily="18" charset="0"/>
              </a:rPr>
              <a:t>System Setting: </a:t>
            </a:r>
            <a:r>
              <a:rPr lang="en-US" dirty="0" err="1" smtClean="0">
                <a:latin typeface="Cambria" pitchFamily="18" charset="0"/>
              </a:rPr>
              <a:t>SoftTotalQC</a:t>
            </a:r>
            <a:r>
              <a:rPr lang="en-US" dirty="0" smtClean="0">
                <a:latin typeface="Cambria" pitchFamily="18" charset="0"/>
              </a:rPr>
              <a:t>\</a:t>
            </a:r>
            <a:r>
              <a:rPr lang="en-US" dirty="0" err="1" smtClean="0">
                <a:latin typeface="Cambria" pitchFamily="18" charset="0"/>
              </a:rPr>
              <a:t>LabIntegration</a:t>
            </a:r>
            <a:r>
              <a:rPr lang="en-US" dirty="0" smtClean="0">
                <a:latin typeface="Cambria" pitchFamily="18" charset="0"/>
              </a:rPr>
              <a:t>\</a:t>
            </a:r>
            <a:r>
              <a:rPr lang="en-US" dirty="0" err="1" smtClean="0">
                <a:latin typeface="Cambria" pitchFamily="18" charset="0"/>
              </a:rPr>
              <a:t>PrevalidateInstrumentQC</a:t>
            </a:r>
            <a:endParaRPr lang="en-US" dirty="0" smtClean="0">
              <a:latin typeface="Cambria" pitchFamily="18"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PrevalidateInstrumentQC</a:t>
            </a:r>
            <a:r>
              <a:rPr lang="en-US" dirty="0" smtClean="0"/>
              <a:t> System Setting</a:t>
            </a:r>
            <a:endParaRPr lang="en-US" dirty="0"/>
          </a:p>
        </p:txBody>
      </p:sp>
      <p:grpSp>
        <p:nvGrpSpPr>
          <p:cNvPr id="8" name="Group 7"/>
          <p:cNvGrpSpPr/>
          <p:nvPr/>
        </p:nvGrpSpPr>
        <p:grpSpPr>
          <a:xfrm>
            <a:off x="388704" y="1590675"/>
            <a:ext cx="8366592" cy="5126355"/>
            <a:chOff x="180975" y="1590675"/>
            <a:chExt cx="8366592" cy="5126355"/>
          </a:xfrm>
        </p:grpSpPr>
        <p:pic>
          <p:nvPicPr>
            <p:cNvPr id="6146" name="Picture 2"/>
            <p:cNvPicPr>
              <a:picLocks noChangeAspect="1" noChangeArrowheads="1"/>
            </p:cNvPicPr>
            <p:nvPr/>
          </p:nvPicPr>
          <p:blipFill>
            <a:blip r:embed="rId3" cstate="print"/>
            <a:srcRect/>
            <a:stretch>
              <a:fillRect/>
            </a:stretch>
          </p:blipFill>
          <p:spPr bwMode="auto">
            <a:xfrm>
              <a:off x="180975" y="1590675"/>
              <a:ext cx="7857662" cy="4572000"/>
            </a:xfrm>
            <a:prstGeom prst="rect">
              <a:avLst/>
            </a:prstGeom>
            <a:noFill/>
            <a:ln w="9525">
              <a:solidFill>
                <a:schemeClr val="accent1"/>
              </a:solid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2281237" y="6168390"/>
              <a:ext cx="6266330" cy="548640"/>
            </a:xfrm>
            <a:prstGeom prst="rect">
              <a:avLst/>
            </a:prstGeom>
            <a:noFill/>
            <a:ln w="9525">
              <a:solidFill>
                <a:schemeClr val="accent1"/>
              </a:solidFill>
              <a:miter lim="800000"/>
              <a:headEnd/>
              <a:tailEnd/>
            </a:ln>
          </p:spPr>
        </p:pic>
        <p:sp>
          <p:nvSpPr>
            <p:cNvPr id="7" name="Down Arrow 6"/>
            <p:cNvSpPr/>
            <p:nvPr/>
          </p:nvSpPr>
          <p:spPr>
            <a:xfrm>
              <a:off x="7715250" y="5943600"/>
              <a:ext cx="209550" cy="352425"/>
            </a:xfrm>
            <a:prstGeom prst="downArrow">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smtClean="0">
                <a:solidFill>
                  <a:srgbClr val="FF0000"/>
                </a:solidFill>
                <a:latin typeface="Cambria" panose="02040503050406030204" pitchFamily="18"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 Results Graph</a:t>
            </a:r>
            <a:endParaRPr lang="en-US" dirty="0"/>
          </a:p>
        </p:txBody>
      </p:sp>
      <p:sp>
        <p:nvSpPr>
          <p:cNvPr id="3" name="Content Placeholder 2"/>
          <p:cNvSpPr>
            <a:spLocks noGrp="1"/>
          </p:cNvSpPr>
          <p:nvPr>
            <p:ph idx="1"/>
          </p:nvPr>
        </p:nvSpPr>
        <p:spPr>
          <a:xfrm>
            <a:off x="182880" y="1592132"/>
            <a:ext cx="8767482" cy="5265868"/>
          </a:xfrm>
        </p:spPr>
        <p:txBody>
          <a:bodyPr>
            <a:normAutofit fontScale="92500"/>
          </a:bodyPr>
          <a:lstStyle/>
          <a:p>
            <a:r>
              <a:rPr lang="en-US" dirty="0" smtClean="0">
                <a:latin typeface="Cambria" pitchFamily="18" charset="0"/>
              </a:rPr>
              <a:t>Provides the ability to display the Result Graph for all tests on a QC order from the </a:t>
            </a:r>
            <a:r>
              <a:rPr lang="en-US" dirty="0" err="1" smtClean="0">
                <a:latin typeface="Cambria" pitchFamily="18" charset="0"/>
              </a:rPr>
              <a:t>SoftLab</a:t>
            </a:r>
            <a:r>
              <a:rPr lang="en-US" dirty="0" smtClean="0">
                <a:latin typeface="Cambria" pitchFamily="18" charset="0"/>
              </a:rPr>
              <a:t> Instrument Menu</a:t>
            </a:r>
          </a:p>
          <a:p>
            <a:r>
              <a:rPr lang="en-US" dirty="0" smtClean="0">
                <a:latin typeface="Cambria" pitchFamily="18" charset="0"/>
              </a:rPr>
              <a:t>Available for </a:t>
            </a:r>
            <a:r>
              <a:rPr lang="en-US" b="1" dirty="0" smtClean="0">
                <a:latin typeface="Cambria" pitchFamily="18" charset="0"/>
              </a:rPr>
              <a:t>Mean</a:t>
            </a:r>
            <a:r>
              <a:rPr lang="en-US" dirty="0" smtClean="0">
                <a:latin typeface="Cambria" pitchFamily="18" charset="0"/>
              </a:rPr>
              <a:t> and </a:t>
            </a:r>
            <a:r>
              <a:rPr lang="en-US" b="1" dirty="0" smtClean="0">
                <a:latin typeface="Cambria" pitchFamily="18" charset="0"/>
              </a:rPr>
              <a:t>Range </a:t>
            </a:r>
            <a:r>
              <a:rPr lang="en-US" dirty="0" smtClean="0">
                <a:latin typeface="Cambria" pitchFamily="18" charset="0"/>
              </a:rPr>
              <a:t>type results</a:t>
            </a:r>
          </a:p>
          <a:p>
            <a:r>
              <a:rPr lang="en-US" b="1" dirty="0" smtClean="0">
                <a:latin typeface="Cambria" pitchFamily="18" charset="0"/>
              </a:rPr>
              <a:t>Last 30 result points </a:t>
            </a:r>
            <a:r>
              <a:rPr lang="en-US" dirty="0" smtClean="0">
                <a:latin typeface="Cambria" pitchFamily="18" charset="0"/>
              </a:rPr>
              <a:t>are displayed, including the current results that are not yet posted</a:t>
            </a:r>
          </a:p>
          <a:p>
            <a:r>
              <a:rPr lang="en-US" dirty="0" smtClean="0">
                <a:latin typeface="Cambria" pitchFamily="18" charset="0"/>
              </a:rPr>
              <a:t>Result value, date and time of resulting, and Tech initials are displayed in a tooltip when the user hovers the mouse pointer over a result point</a:t>
            </a:r>
          </a:p>
          <a:p>
            <a:r>
              <a:rPr lang="en-US" dirty="0" smtClean="0">
                <a:latin typeface="Cambria" pitchFamily="18" charset="0"/>
              </a:rPr>
              <a:t>Cross icon is displayed in the QC Result Graph for an </a:t>
            </a:r>
            <a:r>
              <a:rPr lang="en-US" dirty="0" err="1" smtClean="0">
                <a:latin typeface="Cambria" pitchFamily="18" charset="0"/>
              </a:rPr>
              <a:t>unposted</a:t>
            </a:r>
            <a:r>
              <a:rPr lang="en-US" dirty="0" smtClean="0">
                <a:latin typeface="Cambria" pitchFamily="18" charset="0"/>
              </a:rPr>
              <a:t> QC result</a:t>
            </a:r>
          </a:p>
          <a:p>
            <a:r>
              <a:rPr lang="en-US" dirty="0" smtClean="0">
                <a:latin typeface="Cambria" pitchFamily="18" charset="0"/>
              </a:rPr>
              <a:t>Results are displayed by the Resulted date/time</a:t>
            </a:r>
          </a:p>
          <a:p>
            <a:r>
              <a:rPr lang="en-US" dirty="0" smtClean="0">
                <a:latin typeface="Cambria" pitchFamily="18" charset="0"/>
              </a:rPr>
              <a:t>Includes a Result Points section that is hidden by default</a:t>
            </a:r>
          </a:p>
          <a:p>
            <a:endParaRPr lang="en-US" dirty="0">
              <a:latin typeface="Cambria" pitchFamily="18" charset="0"/>
            </a:endParaRPr>
          </a:p>
        </p:txBody>
      </p:sp>
      <p:pic>
        <p:nvPicPr>
          <p:cNvPr id="4" name="Picture 2"/>
          <p:cNvPicPr>
            <a:picLocks noChangeAspect="1" noChangeArrowheads="1"/>
          </p:cNvPicPr>
          <p:nvPr/>
        </p:nvPicPr>
        <p:blipFill>
          <a:blip r:embed="rId3" cstate="print"/>
          <a:srcRect l="53154" t="21875" r="39826" b="75208"/>
          <a:stretch>
            <a:fillRect/>
          </a:stretch>
        </p:blipFill>
        <p:spPr bwMode="auto">
          <a:xfrm>
            <a:off x="6667500" y="2514600"/>
            <a:ext cx="1097280" cy="27432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Edit Function</a:t>
            </a:r>
            <a:endParaRPr lang="en-US" dirty="0"/>
          </a:p>
        </p:txBody>
      </p:sp>
      <p:sp>
        <p:nvSpPr>
          <p:cNvPr id="3" name="Content Placeholder 2"/>
          <p:cNvSpPr>
            <a:spLocks noGrp="1"/>
          </p:cNvSpPr>
          <p:nvPr>
            <p:ph idx="1"/>
          </p:nvPr>
        </p:nvSpPr>
        <p:spPr>
          <a:xfrm>
            <a:off x="182880" y="1592132"/>
            <a:ext cx="8767482" cy="5265868"/>
          </a:xfrm>
        </p:spPr>
        <p:txBody>
          <a:bodyPr>
            <a:normAutofit/>
          </a:bodyPr>
          <a:lstStyle/>
          <a:p>
            <a:r>
              <a:rPr lang="en-US" dirty="0" smtClean="0">
                <a:latin typeface="Cambria" pitchFamily="18" charset="0"/>
              </a:rPr>
              <a:t>Provides the ability to batch edit Setup records of the same Type</a:t>
            </a:r>
          </a:p>
          <a:p>
            <a:r>
              <a:rPr lang="en-US" dirty="0" smtClean="0">
                <a:latin typeface="Cambria" pitchFamily="18" charset="0"/>
              </a:rPr>
              <a:t>The changes made to the first record act as a pattern for what changes will be applied to other records </a:t>
            </a:r>
          </a:p>
          <a:p>
            <a:r>
              <a:rPr lang="en-US" dirty="0" smtClean="0">
                <a:latin typeface="Cambria" pitchFamily="18" charset="0"/>
              </a:rPr>
              <a:t>Available for </a:t>
            </a:r>
            <a:r>
              <a:rPr lang="en-US" i="1" dirty="0" smtClean="0">
                <a:latin typeface="Cambria" pitchFamily="18" charset="0"/>
              </a:rPr>
              <a:t>most</a:t>
            </a:r>
            <a:r>
              <a:rPr lang="en-US" dirty="0" smtClean="0">
                <a:latin typeface="Cambria" pitchFamily="18" charset="0"/>
              </a:rPr>
              <a:t>  Types of Setup records</a:t>
            </a:r>
          </a:p>
          <a:p>
            <a:r>
              <a:rPr lang="en-US" dirty="0" smtClean="0">
                <a:latin typeface="Cambria" pitchFamily="18" charset="0"/>
              </a:rPr>
              <a:t>Not available for: Locations, Keypads, Holidays, </a:t>
            </a:r>
            <a:r>
              <a:rPr lang="en-US" dirty="0" err="1" smtClean="0">
                <a:latin typeface="Cambria" pitchFamily="18" charset="0"/>
              </a:rPr>
              <a:t>Worklists</a:t>
            </a:r>
            <a:r>
              <a:rPr lang="en-US" dirty="0" smtClean="0">
                <a:latin typeface="Cambria" pitchFamily="18" charset="0"/>
              </a:rPr>
              <a:t>, Reports, Export/Import Templates, Scheduler, and RBS Setups</a:t>
            </a:r>
          </a:p>
          <a:p>
            <a:pPr lvl="0"/>
            <a:r>
              <a:rPr lang="en-US" dirty="0" smtClean="0">
                <a:latin typeface="Cambria" pitchFamily="18" charset="0"/>
              </a:rPr>
              <a:t>Qualifying fields for batch editing are: </a:t>
            </a:r>
          </a:p>
          <a:p>
            <a:pPr lvl="1"/>
            <a:r>
              <a:rPr lang="en-US" dirty="0" smtClean="0">
                <a:latin typeface="Cambria" pitchFamily="18" charset="0"/>
              </a:rPr>
              <a:t>Profile section fields</a:t>
            </a:r>
          </a:p>
          <a:p>
            <a:pPr lvl="1"/>
            <a:r>
              <a:rPr lang="en-US" dirty="0" smtClean="0">
                <a:latin typeface="Cambria" pitchFamily="18" charset="0"/>
              </a:rPr>
              <a:t>Additional Information &gt; Flags</a:t>
            </a:r>
          </a:p>
          <a:p>
            <a:pPr lvl="1"/>
            <a:r>
              <a:rPr lang="en-US" dirty="0" smtClean="0">
                <a:latin typeface="Cambria" pitchFamily="18" charset="0"/>
              </a:rPr>
              <a:t>Other Additional Information window fields</a:t>
            </a:r>
          </a:p>
          <a:p>
            <a:endParaRPr lang="en-US" dirty="0" smtClean="0">
              <a:latin typeface="Cambria"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 Results Graph</a:t>
            </a:r>
            <a:endParaRPr lang="en-US" dirty="0"/>
          </a:p>
        </p:txBody>
      </p:sp>
      <p:sp>
        <p:nvSpPr>
          <p:cNvPr id="3" name="Content Placeholder 2"/>
          <p:cNvSpPr>
            <a:spLocks noGrp="1"/>
          </p:cNvSpPr>
          <p:nvPr>
            <p:ph idx="1"/>
          </p:nvPr>
        </p:nvSpPr>
        <p:spPr/>
        <p:txBody>
          <a:bodyPr/>
          <a:lstStyle/>
          <a:p>
            <a:r>
              <a:rPr lang="en-US" dirty="0" smtClean="0">
                <a:latin typeface="Cambria" pitchFamily="18" charset="0"/>
              </a:rPr>
              <a:t>Default view of QC Result Graph</a:t>
            </a:r>
            <a:endParaRPr lang="en-US" dirty="0">
              <a:latin typeface="Cambria"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773057" y="2105025"/>
            <a:ext cx="7597887" cy="4572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 Results Graph</a:t>
            </a:r>
            <a:endParaRPr lang="en-US" dirty="0"/>
          </a:p>
        </p:txBody>
      </p:sp>
      <p:sp>
        <p:nvSpPr>
          <p:cNvPr id="3" name="Content Placeholder 2"/>
          <p:cNvSpPr>
            <a:spLocks noGrp="1"/>
          </p:cNvSpPr>
          <p:nvPr>
            <p:ph idx="1"/>
          </p:nvPr>
        </p:nvSpPr>
        <p:spPr/>
        <p:txBody>
          <a:bodyPr/>
          <a:lstStyle/>
          <a:p>
            <a:r>
              <a:rPr lang="en-US" dirty="0" smtClean="0">
                <a:latin typeface="Cambria" pitchFamily="18" charset="0"/>
              </a:rPr>
              <a:t>QC Result Graph with Result Points tab opened</a:t>
            </a:r>
          </a:p>
        </p:txBody>
      </p:sp>
      <p:pic>
        <p:nvPicPr>
          <p:cNvPr id="3074" name="Picture 2"/>
          <p:cNvPicPr>
            <a:picLocks noChangeAspect="1" noChangeArrowheads="1"/>
          </p:cNvPicPr>
          <p:nvPr/>
        </p:nvPicPr>
        <p:blipFill>
          <a:blip r:embed="rId3" cstate="print"/>
          <a:srcRect/>
          <a:stretch>
            <a:fillRect/>
          </a:stretch>
        </p:blipFill>
        <p:spPr bwMode="auto">
          <a:xfrm>
            <a:off x="769295" y="2105025"/>
            <a:ext cx="7605411" cy="4572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6023"/>
            <a:ext cx="7772400" cy="2387600"/>
          </a:xfrm>
        </p:spPr>
        <p:txBody>
          <a:bodyPr>
            <a:normAutofit fontScale="90000"/>
          </a:bodyPr>
          <a:lstStyle/>
          <a:p>
            <a:r>
              <a:rPr lang="en-US" dirty="0" err="1" smtClean="0"/>
              <a:t>SoftTotalQC</a:t>
            </a:r>
            <a:r>
              <a:rPr lang="en-US" dirty="0" smtClean="0"/>
              <a:t>® </a:t>
            </a:r>
            <a:br>
              <a:rPr lang="en-US" dirty="0" smtClean="0"/>
            </a:br>
            <a:r>
              <a:rPr lang="en-US" dirty="0" smtClean="0"/>
              <a:t>Web Mobile Application</a:t>
            </a:r>
            <a:endParaRPr lang="en-US" dirty="0"/>
          </a:p>
        </p:txBody>
      </p:sp>
      <p:sp>
        <p:nvSpPr>
          <p:cNvPr id="3" name="Subtitle 2"/>
          <p:cNvSpPr>
            <a:spLocks noGrp="1"/>
          </p:cNvSpPr>
          <p:nvPr>
            <p:ph type="subTitle" idx="1"/>
          </p:nvPr>
        </p:nvSpPr>
        <p:spPr>
          <a:xfrm>
            <a:off x="1143000" y="5906758"/>
            <a:ext cx="6858000" cy="979817"/>
          </a:xfrm>
        </p:spPr>
        <p:txBody>
          <a:bodyPr/>
          <a:lstStyle/>
          <a:p>
            <a:r>
              <a:rPr lang="en-US" dirty="0" smtClean="0">
                <a:solidFill>
                  <a:schemeClr val="tx1"/>
                </a:solidFill>
              </a:rPr>
              <a:t>Designed for the Motorola MC40 Mobile Computer</a:t>
            </a:r>
            <a:endParaRPr lang="en-US" dirty="0">
              <a:solidFill>
                <a:schemeClr val="tx1"/>
              </a:solidFill>
            </a:endParaRPr>
          </a:p>
        </p:txBody>
      </p:sp>
      <p:grpSp>
        <p:nvGrpSpPr>
          <p:cNvPr id="9" name="Group 8"/>
          <p:cNvGrpSpPr/>
          <p:nvPr/>
        </p:nvGrpSpPr>
        <p:grpSpPr>
          <a:xfrm>
            <a:off x="3021996" y="1692155"/>
            <a:ext cx="3100008" cy="1847850"/>
            <a:chOff x="2805113" y="1843088"/>
            <a:chExt cx="3100008" cy="1847850"/>
          </a:xfrm>
        </p:grpSpPr>
        <p:pic>
          <p:nvPicPr>
            <p:cNvPr id="7170" name="Picture 2"/>
            <p:cNvPicPr>
              <a:picLocks noChangeAspect="1" noChangeArrowheads="1"/>
            </p:cNvPicPr>
            <p:nvPr/>
          </p:nvPicPr>
          <p:blipFill>
            <a:blip r:embed="rId3" cstate="print"/>
            <a:srcRect r="53232"/>
            <a:stretch>
              <a:fillRect/>
            </a:stretch>
          </p:blipFill>
          <p:spPr bwMode="auto">
            <a:xfrm>
              <a:off x="2805113" y="1843088"/>
              <a:ext cx="1547812" cy="18288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l="53100"/>
            <a:stretch>
              <a:fillRect/>
            </a:stretch>
          </p:blipFill>
          <p:spPr bwMode="auto">
            <a:xfrm>
              <a:off x="4352925" y="1862138"/>
              <a:ext cx="1552196" cy="1828800"/>
            </a:xfrm>
            <a:prstGeom prst="rect">
              <a:avLst/>
            </a:prstGeom>
            <a:noFill/>
            <a:ln w="9525">
              <a:noFill/>
              <a:miter lim="800000"/>
              <a:headEnd/>
              <a:tailEnd/>
            </a:ln>
          </p:spPr>
        </p:pic>
      </p:grpSp>
    </p:spTree>
    <p:extLst>
      <p:ext uri="{BB962C8B-B14F-4D97-AF65-F5344CB8AC3E}">
        <p14:creationId xmlns:p14="http://schemas.microsoft.com/office/powerpoint/2010/main" val="35684314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Information</a:t>
            </a:r>
            <a:endParaRPr lang="en-US" dirty="0"/>
          </a:p>
        </p:txBody>
      </p:sp>
      <p:sp>
        <p:nvSpPr>
          <p:cNvPr id="3" name="Content Placeholder 2"/>
          <p:cNvSpPr>
            <a:spLocks noGrp="1"/>
          </p:cNvSpPr>
          <p:nvPr>
            <p:ph idx="1"/>
          </p:nvPr>
        </p:nvSpPr>
        <p:spPr>
          <a:xfrm>
            <a:off x="350520" y="1916680"/>
            <a:ext cx="4335780" cy="4584831"/>
          </a:xfrm>
        </p:spPr>
        <p:txBody>
          <a:bodyPr>
            <a:normAutofit lnSpcReduction="10000"/>
          </a:bodyPr>
          <a:lstStyle/>
          <a:p>
            <a:r>
              <a:rPr lang="en-US" dirty="0" smtClean="0">
                <a:latin typeface="Cambria" panose="02040503050406030204" pitchFamily="18" charset="0"/>
              </a:rPr>
              <a:t>Designed for Motorola MC40 and Android OS</a:t>
            </a:r>
          </a:p>
          <a:p>
            <a:r>
              <a:rPr lang="en-US" dirty="0" smtClean="0">
                <a:latin typeface="Cambria" panose="02040503050406030204" pitchFamily="18" charset="0"/>
              </a:rPr>
              <a:t>Supports touch screen, barcode scanner, and landscape mode</a:t>
            </a:r>
          </a:p>
          <a:p>
            <a:r>
              <a:rPr lang="en-US" dirty="0" smtClean="0">
                <a:latin typeface="Cambria" panose="02040503050406030204" pitchFamily="18" charset="0"/>
              </a:rPr>
              <a:t>Installed from Soft</a:t>
            </a:r>
            <a:r>
              <a:rPr lang="ru-RU" dirty="0" smtClean="0">
                <a:latin typeface="Cambria" panose="02040503050406030204" pitchFamily="18" charset="0"/>
              </a:rPr>
              <a:t> </a:t>
            </a:r>
            <a:r>
              <a:rPr lang="en-US" dirty="0" smtClean="0">
                <a:latin typeface="Cambria" panose="02040503050406030204" pitchFamily="18" charset="0"/>
              </a:rPr>
              <a:t>Update</a:t>
            </a:r>
          </a:p>
          <a:p>
            <a:r>
              <a:rPr lang="en-US" dirty="0" smtClean="0">
                <a:latin typeface="Cambria" panose="02040503050406030204" pitchFamily="18" charset="0"/>
              </a:rPr>
              <a:t>Provides Inventory and Resulting functionality</a:t>
            </a:r>
            <a:endParaRPr lang="ru-RU" dirty="0" smtClean="0">
              <a:latin typeface="Cambria" panose="02040503050406030204" pitchFamily="18" charset="0"/>
            </a:endParaRPr>
          </a:p>
          <a:p>
            <a:r>
              <a:rPr lang="en-US" dirty="0" smtClean="0">
                <a:latin typeface="Cambria" panose="02040503050406030204" pitchFamily="18" charset="0"/>
              </a:rPr>
              <a:t>Controlled by Security </a:t>
            </a:r>
            <a:r>
              <a:rPr lang="en-US" dirty="0">
                <a:latin typeface="Cambria" panose="02040503050406030204" pitchFamily="18" charset="0"/>
              </a:rPr>
              <a:t>O</a:t>
            </a:r>
            <a:r>
              <a:rPr lang="en-US" dirty="0" smtClean="0">
                <a:latin typeface="Cambria" panose="02040503050406030204" pitchFamily="18" charset="0"/>
              </a:rPr>
              <a:t>ptions</a:t>
            </a:r>
          </a:p>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660" y="1760219"/>
            <a:ext cx="3232842" cy="489775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00984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Register Lots</a:t>
            </a:r>
            <a:endParaRPr lang="en-US" dirty="0"/>
          </a:p>
        </p:txBody>
      </p:sp>
      <p:sp>
        <p:nvSpPr>
          <p:cNvPr id="3" name="Content Placeholder 2"/>
          <p:cNvSpPr>
            <a:spLocks noGrp="1"/>
          </p:cNvSpPr>
          <p:nvPr>
            <p:ph idx="1"/>
          </p:nvPr>
        </p:nvSpPr>
        <p:spPr>
          <a:xfrm>
            <a:off x="182880" y="1592133"/>
            <a:ext cx="4648200" cy="1295847"/>
          </a:xfrm>
        </p:spPr>
        <p:txBody>
          <a:bodyPr>
            <a:normAutofit fontScale="92500" lnSpcReduction="20000"/>
          </a:bodyPr>
          <a:lstStyle/>
          <a:p>
            <a:r>
              <a:rPr lang="en-US" dirty="0" smtClean="0">
                <a:latin typeface="Cambria" panose="02040503050406030204" pitchFamily="18" charset="0"/>
              </a:rPr>
              <a:t>Find QC item (accepts UPC)</a:t>
            </a:r>
          </a:p>
          <a:p>
            <a:r>
              <a:rPr lang="en-US" dirty="0" smtClean="0">
                <a:latin typeface="Cambria" panose="02040503050406030204" pitchFamily="18" charset="0"/>
              </a:rPr>
              <a:t>Enter required information</a:t>
            </a:r>
          </a:p>
          <a:p>
            <a:r>
              <a:rPr lang="en-US" dirty="0" smtClean="0">
                <a:latin typeface="Cambria" panose="02040503050406030204" pitchFamily="18" charset="0"/>
              </a:rPr>
              <a:t>Click Save</a:t>
            </a:r>
            <a:endParaRPr lang="en-US" dirty="0">
              <a:latin typeface="Cambria" panose="02040503050406030204" pitchFamily="18"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3184" y="2461260"/>
            <a:ext cx="2790508" cy="4274820"/>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980" y="1767837"/>
            <a:ext cx="3195281" cy="4894898"/>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3832860" y="1963102"/>
            <a:ext cx="1767840" cy="8105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Horizontal Scroll 11"/>
          <p:cNvSpPr/>
          <p:nvPr/>
        </p:nvSpPr>
        <p:spPr>
          <a:xfrm>
            <a:off x="379732" y="3596640"/>
            <a:ext cx="2081528" cy="1756410"/>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Use the </a:t>
            </a:r>
            <a:r>
              <a:rPr lang="en-US" dirty="0">
                <a:solidFill>
                  <a:srgbClr val="FF0000"/>
                </a:solidFill>
                <a:latin typeface="Cambria" panose="02040503050406030204" pitchFamily="18" charset="0"/>
              </a:rPr>
              <a:t>P</a:t>
            </a:r>
            <a:r>
              <a:rPr lang="en-US" dirty="0" smtClean="0">
                <a:solidFill>
                  <a:srgbClr val="FF0000"/>
                </a:solidFill>
                <a:latin typeface="Cambria" panose="02040503050406030204" pitchFamily="18" charset="0"/>
              </a:rPr>
              <a:t>op-up </a:t>
            </a:r>
            <a:r>
              <a:rPr lang="en-US" dirty="0">
                <a:solidFill>
                  <a:srgbClr val="FF0000"/>
                </a:solidFill>
                <a:latin typeface="Cambria" panose="02040503050406030204" pitchFamily="18" charset="0"/>
              </a:rPr>
              <a:t>M</a:t>
            </a:r>
            <a:r>
              <a:rPr lang="en-US" dirty="0" smtClean="0">
                <a:solidFill>
                  <a:srgbClr val="FF0000"/>
                </a:solidFill>
                <a:latin typeface="Cambria" panose="02040503050406030204" pitchFamily="18" charset="0"/>
              </a:rPr>
              <a:t>enu </a:t>
            </a:r>
            <a:r>
              <a:rPr lang="en-US" dirty="0">
                <a:solidFill>
                  <a:srgbClr val="FF0000"/>
                </a:solidFill>
                <a:latin typeface="Cambria" panose="02040503050406030204" pitchFamily="18" charset="0"/>
              </a:rPr>
              <a:t>for quick </a:t>
            </a:r>
            <a:r>
              <a:rPr lang="en-US" dirty="0" smtClean="0">
                <a:solidFill>
                  <a:srgbClr val="FF0000"/>
                </a:solidFill>
                <a:latin typeface="Cambria" panose="02040503050406030204" pitchFamily="18" charset="0"/>
              </a:rPr>
              <a:t>navigation!</a:t>
            </a:r>
            <a:endParaRPr lang="en-US" dirty="0">
              <a:solidFill>
                <a:srgbClr val="FF0000"/>
              </a:solidFill>
              <a:latin typeface="Cambria" panose="02040503050406030204" pitchFamily="18" charset="0"/>
            </a:endParaRPr>
          </a:p>
        </p:txBody>
      </p:sp>
      <p:sp>
        <p:nvSpPr>
          <p:cNvPr id="6" name="Horizontal Scroll 5"/>
          <p:cNvSpPr/>
          <p:nvPr/>
        </p:nvSpPr>
        <p:spPr>
          <a:xfrm>
            <a:off x="4427856" y="1245867"/>
            <a:ext cx="2325369" cy="655319"/>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Pop-up Menu button</a:t>
            </a: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3991982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Inventory: </a:t>
            </a:r>
            <a:r>
              <a:rPr lang="en-US" dirty="0" smtClean="0"/>
              <a:t>Open/Close Lots</a:t>
            </a:r>
            <a:endParaRPr lang="en-US" dirty="0"/>
          </a:p>
        </p:txBody>
      </p:sp>
      <p:sp>
        <p:nvSpPr>
          <p:cNvPr id="3" name="Content Placeholder 2"/>
          <p:cNvSpPr>
            <a:spLocks noGrp="1"/>
          </p:cNvSpPr>
          <p:nvPr>
            <p:ph idx="1"/>
          </p:nvPr>
        </p:nvSpPr>
        <p:spPr>
          <a:xfrm>
            <a:off x="182879" y="1592132"/>
            <a:ext cx="5293995" cy="4584831"/>
          </a:xfrm>
        </p:spPr>
        <p:txBody>
          <a:bodyPr/>
          <a:lstStyle/>
          <a:p>
            <a:r>
              <a:rPr lang="en-US" dirty="0" smtClean="0">
                <a:latin typeface="Cambria" panose="02040503050406030204" pitchFamily="18" charset="0"/>
              </a:rPr>
              <a:t>Scan Lot label or Lot Number</a:t>
            </a:r>
          </a:p>
          <a:p>
            <a:r>
              <a:rPr lang="en-US" dirty="0" smtClean="0">
                <a:latin typeface="Cambria" panose="02040503050406030204" pitchFamily="18" charset="0"/>
              </a:rPr>
              <a:t>Load Lot</a:t>
            </a:r>
          </a:p>
          <a:p>
            <a:r>
              <a:rPr lang="en-US" dirty="0" smtClean="0">
                <a:latin typeface="Cambria" panose="02040503050406030204" pitchFamily="18" charset="0"/>
              </a:rPr>
              <a:t>Open/Close Lot</a:t>
            </a:r>
            <a:endParaRPr lang="en-US" dirty="0">
              <a:latin typeface="Cambria" panose="02040503050406030204"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3062" y="1600200"/>
            <a:ext cx="3476625" cy="509587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39" y="3276599"/>
            <a:ext cx="5234317" cy="314896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7" name="Horizontal Scroll 6"/>
          <p:cNvSpPr/>
          <p:nvPr/>
        </p:nvSpPr>
        <p:spPr>
          <a:xfrm>
            <a:off x="3621879" y="5195887"/>
            <a:ext cx="1969296" cy="1495425"/>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Double-tap the screen to select  an item.</a:t>
            </a: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848188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Add/Remove</a:t>
            </a:r>
            <a:endParaRPr lang="en-US" dirty="0"/>
          </a:p>
        </p:txBody>
      </p:sp>
      <p:sp>
        <p:nvSpPr>
          <p:cNvPr id="3" name="Content Placeholder 2"/>
          <p:cNvSpPr>
            <a:spLocks noGrp="1"/>
          </p:cNvSpPr>
          <p:nvPr>
            <p:ph idx="1"/>
          </p:nvPr>
        </p:nvSpPr>
        <p:spPr>
          <a:xfrm>
            <a:off x="182880" y="1624012"/>
            <a:ext cx="5170170" cy="4770568"/>
          </a:xfrm>
        </p:spPr>
        <p:txBody>
          <a:bodyPr/>
          <a:lstStyle/>
          <a:p>
            <a:r>
              <a:rPr lang="en-US" dirty="0">
                <a:latin typeface="Cambria" panose="02040503050406030204" pitchFamily="18" charset="0"/>
              </a:rPr>
              <a:t>Scan </a:t>
            </a:r>
            <a:r>
              <a:rPr lang="en-US" dirty="0" smtClean="0">
                <a:latin typeface="Cambria" panose="02040503050406030204" pitchFamily="18" charset="0"/>
              </a:rPr>
              <a:t>Lot label or Lot Number</a:t>
            </a:r>
            <a:endParaRPr lang="en-US" dirty="0">
              <a:latin typeface="Cambria" panose="02040503050406030204" pitchFamily="18" charset="0"/>
            </a:endParaRPr>
          </a:p>
          <a:p>
            <a:r>
              <a:rPr lang="en-US" dirty="0" smtClean="0">
                <a:latin typeface="Cambria" panose="02040503050406030204" pitchFamily="18" charset="0"/>
              </a:rPr>
              <a:t>Use spin controls to select the number of Units, Subunits, or Tests/Amount</a:t>
            </a:r>
          </a:p>
          <a:p>
            <a:r>
              <a:rPr lang="en-US" dirty="0" smtClean="0">
                <a:latin typeface="Cambria" panose="02040503050406030204" pitchFamily="18" charset="0"/>
              </a:rPr>
              <a:t>Remove/Return/Reconcile</a:t>
            </a:r>
            <a:endParaRPr lang="en-US" dirty="0">
              <a:latin typeface="Cambria" panose="02040503050406030204" pitchFamily="18" charset="0"/>
            </a:endParaRPr>
          </a:p>
          <a:p>
            <a:r>
              <a:rPr lang="en-US" dirty="0" smtClean="0">
                <a:latin typeface="Cambria" panose="02040503050406030204" pitchFamily="18" charset="0"/>
              </a:rPr>
              <a:t>Save</a:t>
            </a:r>
            <a:endParaRPr lang="en-US" dirty="0">
              <a:latin typeface="Cambria" panose="02040503050406030204" pitchFamily="18" charset="0"/>
            </a:endParaRPr>
          </a:p>
          <a:p>
            <a:pPr marL="0"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1149" y="1624011"/>
            <a:ext cx="3248025" cy="5093208"/>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5" name="Horizontal Scroll 4"/>
          <p:cNvSpPr/>
          <p:nvPr/>
        </p:nvSpPr>
        <p:spPr>
          <a:xfrm>
            <a:off x="2076450" y="3990975"/>
            <a:ext cx="3171825" cy="1495425"/>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Process a few lots at a time!</a:t>
            </a: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11540114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Entry: Search</a:t>
            </a:r>
            <a:endParaRPr lang="en-US" dirty="0"/>
          </a:p>
        </p:txBody>
      </p:sp>
      <p:sp>
        <p:nvSpPr>
          <p:cNvPr id="3" name="Content Placeholder 2"/>
          <p:cNvSpPr>
            <a:spLocks noGrp="1"/>
          </p:cNvSpPr>
          <p:nvPr>
            <p:ph idx="1"/>
          </p:nvPr>
        </p:nvSpPr>
        <p:spPr>
          <a:xfrm>
            <a:off x="182880" y="1592132"/>
            <a:ext cx="4770120" cy="4584831"/>
          </a:xfrm>
        </p:spPr>
        <p:txBody>
          <a:bodyPr/>
          <a:lstStyle/>
          <a:p>
            <a:r>
              <a:rPr lang="en-US" dirty="0" smtClean="0">
                <a:latin typeface="Cambria" panose="02040503050406030204" pitchFamily="18" charset="0"/>
              </a:rPr>
              <a:t>Scan QC Item label, UPC barcode, Order label, or use a Mobile Resulting Worklist for an orders search</a:t>
            </a:r>
          </a:p>
          <a:p>
            <a:r>
              <a:rPr lang="en-US" dirty="0" smtClean="0">
                <a:latin typeface="Cambria" panose="02040503050406030204" pitchFamily="18" charset="0"/>
              </a:rPr>
              <a:t>Select Order from search results (double-tap screen)</a:t>
            </a:r>
            <a:endParaRPr lang="en-US" dirty="0">
              <a:latin typeface="Cambria" panose="02040503050406030204"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825" y="1681162"/>
            <a:ext cx="3474720" cy="2466204"/>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4" y="4095639"/>
            <a:ext cx="5230368" cy="2631082"/>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cstate="print"/>
          <a:srcRect/>
          <a:stretch>
            <a:fillRect/>
          </a:stretch>
        </p:blipFill>
        <p:spPr bwMode="auto">
          <a:xfrm>
            <a:off x="5641975" y="4991100"/>
            <a:ext cx="3246120" cy="822960"/>
          </a:xfrm>
          <a:prstGeom prst="rect">
            <a:avLst/>
          </a:prstGeom>
          <a:noFill/>
          <a:ln w="9525">
            <a:solidFill>
              <a:schemeClr val="accent1"/>
            </a:solidFill>
            <a:miter lim="800000"/>
            <a:headEnd/>
            <a:tailEnd/>
          </a:ln>
        </p:spPr>
      </p:pic>
      <p:cxnSp>
        <p:nvCxnSpPr>
          <p:cNvPr id="9" name="Straight Arrow Connector 8"/>
          <p:cNvCxnSpPr/>
          <p:nvPr/>
        </p:nvCxnSpPr>
        <p:spPr>
          <a:xfrm>
            <a:off x="6238875" y="2857500"/>
            <a:ext cx="923925" cy="2105025"/>
          </a:xfrm>
          <a:prstGeom prst="straightConnector1">
            <a:avLst/>
          </a:prstGeom>
          <a:ln w="28575">
            <a:solidFill>
              <a:srgbClr val="EC1F2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2554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 Entry: Enter Results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3" y="1581150"/>
            <a:ext cx="4886325" cy="341947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5" name="Horizontal Scroll 4"/>
          <p:cNvSpPr/>
          <p:nvPr/>
        </p:nvSpPr>
        <p:spPr>
          <a:xfrm>
            <a:off x="2216942" y="5229225"/>
            <a:ext cx="2412207" cy="1362074"/>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Click Details to view Order info</a:t>
            </a:r>
            <a:endParaRPr lang="en-US" dirty="0">
              <a:solidFill>
                <a:srgbClr val="FF0000"/>
              </a:solidFill>
              <a:latin typeface="Cambria" panose="02040503050406030204" pitchFamily="18"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3992" y="1581150"/>
            <a:ext cx="3650458" cy="4950054"/>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4" name="Right Arrow 3"/>
          <p:cNvSpPr/>
          <p:nvPr/>
        </p:nvSpPr>
        <p:spPr>
          <a:xfrm>
            <a:off x="4705350" y="5391150"/>
            <a:ext cx="657225" cy="485775"/>
          </a:xfrm>
          <a:prstGeom prst="rightArrow">
            <a:avLst/>
          </a:prstGeom>
          <a:gradFill flip="none" rotWithShape="1">
            <a:gsLst>
              <a:gs pos="0">
                <a:srgbClr val="EC1F27">
                  <a:shade val="30000"/>
                  <a:satMod val="115000"/>
                </a:srgbClr>
              </a:gs>
              <a:gs pos="50000">
                <a:srgbClr val="EC1F27">
                  <a:shade val="67500"/>
                  <a:satMod val="115000"/>
                </a:srgbClr>
              </a:gs>
              <a:gs pos="100000">
                <a:srgbClr val="EC1F27">
                  <a:shade val="100000"/>
                  <a:satMod val="115000"/>
                </a:srgbClr>
              </a:gs>
            </a:gsLst>
            <a:lin ang="0" scaled="1"/>
            <a:tileRect/>
          </a:gradFill>
          <a:ln>
            <a:solidFill>
              <a:srgbClr val="C0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a:solidFill>
                <a:srgbClr val="FF0000"/>
              </a:solidFill>
              <a:latin typeface="Cambria" panose="02040503050406030204" pitchFamily="18" charset="0"/>
            </a:endParaRPr>
          </a:p>
        </p:txBody>
      </p:sp>
      <p:sp>
        <p:nvSpPr>
          <p:cNvPr id="7" name="Right Arrow 6"/>
          <p:cNvSpPr/>
          <p:nvPr/>
        </p:nvSpPr>
        <p:spPr>
          <a:xfrm rot="5400000">
            <a:off x="1971675" y="4781550"/>
            <a:ext cx="657225" cy="485775"/>
          </a:xfrm>
          <a:prstGeom prst="rightArrow">
            <a:avLst/>
          </a:prstGeom>
          <a:gradFill flip="none" rotWithShape="1">
            <a:gsLst>
              <a:gs pos="0">
                <a:srgbClr val="EC1F27">
                  <a:shade val="30000"/>
                  <a:satMod val="115000"/>
                </a:srgbClr>
              </a:gs>
              <a:gs pos="50000">
                <a:srgbClr val="EC1F27">
                  <a:shade val="67500"/>
                  <a:satMod val="115000"/>
                </a:srgbClr>
              </a:gs>
              <a:gs pos="100000">
                <a:srgbClr val="EC1F27">
                  <a:shade val="100000"/>
                  <a:satMod val="115000"/>
                </a:srgbClr>
              </a:gs>
            </a:gsLst>
            <a:lin ang="0" scaled="1"/>
            <a:tileRect/>
          </a:gradFill>
          <a:ln>
            <a:solidFill>
              <a:srgbClr val="C0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7536094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Result Entry: Corrective </a:t>
            </a:r>
            <a:r>
              <a:rPr lang="en-US" sz="3200" dirty="0" smtClean="0"/>
              <a:t>Action</a:t>
            </a:r>
            <a:endParaRPr lang="en-US" sz="3200" dirty="0"/>
          </a:p>
        </p:txBody>
      </p:sp>
      <p:sp>
        <p:nvSpPr>
          <p:cNvPr id="3" name="Content Placeholder 2"/>
          <p:cNvSpPr>
            <a:spLocks noGrp="1"/>
          </p:cNvSpPr>
          <p:nvPr>
            <p:ph idx="1"/>
          </p:nvPr>
        </p:nvSpPr>
        <p:spPr>
          <a:xfrm>
            <a:off x="182880" y="1592132"/>
            <a:ext cx="8646795" cy="4584831"/>
          </a:xfrm>
        </p:spPr>
        <p:txBody>
          <a:bodyPr/>
          <a:lstStyle/>
          <a:p>
            <a:r>
              <a:rPr lang="en-US" dirty="0" smtClean="0">
                <a:latin typeface="Cambria" panose="02040503050406030204" pitchFamily="18" charset="0"/>
              </a:rPr>
              <a:t>Corrective Action window</a:t>
            </a:r>
          </a:p>
          <a:p>
            <a:r>
              <a:rPr lang="en-US" dirty="0" smtClean="0">
                <a:latin typeface="Cambria" panose="02040503050406030204" pitchFamily="18" charset="0"/>
              </a:rPr>
              <a:t>Tap on Comments </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8" y="2581276"/>
            <a:ext cx="3474720" cy="4115513"/>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7163" y="2581277"/>
            <a:ext cx="3474720" cy="3967271"/>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9" name="Right Arrow 8"/>
          <p:cNvSpPr/>
          <p:nvPr/>
        </p:nvSpPr>
        <p:spPr>
          <a:xfrm flipH="1">
            <a:off x="5753099" y="3381375"/>
            <a:ext cx="752475" cy="485775"/>
          </a:xfrm>
          <a:prstGeom prst="rightArrow">
            <a:avLst/>
          </a:prstGeom>
          <a:gradFill flip="none" rotWithShape="1">
            <a:gsLst>
              <a:gs pos="0">
                <a:srgbClr val="EC1F27">
                  <a:shade val="30000"/>
                  <a:satMod val="115000"/>
                </a:srgbClr>
              </a:gs>
              <a:gs pos="50000">
                <a:srgbClr val="EC1F27">
                  <a:shade val="67500"/>
                  <a:satMod val="115000"/>
                </a:srgbClr>
              </a:gs>
              <a:gs pos="100000">
                <a:srgbClr val="EC1F27">
                  <a:shade val="100000"/>
                  <a:satMod val="115000"/>
                </a:srgbClr>
              </a:gs>
            </a:gsLst>
            <a:lin ang="0" scaled="1"/>
            <a:tileRect/>
          </a:gradFill>
          <a:ln>
            <a:solidFill>
              <a:srgbClr val="C0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dirty="0" smtClean="0">
              <a:solidFill>
                <a:srgbClr val="FF0000"/>
              </a:solidFill>
              <a:latin typeface="Cambria" panose="02040503050406030204" pitchFamily="18" charset="0"/>
            </a:endParaRPr>
          </a:p>
        </p:txBody>
      </p:sp>
      <p:sp>
        <p:nvSpPr>
          <p:cNvPr id="5" name="Horizontal Scroll 4"/>
          <p:cNvSpPr/>
          <p:nvPr/>
        </p:nvSpPr>
        <p:spPr>
          <a:xfrm>
            <a:off x="6579392" y="3109913"/>
            <a:ext cx="2412207" cy="1428750"/>
          </a:xfrm>
          <a:prstGeom prst="horizontalScroll">
            <a:avLst/>
          </a:prstGeom>
          <a:gradFill>
            <a:gsLst>
              <a:gs pos="28000">
                <a:schemeClr val="accent4"/>
              </a:gs>
              <a:gs pos="55000">
                <a:schemeClr val="accent4">
                  <a:lumMod val="60000"/>
                  <a:lumOff val="40000"/>
                </a:schemeClr>
              </a:gs>
              <a:gs pos="100000">
                <a:schemeClr val="accent4">
                  <a:lumMod val="20000"/>
                  <a:lumOff val="80000"/>
                </a:schemeClr>
              </a:gs>
            </a:gsLst>
            <a:lin ang="5400000" scaled="0"/>
          </a:gradFill>
          <a:ln>
            <a:solidFill>
              <a:srgbClr val="EC1F27"/>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solidFill>
                  <a:srgbClr val="FF0000"/>
                </a:solidFill>
                <a:latin typeface="Cambria" panose="02040503050406030204" pitchFamily="18" charset="0"/>
              </a:rPr>
              <a:t>User Tip: </a:t>
            </a:r>
          </a:p>
          <a:p>
            <a:r>
              <a:rPr lang="en-US" dirty="0" smtClean="0">
                <a:solidFill>
                  <a:srgbClr val="FF0000"/>
                </a:solidFill>
                <a:latin typeface="Cambria" panose="02040503050406030204" pitchFamily="18" charset="0"/>
              </a:rPr>
              <a:t>Click Comments to enter additional information</a:t>
            </a: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85546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Edit Process</a:t>
            </a:r>
            <a:endParaRPr lang="en-US" dirty="0"/>
          </a:p>
        </p:txBody>
      </p:sp>
      <p:sp>
        <p:nvSpPr>
          <p:cNvPr id="3" name="Content Placeholder 2"/>
          <p:cNvSpPr>
            <a:spLocks noGrp="1"/>
          </p:cNvSpPr>
          <p:nvPr>
            <p:ph idx="1"/>
          </p:nvPr>
        </p:nvSpPr>
        <p:spPr>
          <a:xfrm>
            <a:off x="182880" y="1592132"/>
            <a:ext cx="8767482" cy="5265868"/>
          </a:xfrm>
        </p:spPr>
        <p:txBody>
          <a:bodyPr>
            <a:normAutofit/>
          </a:bodyPr>
          <a:lstStyle/>
          <a:p>
            <a:r>
              <a:rPr lang="en-US" dirty="0" smtClean="0">
                <a:latin typeface="Cambria" pitchFamily="18" charset="0"/>
              </a:rPr>
              <a:t>Open a Setup record in Edit mode</a:t>
            </a:r>
          </a:p>
          <a:p>
            <a:r>
              <a:rPr lang="en-US" dirty="0" smtClean="0">
                <a:latin typeface="Cambria" pitchFamily="18" charset="0"/>
              </a:rPr>
              <a:t>Make one or more changes to the record, which enables the Batch Edit function</a:t>
            </a:r>
          </a:p>
          <a:p>
            <a:r>
              <a:rPr lang="en-US" dirty="0" smtClean="0">
                <a:latin typeface="Cambria" pitchFamily="18" charset="0"/>
              </a:rPr>
              <a:t>Click the Batch Edit button </a:t>
            </a:r>
          </a:p>
          <a:p>
            <a:r>
              <a:rPr lang="en-US" dirty="0" smtClean="0">
                <a:latin typeface="Cambria" pitchFamily="18" charset="0"/>
              </a:rPr>
              <a:t>Save the changes to the current record and proceed with Batch Editing</a:t>
            </a:r>
          </a:p>
          <a:p>
            <a:r>
              <a:rPr lang="en-US" dirty="0" smtClean="0">
                <a:latin typeface="Cambria" pitchFamily="18" charset="0"/>
              </a:rPr>
              <a:t>Select other Setup records of the same QC Item Type</a:t>
            </a:r>
          </a:p>
          <a:p>
            <a:r>
              <a:rPr lang="en-US" dirty="0" smtClean="0">
                <a:latin typeface="Cambria" pitchFamily="18" charset="0"/>
              </a:rPr>
              <a:t>Review the selected records in the Batch Edit tab</a:t>
            </a:r>
          </a:p>
          <a:p>
            <a:r>
              <a:rPr lang="en-US" dirty="0" smtClean="0">
                <a:latin typeface="Cambria" pitchFamily="18" charset="0"/>
              </a:rPr>
              <a:t>Click Save to apply the edit(s) to the selected records</a:t>
            </a:r>
          </a:p>
          <a:p>
            <a:r>
              <a:rPr lang="en-US" dirty="0" smtClean="0">
                <a:latin typeface="Cambria" pitchFamily="18" charset="0"/>
              </a:rPr>
              <a:t>Observe the Processed column to ensure batch editing was completed successfully</a:t>
            </a:r>
            <a:endParaRPr lang="en-US" dirty="0">
              <a:latin typeface="Cambria"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4700588" y="3124200"/>
            <a:ext cx="200025" cy="228600"/>
          </a:xfrm>
          <a:prstGeom prst="rect">
            <a:avLst/>
          </a:prstGeom>
          <a:noFill/>
          <a:ln w="9525">
            <a:solidFill>
              <a:schemeClr val="tx1"/>
            </a:solid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4762500" y="6472238"/>
            <a:ext cx="209550" cy="2000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Worklist: Setup of Template</a:t>
            </a:r>
            <a:endParaRPr lang="en-US" dirty="0"/>
          </a:p>
        </p:txBody>
      </p:sp>
      <p:sp>
        <p:nvSpPr>
          <p:cNvPr id="3" name="Content Placeholder 2"/>
          <p:cNvSpPr>
            <a:spLocks noGrp="1"/>
          </p:cNvSpPr>
          <p:nvPr>
            <p:ph idx="1"/>
          </p:nvPr>
        </p:nvSpPr>
        <p:spPr>
          <a:xfrm>
            <a:off x="182880" y="1592132"/>
            <a:ext cx="4417695" cy="4584831"/>
          </a:xfrm>
        </p:spPr>
        <p:txBody>
          <a:bodyPr/>
          <a:lstStyle/>
          <a:p>
            <a:r>
              <a:rPr lang="en-US" dirty="0" smtClean="0">
                <a:latin typeface="Cambria" panose="02040503050406030204" pitchFamily="18" charset="0"/>
              </a:rPr>
              <a:t>Select Mobile: Yes</a:t>
            </a:r>
            <a:endParaRPr lang="en-US" dirty="0">
              <a:latin typeface="Cambria" panose="02040503050406030204"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 y="2289667"/>
            <a:ext cx="8720832" cy="1587007"/>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3720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Edit Process</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455892" y="1895475"/>
            <a:ext cx="8232217" cy="4572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Edit Process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675459" y="1857375"/>
            <a:ext cx="7793082" cy="4572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Edit Process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814337" y="1838325"/>
            <a:ext cx="7515326" cy="4572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114&quot;&gt;&lt;/object&gt;&lt;object type=&quot;2&quot; unique_id=&quot;23115&quot;&gt;&lt;object type=&quot;3&quot; unique_id=&quot;23116&quot;&gt;&lt;property id=&quot;20148&quot; value=&quot;5&quot;/&gt;&lt;property id=&quot;20300&quot; value=&quot;Slide 1&quot;/&gt;&lt;property id=&quot;20307&quot; value=&quot;256&quot;/&gt;&lt;/object&gt;&lt;object type=&quot;3&quot; unique_id=&quot;23135&quot;&gt;&lt;property id=&quot;20148&quot; value=&quot;5&quot;/&gt;&lt;property id=&quot;20300&quot; value=&quot;Slide 2&quot;/&gt;&lt;property id=&quot;20307&quot; value=&quot;257&quot;/&gt;&lt;/object&gt;&lt;object type=&quot;3&quot; unique_id=&quot;23136&quot;&gt;&lt;property id=&quot;20148&quot; value=&quot;5&quot;/&gt;&lt;property id=&quot;20300&quot; value=&quot;Slide 3&quot;/&gt;&lt;property id=&quot;20307&quot; value=&quot;258&quot;/&gt;&lt;/object&gt;&lt;object type=&quot;3&quot; unique_id=&quot;23137&quot;&gt;&lt;property id=&quot;20148&quot; value=&quot;5&quot;/&gt;&lt;property id=&quot;20300&quot; value=&quot;Slide 4&quot;/&gt;&lt;property id=&quot;20307&quot; value=&quot;259&quot;/&gt;&lt;/object&gt;&lt;object type=&quot;3&quot; unique_id=&quot;23138&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Web Mobile application V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28000">
              <a:schemeClr val="accent4"/>
            </a:gs>
            <a:gs pos="55000">
              <a:schemeClr val="accent4">
                <a:lumMod val="60000"/>
                <a:lumOff val="40000"/>
              </a:schemeClr>
            </a:gs>
            <a:gs pos="100000">
              <a:schemeClr val="accent4">
                <a:lumMod val="20000"/>
                <a:lumOff val="80000"/>
              </a:schemeClr>
            </a:gs>
          </a:gsLst>
          <a:lin ang="5400000" scaled="0"/>
        </a:gradFill>
        <a:ln/>
        <a:effectLst>
          <a:outerShdw blurRad="50800" dist="38100" dir="2700000" algn="tl" rotWithShape="0">
            <a:prstClr val="black">
              <a:alpha val="40000"/>
            </a:prstClr>
          </a:outerShdw>
        </a:effectLst>
      </a:spPr>
      <a:bodyPr rtlCol="0" anchor="ctr"/>
      <a:lstStyle>
        <a:defPPr>
          <a:defRPr dirty="0" smtClean="0">
            <a:solidFill>
              <a:srgbClr val="FF0000"/>
            </a:solidFill>
            <a:latin typeface="Cambria" panose="02040503050406030204" pitchFamily="18" charset="0"/>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 Mobile application V2</Template>
  <TotalTime>1487</TotalTime>
  <Words>4004</Words>
  <Application>Microsoft Office PowerPoint</Application>
  <PresentationFormat>On-screen Show (4:3)</PresentationFormat>
  <Paragraphs>429</Paragraphs>
  <Slides>60</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Cambria</vt:lpstr>
      <vt:lpstr>Lithos Pro Regular</vt:lpstr>
      <vt:lpstr>Web Mobile application V2</vt:lpstr>
      <vt:lpstr>PowerPoint Presentation</vt:lpstr>
      <vt:lpstr>Presentation Outline</vt:lpstr>
      <vt:lpstr>PowerPoint Presentation</vt:lpstr>
      <vt:lpstr>Batch Editing Setups</vt:lpstr>
      <vt:lpstr>Batch Edit Function</vt:lpstr>
      <vt:lpstr>Batch Edit Process</vt:lpstr>
      <vt:lpstr>Batch Edit Process</vt:lpstr>
      <vt:lpstr>Batch Edit Process</vt:lpstr>
      <vt:lpstr>Batch Edit Process</vt:lpstr>
      <vt:lpstr>Excel Export/Import Templates</vt:lpstr>
      <vt:lpstr>Export/Import Templates Setup</vt:lpstr>
      <vt:lpstr>Manufacturer Provided Excel Spreadsheet </vt:lpstr>
      <vt:lpstr>Export/Import Template Setup</vt:lpstr>
      <vt:lpstr>Export/Import Template Setup</vt:lpstr>
      <vt:lpstr>Adjust XLS Spreadsheet</vt:lpstr>
      <vt:lpstr>Import Controls</vt:lpstr>
      <vt:lpstr>Import Verification List</vt:lpstr>
      <vt:lpstr>Imported Records</vt:lpstr>
      <vt:lpstr>Create an Equipment List</vt:lpstr>
      <vt:lpstr>Export Records to Excel</vt:lpstr>
      <vt:lpstr>Equipment List</vt:lpstr>
      <vt:lpstr>Updating Lot Records</vt:lpstr>
      <vt:lpstr>Update Selected Lot</vt:lpstr>
      <vt:lpstr>Update Lot Expected Results</vt:lpstr>
      <vt:lpstr>Updated Lot Expected Results</vt:lpstr>
      <vt:lpstr>Lot Record Reviews</vt:lpstr>
      <vt:lpstr>Lot Record Review Option</vt:lpstr>
      <vt:lpstr>Lot Record Review Flag</vt:lpstr>
      <vt:lpstr>Lot Record Review Functionality</vt:lpstr>
      <vt:lpstr>Lot Record Review Functionality</vt:lpstr>
      <vt:lpstr>Lot Record Review Functionality</vt:lpstr>
      <vt:lpstr>Lot Record Review Functionality</vt:lpstr>
      <vt:lpstr>Lot Record Review Functionality</vt:lpstr>
      <vt:lpstr>Quick Reviews</vt:lpstr>
      <vt:lpstr>Quick Review: Overview</vt:lpstr>
      <vt:lpstr>Review Worklist</vt:lpstr>
      <vt:lpstr>Quick Review Results</vt:lpstr>
      <vt:lpstr>Quick Review Results</vt:lpstr>
      <vt:lpstr>Quick Review Results</vt:lpstr>
      <vt:lpstr>Interactive Graph Report: Quick Review Results</vt:lpstr>
      <vt:lpstr>Interactive Graph Report: Quick Review Results</vt:lpstr>
      <vt:lpstr>Interactive Graph Report: Quick Review Results</vt:lpstr>
      <vt:lpstr>Save to Complete</vt:lpstr>
      <vt:lpstr>Pre-Posting QC Validation</vt:lpstr>
      <vt:lpstr>Pre-posting QC Validation</vt:lpstr>
      <vt:lpstr>Pre-posting QC Validation </vt:lpstr>
      <vt:lpstr>PrevalidateInstrumentQC System Setting</vt:lpstr>
      <vt:lpstr>PrevalidateInstrumentQC System Setting</vt:lpstr>
      <vt:lpstr>QC Results Graph</vt:lpstr>
      <vt:lpstr>QC Results Graph</vt:lpstr>
      <vt:lpstr>QC Results Graph</vt:lpstr>
      <vt:lpstr>SoftTotalQC®  Web Mobile Application</vt:lpstr>
      <vt:lpstr>General Information</vt:lpstr>
      <vt:lpstr>Inventory: Register Lots</vt:lpstr>
      <vt:lpstr>Inventory: Open/Close Lots</vt:lpstr>
      <vt:lpstr>Inventory: Add/Remove</vt:lpstr>
      <vt:lpstr>Result Entry: Search</vt:lpstr>
      <vt:lpstr>Result Entry: Enter Results</vt:lpstr>
      <vt:lpstr>Result Entry: Corrective Action</vt:lpstr>
      <vt:lpstr>Mobile Worklist: Setup of Template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SoftTotalQC®  Web Mobile Application</dc:title>
  <dc:creator>isis</dc:creator>
  <cp:lastModifiedBy>Myra Pettis</cp:lastModifiedBy>
  <cp:revision>242</cp:revision>
  <dcterms:created xsi:type="dcterms:W3CDTF">2016-04-14T18:57:01Z</dcterms:created>
  <dcterms:modified xsi:type="dcterms:W3CDTF">2016-04-22T14:46:13Z</dcterms:modified>
</cp:coreProperties>
</file>