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3" r:id="rId8"/>
    <p:sldId id="303" r:id="rId9"/>
    <p:sldId id="261" r:id="rId10"/>
    <p:sldId id="306" r:id="rId11"/>
    <p:sldId id="262" r:id="rId12"/>
    <p:sldId id="308" r:id="rId13"/>
    <p:sldId id="307" r:id="rId14"/>
    <p:sldId id="309" r:id="rId15"/>
    <p:sldId id="311" r:id="rId16"/>
    <p:sldId id="278" r:id="rId17"/>
    <p:sldId id="265" r:id="rId18"/>
    <p:sldId id="268" r:id="rId19"/>
    <p:sldId id="269" r:id="rId20"/>
    <p:sldId id="270" r:id="rId21"/>
    <p:sldId id="271" r:id="rId22"/>
    <p:sldId id="272" r:id="rId23"/>
    <p:sldId id="273" r:id="rId24"/>
    <p:sldId id="274" r:id="rId25"/>
    <p:sldId id="275" r:id="rId26"/>
    <p:sldId id="283" r:id="rId27"/>
    <p:sldId id="284" r:id="rId28"/>
    <p:sldId id="279" r:id="rId29"/>
    <p:sldId id="296" r:id="rId30"/>
    <p:sldId id="280" r:id="rId31"/>
    <p:sldId id="281" r:id="rId32"/>
    <p:sldId id="295" r:id="rId33"/>
    <p:sldId id="290" r:id="rId34"/>
    <p:sldId id="291" r:id="rId35"/>
    <p:sldId id="302" r:id="rId36"/>
    <p:sldId id="287" r:id="rId37"/>
    <p:sldId id="288" r:id="rId38"/>
    <p:sldId id="289" r:id="rId39"/>
    <p:sldId id="310" r:id="rId40"/>
    <p:sldId id="292" r:id="rId41"/>
    <p:sldId id="282" r:id="rId42"/>
    <p:sldId id="285" r:id="rId43"/>
    <p:sldId id="305" r:id="rId44"/>
    <p:sldId id="297" r:id="rId45"/>
    <p:sldId id="298" r:id="rId46"/>
    <p:sldId id="299" r:id="rId47"/>
    <p:sldId id="300" r:id="rId48"/>
    <p:sldId id="293" r:id="rId49"/>
    <p:sldId id="294" r:id="rId50"/>
    <p:sldId id="304" r:id="rId51"/>
    <p:sldId id="267" r:id="rId52"/>
  </p:sldIdLst>
  <p:sldSz cx="9144000" cy="6858000" type="screen4x3"/>
  <p:notesSz cx="6997700" cy="92837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1E31"/>
    <a:srgbClr val="C90D28"/>
    <a:srgbClr val="BC0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80" autoAdjust="0"/>
    <p:restoredTop sz="86410" autoAdjust="0"/>
  </p:normalViewPr>
  <p:slideViewPr>
    <p:cSldViewPr snapToGrid="0">
      <p:cViewPr varScale="1">
        <p:scale>
          <a:sx n="71" d="100"/>
          <a:sy n="71" d="100"/>
        </p:scale>
        <p:origin x="58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78588"/>
            <a:ext cx="7772400" cy="2387600"/>
          </a:xfrm>
        </p:spPr>
        <p:txBody>
          <a:bodyPr anchor="b"/>
          <a:lstStyle>
            <a:lvl1pPr algn="ctr">
              <a:defRPr sz="6000">
                <a:solidFill>
                  <a:srgbClr val="E21E31"/>
                </a:solidFill>
                <a:effectLst>
                  <a:outerShdw blurRad="38100" dist="38100" dir="2700000" algn="tl">
                    <a:srgbClr val="000000">
                      <a:alpha val="43137"/>
                    </a:srgbClr>
                  </a:outerShdw>
                </a:effectLst>
              </a:defRPr>
            </a:lvl1pPr>
          </a:lstStyle>
          <a:p>
            <a:r>
              <a:rPr lang="en-US" dirty="0" smtClean="0"/>
              <a:t>Tips on Implementing a New HIS Interface</a:t>
            </a:r>
            <a:endParaRPr lang="en-US" dirty="0"/>
          </a:p>
        </p:txBody>
      </p:sp>
      <p:sp>
        <p:nvSpPr>
          <p:cNvPr id="3" name="Subtitle 2"/>
          <p:cNvSpPr>
            <a:spLocks noGrp="1"/>
          </p:cNvSpPr>
          <p:nvPr>
            <p:ph type="subTitle" idx="1" hasCustomPrompt="1"/>
          </p:nvPr>
        </p:nvSpPr>
        <p:spPr>
          <a:xfrm>
            <a:off x="1143000" y="4516441"/>
            <a:ext cx="6858000" cy="1655762"/>
          </a:xfrm>
        </p:spPr>
        <p:txBody>
          <a:bodyPr/>
          <a:lstStyle>
            <a:lvl1pPr marL="0" indent="0" algn="ctr">
              <a:buNone/>
              <a:defRPr sz="2400">
                <a:solidFill>
                  <a:srgbClr val="FF0000"/>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Interface Project Strategies</a:t>
            </a:r>
          </a:p>
          <a:p>
            <a:r>
              <a:rPr lang="en-US" dirty="0" smtClean="0"/>
              <a:t>Presented by </a:t>
            </a:r>
          </a:p>
          <a:p>
            <a:r>
              <a:rPr lang="en-US" dirty="0" smtClean="0"/>
              <a:t>Richard Newton</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4754"/>
          <a:stretch/>
        </p:blipFill>
        <p:spPr>
          <a:xfrm>
            <a:off x="0" y="0"/>
            <a:ext cx="9144000" cy="1775012"/>
          </a:xfrm>
          <a:prstGeom prst="rect">
            <a:avLst/>
          </a:prstGeom>
        </p:spPr>
      </p:pic>
    </p:spTree>
    <p:extLst>
      <p:ext uri="{BB962C8B-B14F-4D97-AF65-F5344CB8AC3E}">
        <p14:creationId xmlns:p14="http://schemas.microsoft.com/office/powerpoint/2010/main" val="221631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t>‹#›</a:t>
            </a:fld>
            <a:endParaRPr lang="en-US"/>
          </a:p>
        </p:txBody>
      </p:sp>
    </p:spTree>
    <p:extLst>
      <p:ext uri="{BB962C8B-B14F-4D97-AF65-F5344CB8AC3E}">
        <p14:creationId xmlns:p14="http://schemas.microsoft.com/office/powerpoint/2010/main" val="350007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398229"/>
            <a:ext cx="7886700" cy="2852737"/>
          </a:xfrm>
        </p:spPr>
        <p:txBody>
          <a:bodyPr anchor="b"/>
          <a:lstStyle>
            <a:lvl1pPr>
              <a:defRPr sz="6000">
                <a:solidFill>
                  <a:srgbClr val="FF00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4754"/>
          <a:stretch/>
        </p:blipFill>
        <p:spPr>
          <a:xfrm>
            <a:off x="0" y="10759"/>
            <a:ext cx="9144000" cy="1775012"/>
          </a:xfrm>
          <a:prstGeom prst="rect">
            <a:avLst/>
          </a:prstGeom>
        </p:spPr>
      </p:pic>
    </p:spTree>
    <p:extLst>
      <p:ext uri="{BB962C8B-B14F-4D97-AF65-F5344CB8AC3E}">
        <p14:creationId xmlns:p14="http://schemas.microsoft.com/office/powerpoint/2010/main" val="91642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5785" y="245200"/>
            <a:ext cx="7822154"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35785" y="1667435"/>
            <a:ext cx="3886200" cy="4509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71739" y="1667435"/>
            <a:ext cx="3886200" cy="4509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FCF57FE-4A0A-45ED-A208-44D2233080EE}" type="slidenum">
              <a:rPr lang="en-US" smtClean="0"/>
              <a:t>‹#›</a:t>
            </a:fld>
            <a:endParaRPr lang="en-US"/>
          </a:p>
        </p:txBody>
      </p:sp>
    </p:spTree>
    <p:extLst>
      <p:ext uri="{BB962C8B-B14F-4D97-AF65-F5344CB8AC3E}">
        <p14:creationId xmlns:p14="http://schemas.microsoft.com/office/powerpoint/2010/main" val="30439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61824" y="193001"/>
            <a:ext cx="788184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157259" y="161661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7259" y="2531909"/>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62324" y="16273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2324" y="2526591"/>
            <a:ext cx="3887391"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9FCF57FE-4A0A-45ED-A208-44D2233080EE}" type="slidenum">
              <a:rPr lang="en-US" smtClean="0"/>
              <a:t>‹#›</a:t>
            </a:fld>
            <a:endParaRPr lang="en-US"/>
          </a:p>
        </p:txBody>
      </p:sp>
    </p:spTree>
    <p:extLst>
      <p:ext uri="{BB962C8B-B14F-4D97-AF65-F5344CB8AC3E}">
        <p14:creationId xmlns:p14="http://schemas.microsoft.com/office/powerpoint/2010/main" val="414417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0481" y="191415"/>
            <a:ext cx="7886700" cy="1325563"/>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FCF57FE-4A0A-45ED-A208-44D2233080EE}" type="slidenum">
              <a:rPr lang="en-US" smtClean="0"/>
              <a:t>‹#›</a:t>
            </a:fld>
            <a:endParaRPr lang="en-US"/>
          </a:p>
        </p:txBody>
      </p:sp>
    </p:spTree>
    <p:extLst>
      <p:ext uri="{BB962C8B-B14F-4D97-AF65-F5344CB8AC3E}">
        <p14:creationId xmlns:p14="http://schemas.microsoft.com/office/powerpoint/2010/main" val="127262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CF57FE-4A0A-45ED-A208-44D2233080EE}"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41649"/>
          <a:stretch/>
        </p:blipFill>
        <p:spPr>
          <a:xfrm>
            <a:off x="6686550" y="6319872"/>
            <a:ext cx="1828800" cy="401604"/>
          </a:xfrm>
          <a:prstGeom prst="rect">
            <a:avLst/>
          </a:prstGeom>
        </p:spPr>
      </p:pic>
    </p:spTree>
    <p:extLst>
      <p:ext uri="{BB962C8B-B14F-4D97-AF65-F5344CB8AC3E}">
        <p14:creationId xmlns:p14="http://schemas.microsoft.com/office/powerpoint/2010/main" val="225689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5785" y="363538"/>
            <a:ext cx="7886700" cy="1325563"/>
          </a:xfrm>
          <a:prstGeom prst="rect">
            <a:avLst/>
          </a:prstGeom>
        </p:spPr>
        <p:txBody>
          <a:bodyPr vert="horz" lIns="91440" tIns="45720" rIns="91440" bIns="45720" rtlCol="0" anchor="ctr">
            <a:normAutofit/>
          </a:bodyPr>
          <a:lstStyle/>
          <a:p>
            <a:r>
              <a:rPr lang="en-US" dirty="0" smtClean="0"/>
              <a:t>Tips on implementing a new HIS interface</a:t>
            </a:r>
            <a:endParaRPr lang="en-US" dirty="0"/>
          </a:p>
        </p:txBody>
      </p:sp>
      <p:sp>
        <p:nvSpPr>
          <p:cNvPr id="3" name="Text Placeholder 2"/>
          <p:cNvSpPr>
            <a:spLocks noGrp="1"/>
          </p:cNvSpPr>
          <p:nvPr>
            <p:ph type="body" idx="1"/>
          </p:nvPr>
        </p:nvSpPr>
        <p:spPr>
          <a:xfrm>
            <a:off x="1247887" y="1825625"/>
            <a:ext cx="7783834" cy="4351338"/>
          </a:xfrm>
          <a:prstGeom prst="rect">
            <a:avLst/>
          </a:prstGeom>
        </p:spPr>
        <p:txBody>
          <a:bodyPr vert="horz" lIns="91440" tIns="45720" rIns="91440" bIns="45720" rtlCol="0">
            <a:normAutofit/>
          </a:bodyPr>
          <a:lstStyle/>
          <a:p>
            <a:pPr lvl="0"/>
            <a:r>
              <a:rPr lang="en-US" dirty="0" smtClean="0"/>
              <a:t>Interface Project Strategies</a:t>
            </a:r>
          </a:p>
          <a:p>
            <a:pPr lvl="1"/>
            <a:r>
              <a:rPr lang="en-US" dirty="0" smtClean="0"/>
              <a:t>Presented By </a:t>
            </a:r>
          </a:p>
          <a:p>
            <a:pPr lvl="2"/>
            <a:r>
              <a:rPr lang="en-US" dirty="0" smtClean="0"/>
              <a:t>Richard Newton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Lithos Pro Regular" panose="04020505030E02020A04" pitchFamily="82" charset="0"/>
              </a:defRPr>
            </a:lvl1pPr>
          </a:lstStyle>
          <a:p>
            <a:fld id="{9FCF57FE-4A0A-45ED-A208-44D2233080EE}" type="slidenum">
              <a:rPr lang="en-US" smtClean="0"/>
              <a:pPr/>
              <a:t>‹#›</a:t>
            </a:fld>
            <a:endParaRPr lang="en-US"/>
          </a:p>
        </p:txBody>
      </p:sp>
      <p:pic>
        <p:nvPicPr>
          <p:cNvPr id="7" name="Picture 6"/>
          <p:cNvPicPr>
            <a:picLocks noChangeAspect="1"/>
          </p:cNvPicPr>
          <p:nvPr userDrawn="1"/>
        </p:nvPicPr>
        <p:blipFill rotWithShape="1">
          <a:blip r:embed="rId9" cstate="print">
            <a:extLst>
              <a:ext uri="{28A0092B-C50C-407E-A947-70E740481C1C}">
                <a14:useLocalDpi xmlns:a14="http://schemas.microsoft.com/office/drawing/2010/main" val="0"/>
              </a:ext>
            </a:extLst>
          </a:blip>
          <a:srcRect r="51142"/>
          <a:stretch/>
        </p:blipFill>
        <p:spPr>
          <a:xfrm>
            <a:off x="-4485" y="0"/>
            <a:ext cx="1413737" cy="6858000"/>
          </a:xfrm>
          <a:prstGeom prst="rect">
            <a:avLst/>
          </a:prstGeom>
        </p:spPr>
      </p:pic>
    </p:spTree>
    <p:extLst>
      <p:ext uri="{BB962C8B-B14F-4D97-AF65-F5344CB8AC3E}">
        <p14:creationId xmlns:p14="http://schemas.microsoft.com/office/powerpoint/2010/main" val="94224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baseline="0">
          <a:solidFill>
            <a:schemeClr val="tx1"/>
          </a:solidFill>
          <a:latin typeface="Lithos Pro Regular" panose="04020505030E02020A04" pitchFamily="82" charset="0"/>
          <a:ea typeface="+mj-ea"/>
          <a:cs typeface="+mj-cs"/>
        </a:defRPr>
      </a:lvl1pPr>
    </p:titleStyle>
    <p:bodyStyle>
      <a:lvl1pPr marL="228600" indent="-228600" algn="l" defTabSz="914400" rtl="0" eaLnBrk="1" latinLnBrk="0" hangingPunct="1">
        <a:lnSpc>
          <a:spcPct val="90000"/>
        </a:lnSpc>
        <a:spcBef>
          <a:spcPts val="1000"/>
        </a:spcBef>
        <a:buFontTx/>
        <a:buBlip>
          <a:blip r:embed="rId10"/>
        </a:buBlip>
        <a:defRPr sz="2800" kern="1200" baseline="0">
          <a:solidFill>
            <a:schemeClr val="tx1"/>
          </a:solidFill>
          <a:latin typeface="Lithos Pro Regular" panose="04020505030E02020A04" pitchFamily="8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thos Pro Regular" panose="04020505030E02020A04" pitchFamily="8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thos Pro Regular" panose="04020505030E02020A04" pitchFamily="8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Tips on implementing a new HIS interface</a:t>
            </a:r>
            <a:endParaRPr lang="en-US" dirty="0"/>
          </a:p>
        </p:txBody>
      </p:sp>
      <p:sp>
        <p:nvSpPr>
          <p:cNvPr id="3" name="Subtitle 2"/>
          <p:cNvSpPr>
            <a:spLocks noGrp="1"/>
          </p:cNvSpPr>
          <p:nvPr>
            <p:ph type="subTitle" idx="1"/>
          </p:nvPr>
        </p:nvSpPr>
        <p:spPr>
          <a:xfrm>
            <a:off x="1126672" y="4475619"/>
            <a:ext cx="6858000" cy="1753731"/>
          </a:xfrm>
        </p:spPr>
        <p:txBody>
          <a:bodyPr/>
          <a:lstStyle/>
          <a:p>
            <a:r>
              <a:rPr lang="en-US" dirty="0" smtClean="0"/>
              <a:t>Interface Project Strategies</a:t>
            </a:r>
          </a:p>
          <a:p>
            <a:r>
              <a:rPr lang="en-US" dirty="0" smtClean="0"/>
              <a:t>Presented by</a:t>
            </a:r>
          </a:p>
          <a:p>
            <a:r>
              <a:rPr lang="en-US" dirty="0" smtClean="0"/>
              <a:t>Richard newton</a:t>
            </a:r>
          </a:p>
        </p:txBody>
      </p:sp>
    </p:spTree>
    <p:extLst>
      <p:ext uri="{BB962C8B-B14F-4D97-AF65-F5344CB8AC3E}">
        <p14:creationId xmlns:p14="http://schemas.microsoft.com/office/powerpoint/2010/main" val="2205791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32860" y="780893"/>
            <a:ext cx="5812969" cy="707886"/>
          </a:xfrm>
          <a:prstGeom prst="rect">
            <a:avLst/>
          </a:prstGeom>
          <a:noFill/>
        </p:spPr>
        <p:txBody>
          <a:bodyPr wrap="square" rtlCol="0">
            <a:spAutoFit/>
          </a:bodyPr>
          <a:lstStyle/>
          <a:p>
            <a:pPr algn="ctr"/>
            <a:r>
              <a:rPr lang="en-US" sz="4000" b="1" dirty="0" smtClean="0">
                <a:solidFill>
                  <a:srgbClr val="E21E31"/>
                </a:solidFill>
              </a:rPr>
              <a:t>Stay Merges</a:t>
            </a:r>
            <a:endParaRPr lang="en-US" sz="4000" b="1" dirty="0">
              <a:solidFill>
                <a:srgbClr val="E21E31"/>
              </a:solidFill>
            </a:endParaRPr>
          </a:p>
        </p:txBody>
      </p:sp>
      <p:sp>
        <p:nvSpPr>
          <p:cNvPr id="4" name="TextBox 3"/>
          <p:cNvSpPr txBox="1"/>
          <p:nvPr/>
        </p:nvSpPr>
        <p:spPr>
          <a:xfrm>
            <a:off x="734786" y="2032921"/>
            <a:ext cx="7690757" cy="4154984"/>
          </a:xfrm>
          <a:prstGeom prst="rect">
            <a:avLst/>
          </a:prstGeom>
          <a:noFill/>
        </p:spPr>
        <p:txBody>
          <a:bodyPr wrap="square" rtlCol="0">
            <a:spAutoFit/>
          </a:bodyPr>
          <a:lstStyle/>
          <a:p>
            <a:r>
              <a:rPr lang="en-US" sz="2400" dirty="0" smtClean="0"/>
              <a:t>If your HIS system has the ability to merge stays under the same MRN, chances are it will send an A41 event to SCC.  In such cases, the SCC GENINDEX database needs to be configured to assign globally unique filler numbers per test. </a:t>
            </a:r>
          </a:p>
          <a:p>
            <a:r>
              <a:rPr lang="en-US" sz="2400" dirty="0" smtClean="0"/>
              <a:t>The default is to assign filler numbers unique per billing number.  When this happens and a stay merge is effected, the filler numbers will clash and be refactored (merged tests will get new filler numbers).  This can cause issues in the HIS if the HIS is expecting the originally assigned filler numbers with results.   Be sure to advise your SCC interface specialist of the need to merge patient stays under the same MRN. </a:t>
            </a:r>
            <a:endParaRPr lang="en-US" sz="2400" dirty="0"/>
          </a:p>
        </p:txBody>
      </p:sp>
    </p:spTree>
    <p:extLst>
      <p:ext uri="{BB962C8B-B14F-4D97-AF65-F5344CB8AC3E}">
        <p14:creationId xmlns:p14="http://schemas.microsoft.com/office/powerpoint/2010/main" val="582816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6" y="622893"/>
            <a:ext cx="7396843" cy="707886"/>
          </a:xfrm>
          <a:prstGeom prst="rect">
            <a:avLst/>
          </a:prstGeom>
          <a:noFill/>
        </p:spPr>
        <p:txBody>
          <a:bodyPr wrap="square" rtlCol="0">
            <a:spAutoFit/>
          </a:bodyPr>
          <a:lstStyle/>
          <a:p>
            <a:r>
              <a:rPr lang="en-US" sz="4000" b="1" dirty="0" smtClean="0">
                <a:solidFill>
                  <a:srgbClr val="E21E31"/>
                </a:solidFill>
              </a:rPr>
              <a:t>Order Entry</a:t>
            </a:r>
            <a:endParaRPr lang="en-US" sz="4000" b="1" dirty="0">
              <a:solidFill>
                <a:srgbClr val="E21E31"/>
              </a:solidFill>
            </a:endParaRPr>
          </a:p>
        </p:txBody>
      </p:sp>
      <p:sp>
        <p:nvSpPr>
          <p:cNvPr id="3" name="TextBox 2"/>
          <p:cNvSpPr txBox="1"/>
          <p:nvPr/>
        </p:nvSpPr>
        <p:spPr>
          <a:xfrm>
            <a:off x="718457" y="1330779"/>
            <a:ext cx="7952014" cy="1200329"/>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t>Bidirectional </a:t>
            </a:r>
            <a:r>
              <a:rPr lang="en-US" sz="2400" dirty="0" smtClean="0"/>
              <a:t>– Do orders flow both ways?</a:t>
            </a:r>
          </a:p>
          <a:p>
            <a:pPr marL="457200" indent="-457200">
              <a:buFont typeface="Arial" panose="020B0604020202020204" pitchFamily="34" charset="0"/>
              <a:buChar char="•"/>
            </a:pPr>
            <a:r>
              <a:rPr lang="en-US" sz="2400" b="1" dirty="0" smtClean="0"/>
              <a:t>Unidirectional</a:t>
            </a:r>
            <a:r>
              <a:rPr lang="en-US" sz="2400" dirty="0" smtClean="0"/>
              <a:t> – Do orders flow only in one direction?</a:t>
            </a:r>
          </a:p>
          <a:p>
            <a:pPr marL="457200" indent="-457200">
              <a:buFont typeface="Arial" panose="020B0604020202020204" pitchFamily="34" charset="0"/>
              <a:buChar char="•"/>
            </a:pPr>
            <a:r>
              <a:rPr lang="en-US" sz="2400" b="1" dirty="0" smtClean="0"/>
              <a:t>Placer number </a:t>
            </a:r>
            <a:r>
              <a:rPr lang="en-US" sz="2400" dirty="0" smtClean="0"/>
              <a:t>– Do systems exchange order numbers?</a:t>
            </a:r>
          </a:p>
        </p:txBody>
      </p:sp>
      <p:pic>
        <p:nvPicPr>
          <p:cNvPr id="1026" name="Picture 2" descr="C:\Users\richardn\AppData\Local\Microsoft\Windows\Temporary Internet Files\Content.IE5\PP22RCJ2\doctor_13[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236" y="3894361"/>
            <a:ext cx="1221676" cy="24516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8456" y="2539942"/>
            <a:ext cx="7952014" cy="1200329"/>
          </a:xfrm>
          <a:prstGeom prst="rect">
            <a:avLst/>
          </a:prstGeom>
          <a:noFill/>
        </p:spPr>
        <p:txBody>
          <a:bodyPr wrap="square" rtlCol="0">
            <a:spAutoFit/>
          </a:bodyPr>
          <a:lstStyle/>
          <a:p>
            <a:r>
              <a:rPr lang="en-US" sz="2400" dirty="0" smtClean="0"/>
              <a:t>Consider all events that the ordering system can initiate.  Both ordering and reflexing scenarios will help determine the interface specification order entry workflow options.  </a:t>
            </a:r>
          </a:p>
        </p:txBody>
      </p:sp>
    </p:spTree>
    <p:extLst>
      <p:ext uri="{BB962C8B-B14F-4D97-AF65-F5344CB8AC3E}">
        <p14:creationId xmlns:p14="http://schemas.microsoft.com/office/powerpoint/2010/main" val="3785070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5517" y="813549"/>
            <a:ext cx="6319160" cy="707886"/>
          </a:xfrm>
          <a:prstGeom prst="rect">
            <a:avLst/>
          </a:prstGeom>
          <a:noFill/>
        </p:spPr>
        <p:txBody>
          <a:bodyPr wrap="square" rtlCol="0">
            <a:spAutoFit/>
          </a:bodyPr>
          <a:lstStyle/>
          <a:p>
            <a:pPr algn="ctr"/>
            <a:r>
              <a:rPr lang="en-US" sz="4000" b="1" dirty="0" smtClean="0">
                <a:solidFill>
                  <a:srgbClr val="E21E31"/>
                </a:solidFill>
              </a:rPr>
              <a:t>Order vs Test Level Diagnosis</a:t>
            </a:r>
            <a:endParaRPr lang="en-US" sz="4000" b="1" dirty="0">
              <a:solidFill>
                <a:srgbClr val="E21E31"/>
              </a:solidFill>
            </a:endParaRPr>
          </a:p>
        </p:txBody>
      </p:sp>
      <p:sp>
        <p:nvSpPr>
          <p:cNvPr id="4" name="TextBox 3"/>
          <p:cNvSpPr txBox="1"/>
          <p:nvPr/>
        </p:nvSpPr>
        <p:spPr>
          <a:xfrm>
            <a:off x="734786" y="1951281"/>
            <a:ext cx="7690757" cy="1569660"/>
          </a:xfrm>
          <a:prstGeom prst="rect">
            <a:avLst/>
          </a:prstGeom>
          <a:noFill/>
        </p:spPr>
        <p:txBody>
          <a:bodyPr wrap="square" rtlCol="0">
            <a:spAutoFit/>
          </a:bodyPr>
          <a:lstStyle/>
          <a:p>
            <a:r>
              <a:rPr lang="en-US" sz="2400" dirty="0" smtClean="0"/>
              <a:t>If your HIS will send diagnosis in DG1 segments with order messages, the need to send them at the order or test level will need to be evaluated.  The decision will depend on the need to use Medical Necessity Checking in </a:t>
            </a:r>
            <a:r>
              <a:rPr lang="en-US" sz="2400" dirty="0" err="1" smtClean="0"/>
              <a:t>SoftLab</a:t>
            </a:r>
            <a:r>
              <a:rPr lang="en-US" sz="2400" dirty="0" smtClean="0"/>
              <a:t>.  </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307" y="3769128"/>
            <a:ext cx="6944370" cy="247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3428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5517" y="780893"/>
            <a:ext cx="5698669" cy="707886"/>
          </a:xfrm>
          <a:prstGeom prst="rect">
            <a:avLst/>
          </a:prstGeom>
          <a:noFill/>
        </p:spPr>
        <p:txBody>
          <a:bodyPr wrap="square" rtlCol="0">
            <a:spAutoFit/>
          </a:bodyPr>
          <a:lstStyle/>
          <a:p>
            <a:pPr algn="ctr"/>
            <a:r>
              <a:rPr lang="en-US" sz="4000" b="1" dirty="0" smtClean="0">
                <a:solidFill>
                  <a:srgbClr val="E21E31"/>
                </a:solidFill>
              </a:rPr>
              <a:t>Order Merging</a:t>
            </a:r>
            <a:endParaRPr lang="en-US" sz="4000" b="1" dirty="0">
              <a:solidFill>
                <a:srgbClr val="E21E31"/>
              </a:solidFill>
            </a:endParaRPr>
          </a:p>
        </p:txBody>
      </p:sp>
      <p:sp>
        <p:nvSpPr>
          <p:cNvPr id="4" name="TextBox 3"/>
          <p:cNvSpPr txBox="1"/>
          <p:nvPr/>
        </p:nvSpPr>
        <p:spPr>
          <a:xfrm>
            <a:off x="734786" y="1951281"/>
            <a:ext cx="7690757" cy="3785652"/>
          </a:xfrm>
          <a:prstGeom prst="rect">
            <a:avLst/>
          </a:prstGeom>
          <a:noFill/>
        </p:spPr>
        <p:txBody>
          <a:bodyPr wrap="square" rtlCol="0">
            <a:spAutoFit/>
          </a:bodyPr>
          <a:lstStyle/>
          <a:p>
            <a:r>
              <a:rPr lang="en-US" sz="2400" dirty="0" smtClean="0"/>
              <a:t>Think about what criteria will need to be considered to allow orders to merge in </a:t>
            </a:r>
            <a:r>
              <a:rPr lang="en-US" sz="2400" dirty="0" err="1" smtClean="0"/>
              <a:t>SoftLab</a:t>
            </a:r>
            <a:r>
              <a:rPr lang="en-US" sz="2400" dirty="0" smtClean="0"/>
              <a:t>.  This functionality is mostly parameter driven and will need to be assessed before or during unit testing.  Some criteria to consider:</a:t>
            </a:r>
          </a:p>
          <a:p>
            <a:pPr marL="342900" indent="-342900">
              <a:buFont typeface="Arial" panose="020B0604020202020204" pitchFamily="34" charset="0"/>
              <a:buChar char="•"/>
            </a:pPr>
            <a:r>
              <a:rPr lang="en-US" sz="2400" dirty="0" smtClean="0"/>
              <a:t>Time between orders.</a:t>
            </a:r>
          </a:p>
          <a:p>
            <a:pPr marL="342900" indent="-342900">
              <a:buFont typeface="Arial" panose="020B0604020202020204" pitchFamily="34" charset="0"/>
              <a:buChar char="•"/>
            </a:pPr>
            <a:r>
              <a:rPr lang="en-US" sz="2400" dirty="0" smtClean="0"/>
              <a:t>Merging of orders with different priorities.</a:t>
            </a:r>
            <a:endParaRPr lang="en-US" sz="2400" dirty="0"/>
          </a:p>
          <a:p>
            <a:pPr marL="342900" indent="-342900">
              <a:buFont typeface="Arial" panose="020B0604020202020204" pitchFamily="34" charset="0"/>
              <a:buChar char="•"/>
            </a:pPr>
            <a:r>
              <a:rPr lang="en-US" sz="2400" dirty="0" smtClean="0"/>
              <a:t>Merging of Lab and Micro orders on the same accession. </a:t>
            </a:r>
          </a:p>
          <a:p>
            <a:pPr marL="342900" indent="-342900">
              <a:buFont typeface="Arial" panose="020B0604020202020204" pitchFamily="34" charset="0"/>
              <a:buChar char="•"/>
            </a:pPr>
            <a:r>
              <a:rPr lang="en-US" sz="2400" dirty="0" smtClean="0"/>
              <a:t>Tests that should always be split to separate orders.</a:t>
            </a:r>
          </a:p>
          <a:p>
            <a:pPr marL="342900" indent="-342900">
              <a:buFont typeface="Arial" panose="020B0604020202020204" pitchFamily="34" charset="0"/>
              <a:buChar char="•"/>
            </a:pPr>
            <a:r>
              <a:rPr lang="en-US" sz="2400" dirty="0" smtClean="0"/>
              <a:t>Tests that should be orderable as redundant. </a:t>
            </a:r>
          </a:p>
          <a:p>
            <a:pPr marL="342900" indent="-342900">
              <a:buFont typeface="Arial" panose="020B0604020202020204" pitchFamily="34" charset="0"/>
              <a:buChar char="•"/>
            </a:pPr>
            <a:r>
              <a:rPr lang="en-US" sz="2400" dirty="0" smtClean="0"/>
              <a:t>Nurse collect and Lab collect orders.</a:t>
            </a:r>
          </a:p>
        </p:txBody>
      </p:sp>
    </p:spTree>
    <p:extLst>
      <p:ext uri="{BB962C8B-B14F-4D97-AF65-F5344CB8AC3E}">
        <p14:creationId xmlns:p14="http://schemas.microsoft.com/office/powerpoint/2010/main" val="2383428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30829" y="780893"/>
            <a:ext cx="5698669" cy="707886"/>
          </a:xfrm>
          <a:prstGeom prst="rect">
            <a:avLst/>
          </a:prstGeom>
          <a:noFill/>
        </p:spPr>
        <p:txBody>
          <a:bodyPr wrap="square" rtlCol="0">
            <a:spAutoFit/>
          </a:bodyPr>
          <a:lstStyle/>
          <a:p>
            <a:pPr algn="ctr"/>
            <a:r>
              <a:rPr lang="en-US" sz="4000" b="1" dirty="0" smtClean="0">
                <a:solidFill>
                  <a:srgbClr val="E21E31"/>
                </a:solidFill>
              </a:rPr>
              <a:t>Interface Business Rules</a:t>
            </a:r>
            <a:endParaRPr lang="en-US" sz="4000" b="1" dirty="0">
              <a:solidFill>
                <a:srgbClr val="E21E31"/>
              </a:solidFill>
            </a:endParaRPr>
          </a:p>
        </p:txBody>
      </p:sp>
      <p:sp>
        <p:nvSpPr>
          <p:cNvPr id="4" name="TextBox 3"/>
          <p:cNvSpPr txBox="1"/>
          <p:nvPr/>
        </p:nvSpPr>
        <p:spPr>
          <a:xfrm>
            <a:off x="734786" y="1951281"/>
            <a:ext cx="7690757" cy="3046988"/>
          </a:xfrm>
          <a:prstGeom prst="rect">
            <a:avLst/>
          </a:prstGeom>
          <a:noFill/>
        </p:spPr>
        <p:txBody>
          <a:bodyPr wrap="square" rtlCol="0">
            <a:spAutoFit/>
          </a:bodyPr>
          <a:lstStyle/>
          <a:p>
            <a:r>
              <a:rPr lang="en-US" sz="2400" dirty="0" smtClean="0"/>
              <a:t>Each SCC interface is configurable to adhere to a single set of business rules.  If you are using the same interface to accommodate multiple foreign systems, the SCC interface will need to be configured to a consensus set of rules that apply to all involved foreign systems.  If there is a foreign system that falls outside of the set rules and cannot be adapted using the interface engine, a separate interface must be implemented to accommodate it separately.  </a:t>
            </a:r>
          </a:p>
        </p:txBody>
      </p:sp>
    </p:spTree>
    <p:extLst>
      <p:ext uri="{BB962C8B-B14F-4D97-AF65-F5344CB8AC3E}">
        <p14:creationId xmlns:p14="http://schemas.microsoft.com/office/powerpoint/2010/main" val="3251865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30828" y="780893"/>
            <a:ext cx="5698669" cy="707886"/>
          </a:xfrm>
          <a:prstGeom prst="rect">
            <a:avLst/>
          </a:prstGeom>
          <a:noFill/>
        </p:spPr>
        <p:txBody>
          <a:bodyPr wrap="square" rtlCol="0">
            <a:spAutoFit/>
          </a:bodyPr>
          <a:lstStyle/>
          <a:p>
            <a:pPr algn="ctr"/>
            <a:r>
              <a:rPr lang="en-US" sz="4000" b="1" dirty="0" smtClean="0">
                <a:solidFill>
                  <a:srgbClr val="E21E31"/>
                </a:solidFill>
              </a:rPr>
              <a:t>Miscellaneous Fields</a:t>
            </a:r>
            <a:endParaRPr lang="en-US" sz="4000" b="1" dirty="0">
              <a:solidFill>
                <a:srgbClr val="E21E31"/>
              </a:solidFill>
            </a:endParaRPr>
          </a:p>
        </p:txBody>
      </p:sp>
      <p:sp>
        <p:nvSpPr>
          <p:cNvPr id="4" name="TextBox 3"/>
          <p:cNvSpPr txBox="1"/>
          <p:nvPr/>
        </p:nvSpPr>
        <p:spPr>
          <a:xfrm>
            <a:off x="734786" y="2106397"/>
            <a:ext cx="7690757" cy="2677656"/>
          </a:xfrm>
          <a:prstGeom prst="rect">
            <a:avLst/>
          </a:prstGeom>
          <a:noFill/>
        </p:spPr>
        <p:txBody>
          <a:bodyPr wrap="square" rtlCol="0">
            <a:spAutoFit/>
          </a:bodyPr>
          <a:lstStyle/>
          <a:p>
            <a:r>
              <a:rPr lang="en-US" sz="2400" dirty="0" smtClean="0"/>
              <a:t>Occasionally, there is the need to receive, store, and return an HIS specific custom value.  In such cases, SCC has several fields at three levels (patient, stay, and order) that may be leveraged to accommodate the requirement.  Miscellaneous fields can be activated and added to the interface specifications as ‘Z’ segment fields. The values will be visible in </a:t>
            </a:r>
            <a:r>
              <a:rPr lang="en-US" sz="2400" dirty="0" err="1" smtClean="0"/>
              <a:t>SoftLab</a:t>
            </a:r>
            <a:r>
              <a:rPr lang="en-US" sz="2400" dirty="0" smtClean="0"/>
              <a:t> but will not have any function in </a:t>
            </a:r>
            <a:r>
              <a:rPr lang="en-US" sz="2400" dirty="0" err="1" smtClean="0"/>
              <a:t>SoftLab</a:t>
            </a:r>
            <a:r>
              <a:rPr lang="en-US" sz="2400" dirty="0" smtClean="0"/>
              <a:t>.  </a:t>
            </a:r>
          </a:p>
        </p:txBody>
      </p:sp>
    </p:spTree>
    <p:extLst>
      <p:ext uri="{BB962C8B-B14F-4D97-AF65-F5344CB8AC3E}">
        <p14:creationId xmlns:p14="http://schemas.microsoft.com/office/powerpoint/2010/main" val="40650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5" y="622893"/>
            <a:ext cx="7396843" cy="707886"/>
          </a:xfrm>
          <a:prstGeom prst="rect">
            <a:avLst/>
          </a:prstGeom>
          <a:noFill/>
        </p:spPr>
        <p:txBody>
          <a:bodyPr wrap="square" rtlCol="0">
            <a:spAutoFit/>
          </a:bodyPr>
          <a:lstStyle/>
          <a:p>
            <a:r>
              <a:rPr lang="en-US" sz="4000" b="1" dirty="0" smtClean="0">
                <a:solidFill>
                  <a:srgbClr val="E21E31"/>
                </a:solidFill>
              </a:rPr>
              <a:t>Billing</a:t>
            </a:r>
            <a:endParaRPr lang="en-US" sz="4000" b="1" dirty="0">
              <a:solidFill>
                <a:srgbClr val="E21E31"/>
              </a:solidFill>
            </a:endParaRPr>
          </a:p>
        </p:txBody>
      </p:sp>
      <p:sp>
        <p:nvSpPr>
          <p:cNvPr id="3" name="TextBox 2"/>
          <p:cNvSpPr txBox="1"/>
          <p:nvPr/>
        </p:nvSpPr>
        <p:spPr>
          <a:xfrm>
            <a:off x="718455" y="1771650"/>
            <a:ext cx="7568295"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Charge generation (</a:t>
            </a:r>
            <a:r>
              <a:rPr lang="en-US" sz="2400" dirty="0" err="1" smtClean="0"/>
              <a:t>SoftLab</a:t>
            </a:r>
            <a:r>
              <a:rPr lang="en-US" sz="2400" dirty="0" smtClean="0"/>
              <a:t> / AR billing reports)</a:t>
            </a:r>
          </a:p>
          <a:p>
            <a:pPr marL="285750" indent="-285750">
              <a:buFont typeface="Arial" panose="020B0604020202020204" pitchFamily="34" charset="0"/>
              <a:buChar char="•"/>
            </a:pPr>
            <a:r>
              <a:rPr lang="en-US" sz="2400" dirty="0" smtClean="0"/>
              <a:t>Charges per module (Mic, BB, Pat)</a:t>
            </a:r>
          </a:p>
          <a:p>
            <a:pPr marL="285750" indent="-285750">
              <a:buFont typeface="Arial" panose="020B0604020202020204" pitchFamily="34" charset="0"/>
              <a:buChar char="•"/>
            </a:pPr>
            <a:r>
              <a:rPr lang="en-US" sz="2400" dirty="0" smtClean="0"/>
              <a:t>Technical and professional charges</a:t>
            </a:r>
          </a:p>
          <a:p>
            <a:pPr marL="285750" indent="-285750">
              <a:buFont typeface="Arial" panose="020B0604020202020204" pitchFamily="34" charset="0"/>
              <a:buChar char="•"/>
            </a:pPr>
            <a:r>
              <a:rPr lang="en-US" sz="2400" dirty="0" smtClean="0"/>
              <a:t>Method of transmission (FTP or simulated real time)</a:t>
            </a:r>
          </a:p>
          <a:p>
            <a:pPr marL="285750" indent="-285750">
              <a:buFont typeface="Arial" panose="020B0604020202020204" pitchFamily="34" charset="0"/>
              <a:buChar char="•"/>
            </a:pPr>
            <a:r>
              <a:rPr lang="en-US" sz="2400" dirty="0" smtClean="0"/>
              <a:t>Batch file characteristics (Naming convention, number of charges per batch…)</a:t>
            </a:r>
          </a:p>
          <a:p>
            <a:pPr marL="285750" indent="-285750">
              <a:buFont typeface="Arial" panose="020B0604020202020204" pitchFamily="34" charset="0"/>
              <a:buChar char="•"/>
            </a:pPr>
            <a:r>
              <a:rPr lang="en-US" sz="2400" dirty="0" smtClean="0"/>
              <a:t>Coded values (location codes, doc codes, test codes…)</a:t>
            </a:r>
          </a:p>
        </p:txBody>
      </p:sp>
      <p:pic>
        <p:nvPicPr>
          <p:cNvPr id="7171" name="Picture 3" descr="C:\Users\richardn\AppData\Local\Microsoft\Windows\Temporary Internet Files\Content.IE5\VV0JVT07\Stylized-dollar-bill-Money--3350-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455" y="4988377"/>
            <a:ext cx="2155020" cy="1354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217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6" y="622893"/>
            <a:ext cx="7396843" cy="707886"/>
          </a:xfrm>
          <a:prstGeom prst="rect">
            <a:avLst/>
          </a:prstGeom>
          <a:noFill/>
        </p:spPr>
        <p:txBody>
          <a:bodyPr wrap="square" rtlCol="0">
            <a:spAutoFit/>
          </a:bodyPr>
          <a:lstStyle/>
          <a:p>
            <a:r>
              <a:rPr lang="en-US" sz="4000" b="1" dirty="0" smtClean="0">
                <a:solidFill>
                  <a:srgbClr val="E21E31"/>
                </a:solidFill>
              </a:rPr>
              <a:t>Results Reporting</a:t>
            </a:r>
            <a:endParaRPr lang="en-US" sz="4000" b="1" dirty="0">
              <a:solidFill>
                <a:srgbClr val="E21E31"/>
              </a:solidFill>
            </a:endParaRPr>
          </a:p>
        </p:txBody>
      </p:sp>
      <p:sp>
        <p:nvSpPr>
          <p:cNvPr id="3" name="TextBox 2"/>
          <p:cNvSpPr txBox="1"/>
          <p:nvPr/>
        </p:nvSpPr>
        <p:spPr>
          <a:xfrm>
            <a:off x="718457" y="1330779"/>
            <a:ext cx="7952014" cy="1200329"/>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t>Placer numbers </a:t>
            </a:r>
            <a:r>
              <a:rPr lang="en-US" sz="2400" dirty="0" smtClean="0"/>
              <a:t>– Is placer order number required?</a:t>
            </a:r>
          </a:p>
          <a:p>
            <a:pPr marL="457200" indent="-457200">
              <a:buFont typeface="Arial" panose="020B0604020202020204" pitchFamily="34" charset="0"/>
              <a:buChar char="•"/>
            </a:pPr>
            <a:r>
              <a:rPr lang="en-US" sz="2400" b="1" dirty="0" smtClean="0"/>
              <a:t>Systems</a:t>
            </a:r>
            <a:r>
              <a:rPr lang="en-US" sz="2400" dirty="0" smtClean="0"/>
              <a:t> – What systems will SCC send results to?</a:t>
            </a:r>
          </a:p>
          <a:p>
            <a:pPr marL="457200" indent="-457200">
              <a:buFont typeface="Arial" panose="020B0604020202020204" pitchFamily="34" charset="0"/>
              <a:buChar char="•"/>
            </a:pPr>
            <a:r>
              <a:rPr lang="en-US" sz="2400" b="1" dirty="0" smtClean="0"/>
              <a:t>Result Formats </a:t>
            </a:r>
            <a:r>
              <a:rPr lang="en-US" sz="2400" dirty="0" smtClean="0"/>
              <a:t>– select formats required for each system…</a:t>
            </a:r>
          </a:p>
        </p:txBody>
      </p:sp>
      <p:sp>
        <p:nvSpPr>
          <p:cNvPr id="5" name="TextBox 4"/>
          <p:cNvSpPr txBox="1"/>
          <p:nvPr/>
        </p:nvSpPr>
        <p:spPr>
          <a:xfrm>
            <a:off x="693965" y="2830292"/>
            <a:ext cx="7952014" cy="3046988"/>
          </a:xfrm>
          <a:prstGeom prst="rect">
            <a:avLst/>
          </a:prstGeom>
          <a:noFill/>
        </p:spPr>
        <p:txBody>
          <a:bodyPr wrap="square" rtlCol="0">
            <a:spAutoFit/>
          </a:bodyPr>
          <a:lstStyle/>
          <a:p>
            <a:r>
              <a:rPr lang="en-US" sz="2400" dirty="0" smtClean="0"/>
              <a:t>Discrete (</a:t>
            </a:r>
            <a:r>
              <a:rPr lang="en-US" sz="2400" dirty="0" err="1" smtClean="0"/>
              <a:t>SoftLab</a:t>
            </a:r>
            <a:r>
              <a:rPr lang="en-US" sz="2400" dirty="0" smtClean="0"/>
              <a:t>)</a:t>
            </a:r>
          </a:p>
          <a:p>
            <a:r>
              <a:rPr lang="en-US" sz="2400" dirty="0" smtClean="0"/>
              <a:t>Display (all)</a:t>
            </a:r>
          </a:p>
          <a:p>
            <a:r>
              <a:rPr lang="en-US" sz="2400" dirty="0" smtClean="0"/>
              <a:t>OBX Report (all)</a:t>
            </a:r>
          </a:p>
          <a:p>
            <a:r>
              <a:rPr lang="en-US" sz="2400" dirty="0" smtClean="0"/>
              <a:t>Discrete Type I (</a:t>
            </a:r>
            <a:r>
              <a:rPr lang="en-US" sz="2400" dirty="0" err="1" smtClean="0"/>
              <a:t>SoftMic</a:t>
            </a:r>
            <a:r>
              <a:rPr lang="en-US" sz="2400" dirty="0" smtClean="0"/>
              <a:t>)</a:t>
            </a:r>
          </a:p>
          <a:p>
            <a:r>
              <a:rPr lang="en-US" sz="2400" dirty="0" smtClean="0"/>
              <a:t>Discrete Type II (</a:t>
            </a:r>
            <a:r>
              <a:rPr lang="en-US" sz="2400" dirty="0" err="1" smtClean="0"/>
              <a:t>SoftMic</a:t>
            </a:r>
            <a:r>
              <a:rPr lang="en-US" sz="2400" dirty="0" smtClean="0"/>
              <a:t>)</a:t>
            </a:r>
          </a:p>
          <a:p>
            <a:r>
              <a:rPr lang="en-US" sz="2400" dirty="0" smtClean="0"/>
              <a:t>Hybrid (</a:t>
            </a:r>
            <a:r>
              <a:rPr lang="en-US" sz="2400" dirty="0" err="1" smtClean="0"/>
              <a:t>SoftLab</a:t>
            </a:r>
            <a:r>
              <a:rPr lang="en-US" sz="2400" dirty="0" smtClean="0"/>
              <a:t>/</a:t>
            </a:r>
            <a:r>
              <a:rPr lang="en-US" sz="2400" dirty="0" err="1" smtClean="0"/>
              <a:t>SoftMic</a:t>
            </a:r>
            <a:r>
              <a:rPr lang="en-US" sz="2400" dirty="0" smtClean="0"/>
              <a:t>)</a:t>
            </a:r>
          </a:p>
          <a:p>
            <a:r>
              <a:rPr lang="en-US" sz="2400" dirty="0" smtClean="0"/>
              <a:t>Discrete Short Text (</a:t>
            </a:r>
            <a:r>
              <a:rPr lang="en-US" sz="2400" dirty="0" err="1" smtClean="0"/>
              <a:t>SoftBank</a:t>
            </a:r>
            <a:r>
              <a:rPr lang="en-US" sz="2400" dirty="0" smtClean="0"/>
              <a:t>)</a:t>
            </a:r>
          </a:p>
          <a:p>
            <a:r>
              <a:rPr lang="en-US" sz="2400" dirty="0" smtClean="0"/>
              <a:t>Discrete Long Text (</a:t>
            </a:r>
            <a:r>
              <a:rPr lang="en-US" sz="2400" dirty="0" err="1" smtClean="0"/>
              <a:t>SoftBank</a:t>
            </a:r>
            <a:r>
              <a:rPr lang="en-US" sz="2400" dirty="0" smtClean="0"/>
              <a:t>)</a:t>
            </a:r>
          </a:p>
        </p:txBody>
      </p:sp>
      <p:pic>
        <p:nvPicPr>
          <p:cNvPr id="11266" name="Picture 2" descr="C:\Users\richardn\AppData\Local\Microsoft\Windows\Temporary Internet Files\Content.IE5\PP22RCJ2\survey-results[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666" y="4353786"/>
            <a:ext cx="2995613"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786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6" y="622893"/>
            <a:ext cx="7396843" cy="707886"/>
          </a:xfrm>
          <a:prstGeom prst="rect">
            <a:avLst/>
          </a:prstGeom>
          <a:noFill/>
        </p:spPr>
        <p:txBody>
          <a:bodyPr wrap="square" rtlCol="0">
            <a:spAutoFit/>
          </a:bodyPr>
          <a:lstStyle/>
          <a:p>
            <a:r>
              <a:rPr lang="en-US" sz="4000" b="1" dirty="0" err="1" smtClean="0">
                <a:solidFill>
                  <a:srgbClr val="E21E31"/>
                </a:solidFill>
              </a:rPr>
              <a:t>SoftLab</a:t>
            </a:r>
            <a:r>
              <a:rPr lang="en-US" sz="4000" b="1" dirty="0" smtClean="0">
                <a:solidFill>
                  <a:srgbClr val="E21E31"/>
                </a:solidFill>
              </a:rPr>
              <a:t> Discrete</a:t>
            </a:r>
            <a:endParaRPr lang="en-US" sz="4000" b="1" dirty="0">
              <a:solidFill>
                <a:srgbClr val="E21E31"/>
              </a:solidFill>
            </a:endParaRPr>
          </a:p>
        </p:txBody>
      </p:sp>
      <p:sp>
        <p:nvSpPr>
          <p:cNvPr id="7" name="TextBox 6"/>
          <p:cNvSpPr txBox="1"/>
          <p:nvPr/>
        </p:nvSpPr>
        <p:spPr>
          <a:xfrm>
            <a:off x="718455" y="1330779"/>
            <a:ext cx="7592787" cy="646331"/>
          </a:xfrm>
          <a:prstGeom prst="rect">
            <a:avLst/>
          </a:prstGeom>
          <a:noFill/>
        </p:spPr>
        <p:txBody>
          <a:bodyPr wrap="square" rtlCol="0">
            <a:spAutoFit/>
          </a:bodyPr>
          <a:lstStyle/>
          <a:p>
            <a:r>
              <a:rPr lang="en-US" dirty="0" smtClean="0"/>
              <a:t>In the discrete format, data elements are sent field-by-field as a non-human readable results report. </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76" t="44585" r="30949" b="25544"/>
          <a:stretch/>
        </p:blipFill>
        <p:spPr bwMode="auto">
          <a:xfrm>
            <a:off x="718456" y="2506437"/>
            <a:ext cx="5469774" cy="275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rot="20444006">
            <a:off x="6468428" y="2332130"/>
            <a:ext cx="2064339" cy="1233041"/>
            <a:chOff x="5153977" y="2946656"/>
            <a:chExt cx="2064339" cy="1233041"/>
          </a:xfrm>
        </p:grpSpPr>
        <p:sp>
          <p:nvSpPr>
            <p:cNvPr id="5" name="Rectangle 4"/>
            <p:cNvSpPr/>
            <p:nvPr/>
          </p:nvSpPr>
          <p:spPr>
            <a:xfrm rot="2283004">
              <a:off x="5153977" y="2975158"/>
              <a:ext cx="2051542" cy="1204539"/>
            </a:xfrm>
            <a:prstGeom prst="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254819">
              <a:off x="5206743" y="2946656"/>
              <a:ext cx="2011573"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Most Common</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1666698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6" y="622893"/>
            <a:ext cx="7396843" cy="707886"/>
          </a:xfrm>
          <a:prstGeom prst="rect">
            <a:avLst/>
          </a:prstGeom>
          <a:noFill/>
        </p:spPr>
        <p:txBody>
          <a:bodyPr wrap="square" rtlCol="0">
            <a:spAutoFit/>
          </a:bodyPr>
          <a:lstStyle/>
          <a:p>
            <a:r>
              <a:rPr lang="en-US" sz="4000" b="1" dirty="0" err="1" smtClean="0">
                <a:solidFill>
                  <a:srgbClr val="E21E31"/>
                </a:solidFill>
              </a:rPr>
              <a:t>SoftLab</a:t>
            </a:r>
            <a:r>
              <a:rPr lang="en-US" sz="4000" b="1" dirty="0" smtClean="0">
                <a:solidFill>
                  <a:srgbClr val="E21E31"/>
                </a:solidFill>
              </a:rPr>
              <a:t> Display</a:t>
            </a:r>
            <a:endParaRPr lang="en-US" sz="4000" b="1" dirty="0">
              <a:solidFill>
                <a:srgbClr val="E21E31"/>
              </a:solidFill>
            </a:endParaRPr>
          </a:p>
        </p:txBody>
      </p:sp>
      <p:sp>
        <p:nvSpPr>
          <p:cNvPr id="3" name="TextBox 2"/>
          <p:cNvSpPr txBox="1"/>
          <p:nvPr/>
        </p:nvSpPr>
        <p:spPr>
          <a:xfrm>
            <a:off x="718455" y="1330779"/>
            <a:ext cx="7592787" cy="646331"/>
          </a:xfrm>
          <a:prstGeom prst="rect">
            <a:avLst/>
          </a:prstGeom>
          <a:noFill/>
        </p:spPr>
        <p:txBody>
          <a:bodyPr wrap="square" rtlCol="0">
            <a:spAutoFit/>
          </a:bodyPr>
          <a:lstStyle/>
          <a:p>
            <a:r>
              <a:rPr lang="en-US" dirty="0" smtClean="0"/>
              <a:t>In the display format, lines of a human readable report are sent in DSP segments (one line per segment).   </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45" t="45757" r="30196" b="10616"/>
          <a:stretch/>
        </p:blipFill>
        <p:spPr bwMode="auto">
          <a:xfrm>
            <a:off x="778725" y="2108167"/>
            <a:ext cx="5552902" cy="401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30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 Topics</a:t>
            </a:r>
            <a:endParaRPr lang="en-US" dirty="0"/>
          </a:p>
        </p:txBody>
      </p:sp>
      <p:sp>
        <p:nvSpPr>
          <p:cNvPr id="5" name="Content Placeholder 4"/>
          <p:cNvSpPr>
            <a:spLocks noGrp="1"/>
          </p:cNvSpPr>
          <p:nvPr>
            <p:ph sz="half" idx="1"/>
          </p:nvPr>
        </p:nvSpPr>
        <p:spPr>
          <a:xfrm>
            <a:off x="1235785" y="1667435"/>
            <a:ext cx="3886200" cy="3361765"/>
          </a:xfrm>
        </p:spPr>
        <p:txBody>
          <a:bodyPr>
            <a:normAutofit lnSpcReduction="10000"/>
          </a:bodyPr>
          <a:lstStyle/>
          <a:p>
            <a:r>
              <a:rPr lang="en-US" dirty="0" smtClean="0"/>
              <a:t>The questionnaire</a:t>
            </a:r>
            <a:endParaRPr lang="en-US" dirty="0"/>
          </a:p>
          <a:p>
            <a:r>
              <a:rPr lang="en-US" dirty="0" smtClean="0"/>
              <a:t>Functionality</a:t>
            </a:r>
          </a:p>
          <a:p>
            <a:r>
              <a:rPr lang="en-US" dirty="0" smtClean="0"/>
              <a:t>Customizations</a:t>
            </a:r>
          </a:p>
          <a:p>
            <a:r>
              <a:rPr lang="en-US" dirty="0" smtClean="0"/>
              <a:t>The SCR process</a:t>
            </a:r>
          </a:p>
          <a:p>
            <a:r>
              <a:rPr lang="en-US" dirty="0" smtClean="0"/>
              <a:t>Order entry</a:t>
            </a:r>
          </a:p>
          <a:p>
            <a:r>
              <a:rPr lang="en-US" dirty="0" smtClean="0"/>
              <a:t>Results reporting</a:t>
            </a:r>
          </a:p>
        </p:txBody>
      </p:sp>
      <p:sp>
        <p:nvSpPr>
          <p:cNvPr id="6" name="Content Placeholder 5"/>
          <p:cNvSpPr>
            <a:spLocks noGrp="1"/>
          </p:cNvSpPr>
          <p:nvPr>
            <p:ph sz="half" idx="2"/>
          </p:nvPr>
        </p:nvSpPr>
        <p:spPr>
          <a:xfrm>
            <a:off x="5171739" y="1667435"/>
            <a:ext cx="3886200" cy="3386258"/>
          </a:xfrm>
        </p:spPr>
        <p:txBody>
          <a:bodyPr>
            <a:normAutofit lnSpcReduction="10000"/>
          </a:bodyPr>
          <a:lstStyle/>
          <a:p>
            <a:r>
              <a:rPr lang="en-US" dirty="0" smtClean="0"/>
              <a:t>Test plans</a:t>
            </a:r>
          </a:p>
          <a:p>
            <a:r>
              <a:rPr lang="en-US" dirty="0" err="1" smtClean="0"/>
              <a:t>Erorr</a:t>
            </a:r>
            <a:r>
              <a:rPr lang="en-US" dirty="0" smtClean="0"/>
              <a:t> logging</a:t>
            </a:r>
          </a:p>
          <a:p>
            <a:r>
              <a:rPr lang="en-US" dirty="0" smtClean="0"/>
              <a:t>Mu2 Objectives</a:t>
            </a:r>
          </a:p>
          <a:p>
            <a:r>
              <a:rPr lang="en-US" dirty="0" smtClean="0"/>
              <a:t>Switch plans</a:t>
            </a:r>
          </a:p>
          <a:p>
            <a:r>
              <a:rPr lang="en-US" dirty="0" smtClean="0"/>
              <a:t>Go-live</a:t>
            </a:r>
          </a:p>
          <a:p>
            <a:r>
              <a:rPr lang="en-US" dirty="0" smtClean="0"/>
              <a:t>The future is </a:t>
            </a:r>
            <a:r>
              <a:rPr lang="en-US" dirty="0" err="1" smtClean="0"/>
              <a:t>esb</a:t>
            </a:r>
            <a:endParaRPr lang="en-US" dirty="0" smtClean="0"/>
          </a:p>
          <a:p>
            <a:endParaRPr lang="en-US" dirty="0"/>
          </a:p>
        </p:txBody>
      </p:sp>
      <p:pic>
        <p:nvPicPr>
          <p:cNvPr id="4099" name="Picture 3" descr="C:\Users\richardn\AppData\Local\Microsoft\Windows\Temporary Internet Files\Content.IE5\PP22RCJ2\blog-comment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923" y="4589766"/>
            <a:ext cx="3009220" cy="215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503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5" y="622893"/>
            <a:ext cx="7396843" cy="707886"/>
          </a:xfrm>
          <a:prstGeom prst="rect">
            <a:avLst/>
          </a:prstGeom>
          <a:noFill/>
        </p:spPr>
        <p:txBody>
          <a:bodyPr wrap="square" rtlCol="0">
            <a:spAutoFit/>
          </a:bodyPr>
          <a:lstStyle/>
          <a:p>
            <a:r>
              <a:rPr lang="en-US" sz="4000" b="1" dirty="0" smtClean="0">
                <a:solidFill>
                  <a:srgbClr val="E21E31"/>
                </a:solidFill>
              </a:rPr>
              <a:t>OBX Report Format</a:t>
            </a:r>
            <a:endParaRPr lang="en-US" sz="4000" b="1" dirty="0">
              <a:solidFill>
                <a:srgbClr val="E21E31"/>
              </a:solidFill>
            </a:endParaRPr>
          </a:p>
        </p:txBody>
      </p:sp>
      <p:sp>
        <p:nvSpPr>
          <p:cNvPr id="3" name="TextBox 2"/>
          <p:cNvSpPr txBox="1"/>
          <p:nvPr/>
        </p:nvSpPr>
        <p:spPr>
          <a:xfrm>
            <a:off x="718455" y="1330779"/>
            <a:ext cx="7592787" cy="923330"/>
          </a:xfrm>
          <a:prstGeom prst="rect">
            <a:avLst/>
          </a:prstGeom>
          <a:noFill/>
        </p:spPr>
        <p:txBody>
          <a:bodyPr wrap="square" rtlCol="0">
            <a:spAutoFit/>
          </a:bodyPr>
          <a:lstStyle/>
          <a:p>
            <a:r>
              <a:rPr lang="en-US" dirty="0" smtClean="0"/>
              <a:t>In the report format, lines of a human readable report are sent in more conventional OBX segments.  OBX[5] contains a single line of a human readable report.  </a:t>
            </a:r>
            <a:endParaRPr 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6" t="9699" r="8579" b="12061"/>
          <a:stretch/>
        </p:blipFill>
        <p:spPr bwMode="auto">
          <a:xfrm>
            <a:off x="783767" y="2400297"/>
            <a:ext cx="6425289" cy="3642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0967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12" t="21390" r="24647" b="7549"/>
          <a:stretch/>
        </p:blipFill>
        <p:spPr bwMode="auto">
          <a:xfrm>
            <a:off x="142058" y="190301"/>
            <a:ext cx="6217920" cy="654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53842" y="274236"/>
            <a:ext cx="2702379" cy="1077218"/>
          </a:xfrm>
          <a:prstGeom prst="rect">
            <a:avLst/>
          </a:prstGeom>
          <a:noFill/>
        </p:spPr>
        <p:txBody>
          <a:bodyPr wrap="square" rtlCol="0">
            <a:spAutoFit/>
          </a:bodyPr>
          <a:lstStyle/>
          <a:p>
            <a:r>
              <a:rPr lang="en-US" sz="3200" b="1" dirty="0" smtClean="0">
                <a:solidFill>
                  <a:srgbClr val="E21E31"/>
                </a:solidFill>
              </a:rPr>
              <a:t>Micro</a:t>
            </a:r>
          </a:p>
          <a:p>
            <a:r>
              <a:rPr lang="en-US" sz="3200" b="1" dirty="0" smtClean="0">
                <a:solidFill>
                  <a:srgbClr val="E21E31"/>
                </a:solidFill>
              </a:rPr>
              <a:t>Discrete Type I</a:t>
            </a:r>
            <a:endParaRPr lang="en-US" sz="3200" b="1" dirty="0">
              <a:solidFill>
                <a:srgbClr val="E21E31"/>
              </a:solidFill>
            </a:endParaRPr>
          </a:p>
        </p:txBody>
      </p:sp>
      <p:grpSp>
        <p:nvGrpSpPr>
          <p:cNvPr id="4" name="Group 3"/>
          <p:cNvGrpSpPr/>
          <p:nvPr/>
        </p:nvGrpSpPr>
        <p:grpSpPr>
          <a:xfrm rot="20453799">
            <a:off x="6468428" y="2332130"/>
            <a:ext cx="2064339" cy="1233041"/>
            <a:chOff x="5153977" y="2946656"/>
            <a:chExt cx="2064339" cy="1233041"/>
          </a:xfrm>
        </p:grpSpPr>
        <p:sp>
          <p:nvSpPr>
            <p:cNvPr id="5" name="Rectangle 4"/>
            <p:cNvSpPr/>
            <p:nvPr/>
          </p:nvSpPr>
          <p:spPr>
            <a:xfrm rot="2283004">
              <a:off x="5153977" y="2975158"/>
              <a:ext cx="2051542" cy="1204539"/>
            </a:xfrm>
            <a:prstGeom prst="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254819">
              <a:off x="5206743" y="2946656"/>
              <a:ext cx="2011573"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Most Common</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862939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976" t="20577" r="22317" b="8789"/>
          <a:stretch/>
        </p:blipFill>
        <p:spPr bwMode="auto">
          <a:xfrm>
            <a:off x="60117" y="91145"/>
            <a:ext cx="6517179" cy="6505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53848" y="275333"/>
            <a:ext cx="2792184" cy="1077218"/>
          </a:xfrm>
          <a:prstGeom prst="rect">
            <a:avLst/>
          </a:prstGeom>
          <a:noFill/>
        </p:spPr>
        <p:txBody>
          <a:bodyPr wrap="square" rtlCol="0">
            <a:spAutoFit/>
          </a:bodyPr>
          <a:lstStyle/>
          <a:p>
            <a:r>
              <a:rPr lang="en-US" sz="3200" b="1" dirty="0" smtClean="0">
                <a:solidFill>
                  <a:srgbClr val="E21E31"/>
                </a:solidFill>
              </a:rPr>
              <a:t>Micro</a:t>
            </a:r>
          </a:p>
          <a:p>
            <a:r>
              <a:rPr lang="en-US" sz="3200" b="1" dirty="0" smtClean="0">
                <a:solidFill>
                  <a:srgbClr val="E21E31"/>
                </a:solidFill>
              </a:rPr>
              <a:t>Discrete Type II</a:t>
            </a:r>
            <a:endParaRPr lang="en-US" sz="3200" b="1" dirty="0">
              <a:solidFill>
                <a:srgbClr val="E21E31"/>
              </a:solidFill>
            </a:endParaRPr>
          </a:p>
        </p:txBody>
      </p:sp>
    </p:spTree>
    <p:extLst>
      <p:ext uri="{BB962C8B-B14F-4D97-AF65-F5344CB8AC3E}">
        <p14:creationId xmlns:p14="http://schemas.microsoft.com/office/powerpoint/2010/main" val="1265735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20" y="16328"/>
            <a:ext cx="6890659" cy="6456234"/>
          </a:xfrm>
          <a:prstGeom prst="rect">
            <a:avLst/>
          </a:prstGeom>
        </p:spPr>
      </p:pic>
      <p:sp>
        <p:nvSpPr>
          <p:cNvPr id="3" name="TextBox 2"/>
          <p:cNvSpPr txBox="1"/>
          <p:nvPr/>
        </p:nvSpPr>
        <p:spPr>
          <a:xfrm>
            <a:off x="6343653" y="683547"/>
            <a:ext cx="2604407" cy="954107"/>
          </a:xfrm>
          <a:prstGeom prst="rect">
            <a:avLst/>
          </a:prstGeom>
          <a:noFill/>
        </p:spPr>
        <p:txBody>
          <a:bodyPr wrap="square" rtlCol="0">
            <a:spAutoFit/>
          </a:bodyPr>
          <a:lstStyle/>
          <a:p>
            <a:r>
              <a:rPr lang="en-US" sz="3200" b="1" dirty="0" smtClean="0">
                <a:solidFill>
                  <a:srgbClr val="E21E31"/>
                </a:solidFill>
              </a:rPr>
              <a:t>Hybrid</a:t>
            </a:r>
          </a:p>
          <a:p>
            <a:r>
              <a:rPr lang="en-US" sz="2400" b="1" dirty="0" smtClean="0">
                <a:solidFill>
                  <a:srgbClr val="E21E31"/>
                </a:solidFill>
              </a:rPr>
              <a:t>Discrete/Display</a:t>
            </a:r>
          </a:p>
        </p:txBody>
      </p:sp>
    </p:spTree>
    <p:extLst>
      <p:ext uri="{BB962C8B-B14F-4D97-AF65-F5344CB8AC3E}">
        <p14:creationId xmlns:p14="http://schemas.microsoft.com/office/powerpoint/2010/main" val="439843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8455" y="133053"/>
            <a:ext cx="7396843" cy="707886"/>
          </a:xfrm>
          <a:prstGeom prst="rect">
            <a:avLst/>
          </a:prstGeom>
          <a:noFill/>
        </p:spPr>
        <p:txBody>
          <a:bodyPr wrap="square" rtlCol="0">
            <a:spAutoFit/>
          </a:bodyPr>
          <a:lstStyle/>
          <a:p>
            <a:r>
              <a:rPr lang="en-US" sz="4000" b="1" dirty="0" smtClean="0">
                <a:solidFill>
                  <a:srgbClr val="E21E31"/>
                </a:solidFill>
              </a:rPr>
              <a:t>Softbank Discrete Long Text</a:t>
            </a:r>
            <a:endParaRPr lang="en-US" sz="4000" b="1" dirty="0">
              <a:solidFill>
                <a:srgbClr val="E21E31"/>
              </a:solidFill>
            </a:endParaRP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976" t="20668" r="24025" b="18583"/>
          <a:stretch/>
        </p:blipFill>
        <p:spPr bwMode="auto">
          <a:xfrm>
            <a:off x="718455" y="936021"/>
            <a:ext cx="6309954" cy="5595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573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8455" y="133053"/>
            <a:ext cx="7396843" cy="707886"/>
          </a:xfrm>
          <a:prstGeom prst="rect">
            <a:avLst/>
          </a:prstGeom>
          <a:noFill/>
        </p:spPr>
        <p:txBody>
          <a:bodyPr wrap="square" rtlCol="0">
            <a:spAutoFit/>
          </a:bodyPr>
          <a:lstStyle/>
          <a:p>
            <a:r>
              <a:rPr lang="en-US" sz="4000" b="1" dirty="0" smtClean="0">
                <a:solidFill>
                  <a:srgbClr val="E21E31"/>
                </a:solidFill>
              </a:rPr>
              <a:t>Softbank Discrete short Text</a:t>
            </a:r>
            <a:endParaRPr lang="en-US" sz="4000" b="1" dirty="0">
              <a:solidFill>
                <a:srgbClr val="E21E31"/>
              </a:solidFill>
            </a:endParaRPr>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773" t="30235" r="13959" b="7241"/>
          <a:stretch/>
        </p:blipFill>
        <p:spPr bwMode="auto">
          <a:xfrm>
            <a:off x="718455" y="1020535"/>
            <a:ext cx="6319157" cy="5216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descr="C:\Users\richardn\AppData\Local\Microsoft\Windows\Temporary Internet Files\Content.IE5\DRP2AA5O\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richardn\AppData\Local\Microsoft\Windows\Temporary Internet Files\Content.IE5\PP22RCJ2\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rot="20325521">
            <a:off x="6608836" y="2511745"/>
            <a:ext cx="2064339" cy="1233041"/>
            <a:chOff x="5153977" y="2946656"/>
            <a:chExt cx="2064339" cy="1233041"/>
          </a:xfrm>
        </p:grpSpPr>
        <p:sp>
          <p:nvSpPr>
            <p:cNvPr id="7" name="Rectangle 6"/>
            <p:cNvSpPr/>
            <p:nvPr/>
          </p:nvSpPr>
          <p:spPr>
            <a:xfrm rot="2283004">
              <a:off x="5153977" y="2975158"/>
              <a:ext cx="2051542" cy="1204539"/>
            </a:xfrm>
            <a:prstGeom prst="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254819">
              <a:off x="5206743" y="2946656"/>
              <a:ext cx="2011573"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Most Common</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2770465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38996" y="780893"/>
            <a:ext cx="6319160" cy="707886"/>
          </a:xfrm>
          <a:prstGeom prst="rect">
            <a:avLst/>
          </a:prstGeom>
          <a:noFill/>
        </p:spPr>
        <p:txBody>
          <a:bodyPr wrap="square" rtlCol="0">
            <a:spAutoFit/>
          </a:bodyPr>
          <a:lstStyle/>
          <a:p>
            <a:r>
              <a:rPr lang="en-US" sz="4000" b="1" dirty="0" smtClean="0">
                <a:solidFill>
                  <a:srgbClr val="E21E31"/>
                </a:solidFill>
              </a:rPr>
              <a:t>Determining the Best Format</a:t>
            </a:r>
            <a:endParaRPr lang="en-US" sz="4000" b="1" dirty="0">
              <a:solidFill>
                <a:srgbClr val="E21E31"/>
              </a:solidFill>
            </a:endParaRPr>
          </a:p>
        </p:txBody>
      </p:sp>
      <p:sp>
        <p:nvSpPr>
          <p:cNvPr id="2" name="TextBox 1"/>
          <p:cNvSpPr txBox="1"/>
          <p:nvPr/>
        </p:nvSpPr>
        <p:spPr>
          <a:xfrm>
            <a:off x="734786" y="2179873"/>
            <a:ext cx="7690757"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Ask your his vendor for example messages of results that they can receive and process successfully for the different technologies (general lab, micro, bank, genetics).  </a:t>
            </a:r>
          </a:p>
          <a:p>
            <a:pPr marL="285750" indent="-285750">
              <a:buFont typeface="Arial" panose="020B0604020202020204" pitchFamily="34" charset="0"/>
              <a:buChar char="•"/>
            </a:pPr>
            <a:r>
              <a:rPr lang="en-US" sz="2400" dirty="0" smtClean="0"/>
              <a:t>Predetermine HIS requirements that aren’t reflected in the standard SCC interface specifications.  Special data fields that may be required by the HIS but not shown as required by SCC.  These elements will need to be addressed early in the implementation process.</a:t>
            </a:r>
          </a:p>
          <a:p>
            <a:pPr marL="285750" indent="-285750">
              <a:buFont typeface="Arial" panose="020B0604020202020204" pitchFamily="34" charset="0"/>
              <a:buChar char="•"/>
            </a:pPr>
            <a:r>
              <a:rPr lang="en-US" sz="2400" dirty="0" smtClean="0"/>
              <a:t>Send example SCC HL7 messages to the HIS vendor to assist with the selection of the most compatible formats.  </a:t>
            </a:r>
            <a:endParaRPr lang="en-US" sz="2400" dirty="0"/>
          </a:p>
        </p:txBody>
      </p:sp>
    </p:spTree>
    <p:extLst>
      <p:ext uri="{BB962C8B-B14F-4D97-AF65-F5344CB8AC3E}">
        <p14:creationId xmlns:p14="http://schemas.microsoft.com/office/powerpoint/2010/main" val="3236098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871" y="2145137"/>
            <a:ext cx="3306536" cy="1120578"/>
          </a:xfrm>
        </p:spPr>
        <p:txBody>
          <a:bodyPr>
            <a:normAutofit/>
          </a:bodyPr>
          <a:lstStyle/>
          <a:p>
            <a:r>
              <a:rPr lang="en-US" dirty="0" smtClean="0"/>
              <a:t>Testing</a:t>
            </a:r>
            <a:endParaRPr lang="en-US" dirty="0"/>
          </a:p>
        </p:txBody>
      </p:sp>
      <p:sp>
        <p:nvSpPr>
          <p:cNvPr id="3" name="TextBox 2"/>
          <p:cNvSpPr txBox="1"/>
          <p:nvPr/>
        </p:nvSpPr>
        <p:spPr>
          <a:xfrm>
            <a:off x="947056" y="3241200"/>
            <a:ext cx="7176407" cy="2677656"/>
          </a:xfrm>
          <a:prstGeom prst="rect">
            <a:avLst/>
          </a:prstGeom>
          <a:noFill/>
        </p:spPr>
        <p:txBody>
          <a:bodyPr wrap="square" rtlCol="0">
            <a:spAutoFit/>
          </a:bodyPr>
          <a:lstStyle/>
          <a:p>
            <a:r>
              <a:rPr lang="en-US" sz="2800" dirty="0" smtClean="0"/>
              <a:t>The testing process is one of the most important parts of implementing a new interface.  Vendor to vendor testing takes place by both you and your SCC interface specialist.  Test plans are formulated and used to ensure all critical points are covered.  </a:t>
            </a:r>
            <a:endParaRPr lang="en-US" sz="2800" dirty="0"/>
          </a:p>
        </p:txBody>
      </p:sp>
    </p:spTree>
    <p:extLst>
      <p:ext uri="{BB962C8B-B14F-4D97-AF65-F5344CB8AC3E}">
        <p14:creationId xmlns:p14="http://schemas.microsoft.com/office/powerpoint/2010/main" val="542957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8219" y="386137"/>
            <a:ext cx="4833259" cy="707886"/>
          </a:xfrm>
          <a:prstGeom prst="rect">
            <a:avLst/>
          </a:prstGeom>
          <a:noFill/>
        </p:spPr>
        <p:txBody>
          <a:bodyPr wrap="square" rtlCol="0">
            <a:spAutoFit/>
          </a:bodyPr>
          <a:lstStyle/>
          <a:p>
            <a:r>
              <a:rPr lang="en-US" sz="4000" b="1" dirty="0" smtClean="0">
                <a:solidFill>
                  <a:srgbClr val="E21E31"/>
                </a:solidFill>
              </a:rPr>
              <a:t>Developing Test Plans</a:t>
            </a:r>
            <a:endParaRPr lang="en-US" sz="4000" b="1" dirty="0">
              <a:solidFill>
                <a:srgbClr val="E21E31"/>
              </a:solidFill>
            </a:endParaRPr>
          </a:p>
        </p:txBody>
      </p:sp>
      <p:sp>
        <p:nvSpPr>
          <p:cNvPr id="3" name="TextBox 2"/>
          <p:cNvSpPr txBox="1"/>
          <p:nvPr/>
        </p:nvSpPr>
        <p:spPr>
          <a:xfrm>
            <a:off x="832756" y="1404255"/>
            <a:ext cx="7282543" cy="4985980"/>
          </a:xfrm>
          <a:prstGeom prst="rect">
            <a:avLst/>
          </a:prstGeom>
          <a:noFill/>
        </p:spPr>
        <p:txBody>
          <a:bodyPr wrap="square" rtlCol="0">
            <a:spAutoFit/>
          </a:bodyPr>
          <a:lstStyle/>
          <a:p>
            <a:r>
              <a:rPr lang="en-US" sz="2000" b="1" dirty="0"/>
              <a:t>Items to include in your test plan</a:t>
            </a:r>
          </a:p>
          <a:p>
            <a:r>
              <a:rPr lang="en-US" sz="2000" b="1" i="1" dirty="0"/>
              <a:t>ADT</a:t>
            </a:r>
            <a:r>
              <a:rPr lang="en-US" sz="2000" dirty="0"/>
              <a:t> – Include any event that can be triggered </a:t>
            </a:r>
            <a:r>
              <a:rPr lang="en-US" sz="2000" dirty="0" err="1" smtClean="0"/>
              <a:t>ie</a:t>
            </a:r>
            <a:r>
              <a:rPr lang="en-US" sz="2000" dirty="0" smtClean="0"/>
              <a:t> </a:t>
            </a:r>
            <a:r>
              <a:rPr lang="en-US" sz="2000" dirty="0"/>
              <a:t>admits, updates, merges, transfers, and discharges that can be initiated by the sending system.  </a:t>
            </a:r>
            <a:r>
              <a:rPr lang="en-US" sz="2000" i="1" dirty="0"/>
              <a:t>Note: New Order events can also create patient records in SCC.</a:t>
            </a:r>
            <a:endParaRPr lang="en-US" sz="2000" dirty="0"/>
          </a:p>
          <a:p>
            <a:r>
              <a:rPr lang="en-US" sz="2000" b="1" i="1" dirty="0"/>
              <a:t>Order entry</a:t>
            </a:r>
            <a:r>
              <a:rPr lang="en-US" sz="2000" dirty="0"/>
              <a:t> </a:t>
            </a:r>
            <a:r>
              <a:rPr lang="en-US" sz="2000" dirty="0" smtClean="0"/>
              <a:t>– Order </a:t>
            </a:r>
            <a:r>
              <a:rPr lang="en-US" sz="2000" dirty="0"/>
              <a:t>entry events include new orders, add-on orders, order merges (controlled by parameters and conditions), order cancellations, and change orders.  Consider the different order entry scenarios for each module or technology.  </a:t>
            </a:r>
          </a:p>
          <a:p>
            <a:r>
              <a:rPr lang="en-US" sz="2000" b="1" i="1" dirty="0"/>
              <a:t>Results reporting</a:t>
            </a:r>
            <a:r>
              <a:rPr lang="en-US" sz="2000" dirty="0"/>
              <a:t> </a:t>
            </a:r>
            <a:r>
              <a:rPr lang="en-US" sz="2000" dirty="0" smtClean="0"/>
              <a:t>– Include </a:t>
            </a:r>
            <a:r>
              <a:rPr lang="en-US" sz="2000" dirty="0"/>
              <a:t>module specific result sections. Each module/technology is different and resulting scenarios for each will need to be considered.  </a:t>
            </a:r>
          </a:p>
          <a:p>
            <a:r>
              <a:rPr lang="en-US" sz="2000" b="1" i="1" dirty="0"/>
              <a:t>Billing </a:t>
            </a:r>
            <a:r>
              <a:rPr lang="en-US" sz="2000" dirty="0"/>
              <a:t>– Successful billing interface testing is highly dependent on the completion of </a:t>
            </a:r>
            <a:r>
              <a:rPr lang="en-US" sz="2000" dirty="0" err="1"/>
              <a:t>SoftLab</a:t>
            </a:r>
            <a:r>
              <a:rPr lang="en-US" sz="2000" dirty="0"/>
              <a:t> setups.  It is best to defer billing interface testing until after the required setup dependencies are met. </a:t>
            </a:r>
          </a:p>
          <a:p>
            <a:endParaRPr lang="en-US" dirty="0"/>
          </a:p>
        </p:txBody>
      </p:sp>
      <p:pic>
        <p:nvPicPr>
          <p:cNvPr id="9220" name="Picture 4" descr="C:\Users\richardn\AppData\Local\Microsoft\Windows\Temporary Internet Files\Content.IE5\RK1LN6CA\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ichardn\AppData\Local\Microsoft\Windows\Temporary Internet Files\Content.IE5\ZSCCLAMV\Green_checklis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394" y="235931"/>
            <a:ext cx="1649186" cy="12368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richardn\AppData\Local\Microsoft\Windows\Temporary Internet Files\Content.IE5\HZK2EEK7\dmbtest[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226" y="5445579"/>
            <a:ext cx="910923" cy="129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464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8372" y="780893"/>
            <a:ext cx="7217225" cy="707886"/>
          </a:xfrm>
          <a:prstGeom prst="rect">
            <a:avLst/>
          </a:prstGeom>
          <a:noFill/>
        </p:spPr>
        <p:txBody>
          <a:bodyPr wrap="square" rtlCol="0">
            <a:spAutoFit/>
          </a:bodyPr>
          <a:lstStyle/>
          <a:p>
            <a:pPr algn="ctr"/>
            <a:r>
              <a:rPr lang="en-US" sz="4000" b="1" dirty="0" smtClean="0">
                <a:solidFill>
                  <a:srgbClr val="E21E31"/>
                </a:solidFill>
              </a:rPr>
              <a:t>When to Prepare Your Test Plans</a:t>
            </a:r>
            <a:endParaRPr lang="en-US" sz="4000" b="1" dirty="0">
              <a:solidFill>
                <a:srgbClr val="E21E31"/>
              </a:solidFill>
            </a:endParaRPr>
          </a:p>
        </p:txBody>
      </p:sp>
      <p:sp>
        <p:nvSpPr>
          <p:cNvPr id="4" name="TextBox 3"/>
          <p:cNvSpPr txBox="1"/>
          <p:nvPr/>
        </p:nvSpPr>
        <p:spPr>
          <a:xfrm>
            <a:off x="734786" y="1894143"/>
            <a:ext cx="7690757" cy="2677656"/>
          </a:xfrm>
          <a:prstGeom prst="rect">
            <a:avLst/>
          </a:prstGeom>
          <a:noFill/>
        </p:spPr>
        <p:txBody>
          <a:bodyPr wrap="square" rtlCol="0">
            <a:spAutoFit/>
          </a:bodyPr>
          <a:lstStyle/>
          <a:p>
            <a:r>
              <a:rPr lang="en-US" sz="2400" dirty="0" smtClean="0"/>
              <a:t>The time between the specification acceptance and the delivery of the interface is usually 4 weeks.  This is the best time to draft your test plans.  If you are ready with a test plan when the interface is delivered, you will keep the project moving and stay on target for the planned go-live date.  Keep things moving along. Idle time degrades efficiency and poses a timeline risk. </a:t>
            </a:r>
            <a:endParaRPr lang="en-US" sz="2400" dirty="0"/>
          </a:p>
        </p:txBody>
      </p:sp>
      <p:pic>
        <p:nvPicPr>
          <p:cNvPr id="2051" name="Picture 3" descr="C:\Users\richardn\AppData\Local\Microsoft\Windows\Temporary Internet Files\Content.IE5\RK1LN6CA\large-Clock-Calendar-2-66.6-1290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6585" y="4628960"/>
            <a:ext cx="1714886" cy="1714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855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6" name="TextBox 5"/>
          <p:cNvSpPr txBox="1"/>
          <p:nvPr/>
        </p:nvSpPr>
        <p:spPr>
          <a:xfrm>
            <a:off x="1567543" y="1657350"/>
            <a:ext cx="7135586" cy="3046988"/>
          </a:xfrm>
          <a:prstGeom prst="rect">
            <a:avLst/>
          </a:prstGeom>
          <a:noFill/>
        </p:spPr>
        <p:txBody>
          <a:bodyPr wrap="square" rtlCol="0">
            <a:spAutoFit/>
          </a:bodyPr>
          <a:lstStyle/>
          <a:p>
            <a:r>
              <a:rPr lang="en-US" sz="2400" dirty="0" smtClean="0"/>
              <a:t>In this session, we will discuss the interface implementation process and items to consider and watch for.   Adding a new interface is a multi-phase process that requires some planning and predeterminations.  Starting off on the right foot will reduce implementation time and ensure a successful go-live. A handout covering the discussion topics will accompany this presentation. </a:t>
            </a:r>
            <a:endParaRPr lang="en-US" sz="2400" dirty="0"/>
          </a:p>
        </p:txBody>
      </p:sp>
      <p:pic>
        <p:nvPicPr>
          <p:cNvPr id="5122" name="Picture 2" descr="C:\Users\richardn\AppData\Local\Microsoft\Windows\Temporary Internet Files\Content.IE5\HZK2EEK7\presentation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2688" y="5038738"/>
            <a:ext cx="1280433" cy="128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467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7791" y="386137"/>
            <a:ext cx="5110845" cy="707886"/>
          </a:xfrm>
          <a:prstGeom prst="rect">
            <a:avLst/>
          </a:prstGeom>
          <a:noFill/>
        </p:spPr>
        <p:txBody>
          <a:bodyPr wrap="square" rtlCol="0">
            <a:spAutoFit/>
          </a:bodyPr>
          <a:lstStyle/>
          <a:p>
            <a:r>
              <a:rPr lang="en-US" sz="4000" b="1" dirty="0" smtClean="0">
                <a:solidFill>
                  <a:srgbClr val="E21E31"/>
                </a:solidFill>
              </a:rPr>
              <a:t>Testing the unexpected</a:t>
            </a:r>
            <a:endParaRPr lang="en-US" sz="4000" b="1" dirty="0">
              <a:solidFill>
                <a:srgbClr val="E21E31"/>
              </a:solidFill>
            </a:endParaRPr>
          </a:p>
        </p:txBody>
      </p:sp>
      <p:sp>
        <p:nvSpPr>
          <p:cNvPr id="3" name="TextBox 2"/>
          <p:cNvSpPr txBox="1"/>
          <p:nvPr/>
        </p:nvSpPr>
        <p:spPr>
          <a:xfrm>
            <a:off x="832756" y="1102187"/>
            <a:ext cx="7282543" cy="2954655"/>
          </a:xfrm>
          <a:prstGeom prst="rect">
            <a:avLst/>
          </a:prstGeom>
          <a:noFill/>
        </p:spPr>
        <p:txBody>
          <a:bodyPr wrap="square" rtlCol="0">
            <a:spAutoFit/>
          </a:bodyPr>
          <a:lstStyle/>
          <a:p>
            <a:r>
              <a:rPr lang="en-US" sz="2400" b="1" i="1" dirty="0" smtClean="0"/>
              <a:t>Downtime </a:t>
            </a:r>
            <a:r>
              <a:rPr lang="en-US" sz="2400" dirty="0" smtClean="0"/>
              <a:t> </a:t>
            </a:r>
            <a:r>
              <a:rPr lang="en-US" sz="2400" dirty="0"/>
              <a:t>– </a:t>
            </a:r>
            <a:r>
              <a:rPr lang="en-US" sz="2400" dirty="0" smtClean="0"/>
              <a:t>It is critical to test an validate a downtime plan.  Things to consider in a downtime situation:</a:t>
            </a:r>
          </a:p>
          <a:p>
            <a:pPr marL="285750" indent="-285750">
              <a:buFont typeface="Arial" panose="020B0604020202020204" pitchFamily="34" charset="0"/>
              <a:buChar char="•"/>
            </a:pPr>
            <a:r>
              <a:rPr lang="en-US" sz="2400" dirty="0" smtClean="0"/>
              <a:t>How are orders going to be entered?  Is there a reserved pool of key identifiers (MRN, Billing numbers) that will be used? </a:t>
            </a:r>
          </a:p>
          <a:p>
            <a:pPr marL="285750" indent="-285750">
              <a:buFont typeface="Arial" panose="020B0604020202020204" pitchFamily="34" charset="0"/>
              <a:buChar char="•"/>
            </a:pPr>
            <a:r>
              <a:rPr lang="en-US" sz="2400" dirty="0" smtClean="0"/>
              <a:t>How are downtime patient records and orders going to be updated once the interfaces come back online?  </a:t>
            </a:r>
            <a:endParaRPr lang="en-US" sz="2400" dirty="0"/>
          </a:p>
          <a:p>
            <a:endParaRPr lang="en-US" dirty="0"/>
          </a:p>
        </p:txBody>
      </p:sp>
      <p:pic>
        <p:nvPicPr>
          <p:cNvPr id="8199" name="Picture 7" descr="C:\Users\richardn\AppData\Local\Microsoft\Windows\Temporary Internet Files\Content.IE5\RK1LN6CA\woman-compu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223" y="4056842"/>
            <a:ext cx="3241979" cy="220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097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7791" y="386137"/>
            <a:ext cx="5110845" cy="707886"/>
          </a:xfrm>
          <a:prstGeom prst="rect">
            <a:avLst/>
          </a:prstGeom>
          <a:noFill/>
        </p:spPr>
        <p:txBody>
          <a:bodyPr wrap="square" rtlCol="0">
            <a:spAutoFit/>
          </a:bodyPr>
          <a:lstStyle/>
          <a:p>
            <a:r>
              <a:rPr lang="en-US" sz="4000" b="1" dirty="0" smtClean="0">
                <a:solidFill>
                  <a:srgbClr val="E21E31"/>
                </a:solidFill>
              </a:rPr>
              <a:t>Testing Reference Labs</a:t>
            </a:r>
            <a:endParaRPr lang="en-US" sz="4000" b="1" dirty="0">
              <a:solidFill>
                <a:srgbClr val="E21E31"/>
              </a:solidFill>
            </a:endParaRPr>
          </a:p>
        </p:txBody>
      </p:sp>
      <p:sp>
        <p:nvSpPr>
          <p:cNvPr id="4" name="TextBox 3"/>
          <p:cNvSpPr txBox="1"/>
          <p:nvPr/>
        </p:nvSpPr>
        <p:spPr>
          <a:xfrm>
            <a:off x="832756" y="1102187"/>
            <a:ext cx="7282543" cy="3323987"/>
          </a:xfrm>
          <a:prstGeom prst="rect">
            <a:avLst/>
          </a:prstGeom>
          <a:noFill/>
        </p:spPr>
        <p:txBody>
          <a:bodyPr wrap="square" rtlCol="0">
            <a:spAutoFit/>
          </a:bodyPr>
          <a:lstStyle/>
          <a:p>
            <a:r>
              <a:rPr lang="en-US" sz="2400" b="1" dirty="0"/>
              <a:t>Items to include in your test plan</a:t>
            </a:r>
          </a:p>
          <a:p>
            <a:pPr marL="285750" indent="-285750">
              <a:buFont typeface="Arial" panose="020B0604020202020204" pitchFamily="34" charset="0"/>
              <a:buChar char="•"/>
            </a:pPr>
            <a:r>
              <a:rPr lang="en-US" sz="2400" dirty="0" smtClean="0"/>
              <a:t>Proper </a:t>
            </a:r>
            <a:r>
              <a:rPr lang="en-US" sz="2400" dirty="0"/>
              <a:t>translation of abnormal flags with Ref Lab results sent to the HIS. </a:t>
            </a:r>
          </a:p>
          <a:p>
            <a:pPr marL="285750" indent="-285750">
              <a:buFont typeface="Arial" panose="020B0604020202020204" pitchFamily="34" charset="0"/>
              <a:buChar char="•"/>
            </a:pPr>
            <a:r>
              <a:rPr lang="en-US" sz="2400" dirty="0" smtClean="0"/>
              <a:t>Proper </a:t>
            </a:r>
            <a:r>
              <a:rPr lang="en-US" sz="2400" dirty="0"/>
              <a:t>performing site code sent with the results to the HIS.</a:t>
            </a:r>
          </a:p>
          <a:p>
            <a:pPr marL="285750" indent="-285750">
              <a:buFont typeface="Arial" panose="020B0604020202020204" pitchFamily="34" charset="0"/>
              <a:buChar char="•"/>
            </a:pPr>
            <a:r>
              <a:rPr lang="en-US" sz="2400" dirty="0" smtClean="0"/>
              <a:t>Properly </a:t>
            </a:r>
            <a:r>
              <a:rPr lang="en-US" sz="2400" dirty="0"/>
              <a:t>formatted discrete micro results. </a:t>
            </a:r>
          </a:p>
          <a:p>
            <a:pPr marL="285750" indent="-285750">
              <a:buFont typeface="Arial" panose="020B0604020202020204" pitchFamily="34" charset="0"/>
              <a:buChar char="•"/>
            </a:pPr>
            <a:r>
              <a:rPr lang="en-US" sz="2400" dirty="0" smtClean="0"/>
              <a:t>Proper </a:t>
            </a:r>
            <a:r>
              <a:rPr lang="en-US" sz="2400" dirty="0"/>
              <a:t>handling of prompt tests. Assess any need for separate order messages for some </a:t>
            </a:r>
            <a:r>
              <a:rPr lang="en-US" sz="2400" dirty="0" smtClean="0"/>
              <a:t>tests.</a:t>
            </a:r>
            <a:endParaRPr lang="en-US" sz="2400" dirty="0"/>
          </a:p>
          <a:p>
            <a:endParaRPr lang="en-US" dirty="0"/>
          </a:p>
        </p:txBody>
      </p:sp>
      <p:pic>
        <p:nvPicPr>
          <p:cNvPr id="9218" name="Picture 2" descr="C:\Users\richardn\AppData\Local\Microsoft\Windows\Temporary Internet Files\Content.IE5\VV0JVT07\home-chemistry-la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399" y="4122965"/>
            <a:ext cx="2159900" cy="202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274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8372" y="780893"/>
            <a:ext cx="7217225" cy="707886"/>
          </a:xfrm>
          <a:prstGeom prst="rect">
            <a:avLst/>
          </a:prstGeom>
          <a:noFill/>
        </p:spPr>
        <p:txBody>
          <a:bodyPr wrap="square" rtlCol="0">
            <a:spAutoFit/>
          </a:bodyPr>
          <a:lstStyle/>
          <a:p>
            <a:pPr algn="ctr"/>
            <a:r>
              <a:rPr lang="en-US" sz="4000" b="1" dirty="0" smtClean="0">
                <a:solidFill>
                  <a:srgbClr val="E21E31"/>
                </a:solidFill>
              </a:rPr>
              <a:t>Compare Printed Reports to HL7</a:t>
            </a:r>
            <a:endParaRPr lang="en-US" sz="4000" b="1" dirty="0">
              <a:solidFill>
                <a:srgbClr val="E21E31"/>
              </a:solidFill>
            </a:endParaRPr>
          </a:p>
        </p:txBody>
      </p:sp>
      <p:sp>
        <p:nvSpPr>
          <p:cNvPr id="4" name="TextBox 3"/>
          <p:cNvSpPr txBox="1"/>
          <p:nvPr/>
        </p:nvSpPr>
        <p:spPr>
          <a:xfrm>
            <a:off x="734786" y="2081915"/>
            <a:ext cx="7690757" cy="1569660"/>
          </a:xfrm>
          <a:prstGeom prst="rect">
            <a:avLst/>
          </a:prstGeom>
          <a:noFill/>
        </p:spPr>
        <p:txBody>
          <a:bodyPr wrap="square" rtlCol="0">
            <a:spAutoFit/>
          </a:bodyPr>
          <a:lstStyle/>
          <a:p>
            <a:r>
              <a:rPr lang="en-US" sz="2400" dirty="0" smtClean="0"/>
              <a:t>It is critical to make sure that the HL7 result message contains the same result information that is shown in the printed report.  The HIS system should receive and post the same information as shown in the printed report. </a:t>
            </a:r>
            <a:endParaRPr lang="en-US" sz="2400" dirty="0"/>
          </a:p>
        </p:txBody>
      </p:sp>
      <p:pic>
        <p:nvPicPr>
          <p:cNvPr id="7170" name="Picture 2" descr="C:\Users\richardn\AppData\Local\Microsoft\Windows\Temporary Internet Files\Content.IE5\RK1LN6CA\clipboar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381" y="4116162"/>
            <a:ext cx="17145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richardn\AppData\Local\Microsoft\Windows\Temporary Internet Files\Content.IE5\YZLNY3MA\torfnase-Arrow-left-righ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7343" y="4558611"/>
            <a:ext cx="1816916" cy="848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045" t="45757" r="30196" b="10616"/>
          <a:stretch/>
        </p:blipFill>
        <p:spPr bwMode="auto">
          <a:xfrm>
            <a:off x="5216984" y="3895354"/>
            <a:ext cx="3005855" cy="217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3789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0584" y="780893"/>
            <a:ext cx="6319160" cy="707886"/>
          </a:xfrm>
          <a:prstGeom prst="rect">
            <a:avLst/>
          </a:prstGeom>
          <a:noFill/>
        </p:spPr>
        <p:txBody>
          <a:bodyPr wrap="square" rtlCol="0">
            <a:spAutoFit/>
          </a:bodyPr>
          <a:lstStyle/>
          <a:p>
            <a:pPr algn="ctr"/>
            <a:r>
              <a:rPr lang="en-US" sz="4000" b="1" dirty="0" smtClean="0">
                <a:solidFill>
                  <a:srgbClr val="E21E31"/>
                </a:solidFill>
              </a:rPr>
              <a:t>Error Logging</a:t>
            </a:r>
            <a:endParaRPr lang="en-US" sz="4000" b="1" dirty="0">
              <a:solidFill>
                <a:srgbClr val="E21E31"/>
              </a:solidFill>
            </a:endParaRPr>
          </a:p>
        </p:txBody>
      </p:sp>
      <p:sp>
        <p:nvSpPr>
          <p:cNvPr id="3" name="TextBox 2"/>
          <p:cNvSpPr txBox="1"/>
          <p:nvPr/>
        </p:nvSpPr>
        <p:spPr>
          <a:xfrm>
            <a:off x="734786" y="1673680"/>
            <a:ext cx="7690757" cy="1569660"/>
          </a:xfrm>
          <a:prstGeom prst="rect">
            <a:avLst/>
          </a:prstGeom>
          <a:noFill/>
        </p:spPr>
        <p:txBody>
          <a:bodyPr wrap="square" rtlCol="0">
            <a:spAutoFit/>
          </a:bodyPr>
          <a:lstStyle/>
          <a:p>
            <a:r>
              <a:rPr lang="en-US" sz="2400" dirty="0" smtClean="0"/>
              <a:t>Various error logs can be setup to report errors encountered in various interna</a:t>
            </a:r>
            <a:r>
              <a:rPr lang="en-US" sz="2400" dirty="0"/>
              <a:t>l</a:t>
            </a:r>
            <a:r>
              <a:rPr lang="en-US" sz="2400" dirty="0" smtClean="0"/>
              <a:t> interfaces.  Consult with your SCC interface specialist to identify the need for specific error logs.  </a:t>
            </a:r>
            <a:endParaRPr lang="en-US" sz="2400" dirty="0"/>
          </a:p>
        </p:txBody>
      </p:sp>
      <p:pic>
        <p:nvPicPr>
          <p:cNvPr id="3075" name="Picture 3" descr="C:\Users\richardn\AppData\Local\Microsoft\Windows\Temporary Internet Files\Content.IE5\HZK2EEK7\computer_With_Erro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8286" y="3869871"/>
            <a:ext cx="2363755"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781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824" y="1205915"/>
            <a:ext cx="7282543" cy="646331"/>
          </a:xfrm>
          <a:prstGeom prst="rect">
            <a:avLst/>
          </a:prstGeom>
          <a:noFill/>
        </p:spPr>
        <p:txBody>
          <a:bodyPr wrap="square" rtlCol="0">
            <a:spAutoFit/>
          </a:bodyPr>
          <a:lstStyle/>
          <a:p>
            <a:r>
              <a:rPr lang="en-US" dirty="0" smtClean="0"/>
              <a:t>All error logs are stored in the UNIX U/</a:t>
            </a:r>
            <a:r>
              <a:rPr lang="en-US" dirty="0" err="1" smtClean="0"/>
              <a:t>softprint</a:t>
            </a:r>
            <a:r>
              <a:rPr lang="en-US" dirty="0" smtClean="0"/>
              <a:t> directory. Error logs can be accessed through the </a:t>
            </a:r>
            <a:r>
              <a:rPr lang="en-US" dirty="0" err="1" smtClean="0"/>
              <a:t>SoftLab</a:t>
            </a:r>
            <a:r>
              <a:rPr lang="en-US" dirty="0" smtClean="0"/>
              <a:t> ‘Reports Viewer’.   Filter by “*err”.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2043113"/>
            <a:ext cx="520065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16578" y="498029"/>
            <a:ext cx="4898573" cy="707886"/>
          </a:xfrm>
          <a:prstGeom prst="rect">
            <a:avLst/>
          </a:prstGeom>
          <a:noFill/>
        </p:spPr>
        <p:txBody>
          <a:bodyPr wrap="square" rtlCol="0">
            <a:spAutoFit/>
          </a:bodyPr>
          <a:lstStyle/>
          <a:p>
            <a:pPr algn="ctr"/>
            <a:r>
              <a:rPr lang="en-US" sz="4000" b="1" dirty="0" smtClean="0">
                <a:solidFill>
                  <a:srgbClr val="E21E31"/>
                </a:solidFill>
              </a:rPr>
              <a:t>Searching Error Logs</a:t>
            </a:r>
            <a:endParaRPr lang="en-US" sz="4000" b="1" dirty="0">
              <a:solidFill>
                <a:srgbClr val="E21E31"/>
              </a:solidFill>
            </a:endParaRPr>
          </a:p>
        </p:txBody>
      </p:sp>
    </p:spTree>
    <p:extLst>
      <p:ext uri="{BB962C8B-B14F-4D97-AF65-F5344CB8AC3E}">
        <p14:creationId xmlns:p14="http://schemas.microsoft.com/office/powerpoint/2010/main" val="1612045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5630" y="3083701"/>
            <a:ext cx="7282543" cy="1938992"/>
          </a:xfrm>
          <a:prstGeom prst="rect">
            <a:avLst/>
          </a:prstGeom>
          <a:noFill/>
        </p:spPr>
        <p:txBody>
          <a:bodyPr wrap="square" rtlCol="0">
            <a:spAutoFit/>
          </a:bodyPr>
          <a:lstStyle/>
          <a:p>
            <a:r>
              <a:rPr lang="en-US" sz="2400" dirty="0" smtClean="0"/>
              <a:t>SCC has some ability for reporting certain error log events to a designated email address.  If you have a need for this type of setup, discuss it early on with your SCC Interface Specialist.  This functionality should be reserved for the most important of error types. </a:t>
            </a:r>
            <a:endParaRPr lang="en-US" sz="2400" dirty="0"/>
          </a:p>
        </p:txBody>
      </p:sp>
      <p:sp>
        <p:nvSpPr>
          <p:cNvPr id="3" name="TextBox 2"/>
          <p:cNvSpPr txBox="1"/>
          <p:nvPr/>
        </p:nvSpPr>
        <p:spPr>
          <a:xfrm>
            <a:off x="2155371" y="778839"/>
            <a:ext cx="4792436" cy="1938992"/>
          </a:xfrm>
          <a:prstGeom prst="rect">
            <a:avLst/>
          </a:prstGeom>
          <a:noFill/>
        </p:spPr>
        <p:txBody>
          <a:bodyPr wrap="square" rtlCol="0">
            <a:spAutoFit/>
          </a:bodyPr>
          <a:lstStyle/>
          <a:p>
            <a:pPr algn="ctr"/>
            <a:r>
              <a:rPr lang="en-US" sz="4000" b="1" dirty="0" smtClean="0">
                <a:solidFill>
                  <a:srgbClr val="E21E31"/>
                </a:solidFill>
              </a:rPr>
              <a:t>Decide on the need for Error Log Email Notifications</a:t>
            </a:r>
            <a:endParaRPr lang="en-US" sz="4000" b="1" dirty="0">
              <a:solidFill>
                <a:srgbClr val="E21E31"/>
              </a:solidFill>
            </a:endParaRPr>
          </a:p>
        </p:txBody>
      </p:sp>
      <p:pic>
        <p:nvPicPr>
          <p:cNvPr id="4"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068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320" y="2630840"/>
            <a:ext cx="7903029" cy="1569660"/>
          </a:xfrm>
          <a:prstGeom prst="rect">
            <a:avLst/>
          </a:prstGeom>
          <a:noFill/>
        </p:spPr>
        <p:txBody>
          <a:bodyPr wrap="square" rtlCol="0">
            <a:spAutoFit/>
          </a:bodyPr>
          <a:lstStyle/>
          <a:p>
            <a:r>
              <a:rPr lang="en-US" sz="2400" dirty="0" smtClean="0"/>
              <a:t>SCC sells and implements standard interfaces with configurable and parameter driven functional options.  Work with your SCC interface specialist to identify all configuration and parameter options that best fit your enterprise needs.  </a:t>
            </a:r>
            <a:endParaRPr lang="en-US" sz="2400" dirty="0"/>
          </a:p>
        </p:txBody>
      </p:sp>
      <p:pic>
        <p:nvPicPr>
          <p:cNvPr id="6"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88001" y="1115638"/>
            <a:ext cx="5747658" cy="707886"/>
          </a:xfrm>
          <a:prstGeom prst="rect">
            <a:avLst/>
          </a:prstGeom>
          <a:noFill/>
        </p:spPr>
        <p:txBody>
          <a:bodyPr wrap="square" rtlCol="0">
            <a:spAutoFit/>
          </a:bodyPr>
          <a:lstStyle/>
          <a:p>
            <a:pPr algn="ctr"/>
            <a:r>
              <a:rPr lang="en-US" sz="4000" b="1" dirty="0" smtClean="0">
                <a:solidFill>
                  <a:srgbClr val="E21E31"/>
                </a:solidFill>
              </a:rPr>
              <a:t>Interface Standardization</a:t>
            </a:r>
            <a:endParaRPr lang="en-US" sz="4000" b="1" dirty="0">
              <a:solidFill>
                <a:srgbClr val="E21E31"/>
              </a:solidFill>
            </a:endParaRPr>
          </a:p>
        </p:txBody>
      </p:sp>
    </p:spTree>
    <p:extLst>
      <p:ext uri="{BB962C8B-B14F-4D97-AF65-F5344CB8AC3E}">
        <p14:creationId xmlns:p14="http://schemas.microsoft.com/office/powerpoint/2010/main" val="1752316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2441144"/>
            <a:ext cx="7282543" cy="2308324"/>
          </a:xfrm>
          <a:prstGeom prst="rect">
            <a:avLst/>
          </a:prstGeom>
          <a:noFill/>
        </p:spPr>
        <p:txBody>
          <a:bodyPr wrap="square" rtlCol="0">
            <a:spAutoFit/>
          </a:bodyPr>
          <a:lstStyle/>
          <a:p>
            <a:r>
              <a:rPr lang="en-US" sz="2400" dirty="0"/>
              <a:t>SCC strongly recommends working with the </a:t>
            </a:r>
            <a:r>
              <a:rPr lang="en-US" sz="2400" dirty="0" smtClean="0"/>
              <a:t>interface </a:t>
            </a:r>
            <a:r>
              <a:rPr lang="en-US" sz="2400" dirty="0"/>
              <a:t>standard functionality to accommodate any </a:t>
            </a:r>
            <a:r>
              <a:rPr lang="en-US" sz="2400" dirty="0" smtClean="0"/>
              <a:t>non-standard foreign </a:t>
            </a:r>
            <a:r>
              <a:rPr lang="en-US" sz="2400" dirty="0"/>
              <a:t>system or workflow need.  </a:t>
            </a:r>
            <a:r>
              <a:rPr lang="en-US" sz="2400" dirty="0" smtClean="0"/>
              <a:t>You should review any perceived special requirement with your SCC interface  specialist to work out how to setup and/or configure the interface to support that requirement.  </a:t>
            </a:r>
            <a:endParaRPr lang="en-US" sz="2400" dirty="0"/>
          </a:p>
        </p:txBody>
      </p:sp>
      <p:sp>
        <p:nvSpPr>
          <p:cNvPr id="4" name="TextBox 3"/>
          <p:cNvSpPr txBox="1"/>
          <p:nvPr/>
        </p:nvSpPr>
        <p:spPr>
          <a:xfrm>
            <a:off x="1690033" y="1115638"/>
            <a:ext cx="5747658" cy="707886"/>
          </a:xfrm>
          <a:prstGeom prst="rect">
            <a:avLst/>
          </a:prstGeom>
          <a:noFill/>
        </p:spPr>
        <p:txBody>
          <a:bodyPr wrap="square" rtlCol="0">
            <a:spAutoFit/>
          </a:bodyPr>
          <a:lstStyle/>
          <a:p>
            <a:pPr algn="ctr"/>
            <a:r>
              <a:rPr lang="en-US" sz="4000" b="1" dirty="0" smtClean="0">
                <a:solidFill>
                  <a:srgbClr val="E21E31"/>
                </a:solidFill>
              </a:rPr>
              <a:t>Customizations</a:t>
            </a:r>
            <a:endParaRPr lang="en-US" sz="4000" b="1" dirty="0">
              <a:solidFill>
                <a:srgbClr val="E21E31"/>
              </a:solidFill>
            </a:endParaRPr>
          </a:p>
        </p:txBody>
      </p:sp>
      <p:pic>
        <p:nvPicPr>
          <p:cNvPr id="5"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473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6236" y="2212544"/>
            <a:ext cx="7282543" cy="3046988"/>
          </a:xfrm>
          <a:prstGeom prst="rect">
            <a:avLst/>
          </a:prstGeom>
          <a:noFill/>
        </p:spPr>
        <p:txBody>
          <a:bodyPr wrap="square" rtlCol="0">
            <a:spAutoFit/>
          </a:bodyPr>
          <a:lstStyle/>
          <a:p>
            <a:r>
              <a:rPr lang="en-US" sz="2400" dirty="0" smtClean="0"/>
              <a:t>Occasionally, there may be a requirement that cannot be accommodated through setup, configuration, or parameters.  In such cases an SCR (Software Change Request) may be submitted for consideration.   SCC strongly advises that the SCR process should only be used as a last resort when all other options have been exhausted.  SCC will evaluate the change request for is viability and cost.  Not all SCR’s are accepted. </a:t>
            </a:r>
            <a:endParaRPr lang="en-US" sz="2400" dirty="0"/>
          </a:p>
        </p:txBody>
      </p:sp>
      <p:sp>
        <p:nvSpPr>
          <p:cNvPr id="4" name="TextBox 3"/>
          <p:cNvSpPr txBox="1"/>
          <p:nvPr/>
        </p:nvSpPr>
        <p:spPr>
          <a:xfrm>
            <a:off x="1673678" y="1115638"/>
            <a:ext cx="5747658" cy="707886"/>
          </a:xfrm>
          <a:prstGeom prst="rect">
            <a:avLst/>
          </a:prstGeom>
          <a:noFill/>
        </p:spPr>
        <p:txBody>
          <a:bodyPr wrap="square" rtlCol="0">
            <a:spAutoFit/>
          </a:bodyPr>
          <a:lstStyle/>
          <a:p>
            <a:pPr algn="ctr"/>
            <a:r>
              <a:rPr lang="en-US" sz="4000" b="1" dirty="0" smtClean="0">
                <a:solidFill>
                  <a:srgbClr val="E21E31"/>
                </a:solidFill>
              </a:rPr>
              <a:t>The SCR Process</a:t>
            </a:r>
            <a:endParaRPr lang="en-US" sz="4000" b="1" dirty="0">
              <a:solidFill>
                <a:srgbClr val="E21E31"/>
              </a:solidFill>
            </a:endParaRPr>
          </a:p>
        </p:txBody>
      </p:sp>
      <p:pic>
        <p:nvPicPr>
          <p:cNvPr id="7"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8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5630" y="2528549"/>
            <a:ext cx="7282543" cy="1938992"/>
          </a:xfrm>
          <a:prstGeom prst="rect">
            <a:avLst/>
          </a:prstGeom>
          <a:noFill/>
        </p:spPr>
        <p:txBody>
          <a:bodyPr wrap="square" rtlCol="0">
            <a:spAutoFit/>
          </a:bodyPr>
          <a:lstStyle/>
          <a:p>
            <a:r>
              <a:rPr lang="en-US" sz="2400" dirty="0" smtClean="0"/>
              <a:t>Any project should always start with the end in mind.  A firm go-live date should be established and everyone should work toward meeting that date.  Slippage not only causes delays, it adds resource allocation to the over-all project.  Time is money…  </a:t>
            </a:r>
            <a:endParaRPr lang="en-US" sz="2400" dirty="0"/>
          </a:p>
        </p:txBody>
      </p:sp>
      <p:sp>
        <p:nvSpPr>
          <p:cNvPr id="3" name="TextBox 2"/>
          <p:cNvSpPr txBox="1"/>
          <p:nvPr/>
        </p:nvSpPr>
        <p:spPr>
          <a:xfrm>
            <a:off x="2155371" y="778839"/>
            <a:ext cx="4792436" cy="1323439"/>
          </a:xfrm>
          <a:prstGeom prst="rect">
            <a:avLst/>
          </a:prstGeom>
          <a:noFill/>
        </p:spPr>
        <p:txBody>
          <a:bodyPr wrap="square" rtlCol="0">
            <a:spAutoFit/>
          </a:bodyPr>
          <a:lstStyle/>
          <a:p>
            <a:pPr algn="ctr"/>
            <a:r>
              <a:rPr lang="en-US" sz="4000" b="1" dirty="0" smtClean="0">
                <a:solidFill>
                  <a:srgbClr val="E21E31"/>
                </a:solidFill>
              </a:rPr>
              <a:t>Stick to a Project Timeline</a:t>
            </a:r>
            <a:endParaRPr lang="en-US" sz="4000" b="1" dirty="0">
              <a:solidFill>
                <a:srgbClr val="E21E31"/>
              </a:solidFill>
            </a:endParaRPr>
          </a:p>
        </p:txBody>
      </p:sp>
      <p:pic>
        <p:nvPicPr>
          <p:cNvPr id="4"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richardn\AppData\Local\Microsoft\Windows\Temporary Internet Files\Content.IE5\HZK2EEK7\VHyJx[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744" y="5086753"/>
            <a:ext cx="2846101" cy="115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119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1712428"/>
            <a:ext cx="7886700" cy="932800"/>
          </a:xfrm>
        </p:spPr>
        <p:txBody>
          <a:bodyPr>
            <a:normAutofit fontScale="90000"/>
          </a:bodyPr>
          <a:lstStyle/>
          <a:p>
            <a:r>
              <a:rPr lang="en-US" dirty="0" smtClean="0"/>
              <a:t>The Questionnaire</a:t>
            </a:r>
            <a:endParaRPr lang="en-US" dirty="0"/>
          </a:p>
        </p:txBody>
      </p:sp>
      <p:sp>
        <p:nvSpPr>
          <p:cNvPr id="3" name="TextBox 2"/>
          <p:cNvSpPr txBox="1"/>
          <p:nvPr/>
        </p:nvSpPr>
        <p:spPr>
          <a:xfrm>
            <a:off x="947057" y="2779698"/>
            <a:ext cx="6915150" cy="3046988"/>
          </a:xfrm>
          <a:prstGeom prst="rect">
            <a:avLst/>
          </a:prstGeom>
          <a:noFill/>
        </p:spPr>
        <p:txBody>
          <a:bodyPr wrap="square" rtlCol="0">
            <a:spAutoFit/>
          </a:bodyPr>
          <a:lstStyle/>
          <a:p>
            <a:r>
              <a:rPr lang="en-US" sz="2400" dirty="0" smtClean="0"/>
              <a:t>The interface implementation process starts with the questionnaire. Your timely return of the questionnaire is  key to staying on target with any predetermined go-live date.  Careful consideration of each questionnaire section is crucial in guiding SCC in the specification writing process.  Business rules are declared at this point and will be used in the development of your new interface. </a:t>
            </a:r>
            <a:endParaRPr lang="en-US" sz="2400" dirty="0"/>
          </a:p>
        </p:txBody>
      </p:sp>
    </p:spTree>
    <p:extLst>
      <p:ext uri="{BB962C8B-B14F-4D97-AF65-F5344CB8AC3E}">
        <p14:creationId xmlns:p14="http://schemas.microsoft.com/office/powerpoint/2010/main" val="853261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57" y="2457450"/>
            <a:ext cx="7886700" cy="1575708"/>
          </a:xfrm>
        </p:spPr>
        <p:txBody>
          <a:bodyPr>
            <a:normAutofit fontScale="90000"/>
          </a:bodyPr>
          <a:lstStyle/>
          <a:p>
            <a:pPr algn="ctr"/>
            <a:r>
              <a:rPr lang="en-US" dirty="0" smtClean="0"/>
              <a:t>Meaningful Use</a:t>
            </a:r>
            <a:br>
              <a:rPr lang="en-US" dirty="0" smtClean="0"/>
            </a:br>
            <a:r>
              <a:rPr lang="en-US" dirty="0" smtClean="0"/>
              <a:t>MU2</a:t>
            </a:r>
            <a:endParaRPr lang="en-US" dirty="0"/>
          </a:p>
        </p:txBody>
      </p:sp>
    </p:spTree>
    <p:extLst>
      <p:ext uri="{BB962C8B-B14F-4D97-AF65-F5344CB8AC3E}">
        <p14:creationId xmlns:p14="http://schemas.microsoft.com/office/powerpoint/2010/main" val="18138090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4420" y="557587"/>
            <a:ext cx="2130875" cy="707886"/>
          </a:xfrm>
          <a:prstGeom prst="rect">
            <a:avLst/>
          </a:prstGeom>
          <a:noFill/>
        </p:spPr>
        <p:txBody>
          <a:bodyPr wrap="square" rtlCol="0">
            <a:spAutoFit/>
          </a:bodyPr>
          <a:lstStyle/>
          <a:p>
            <a:r>
              <a:rPr lang="en-US" sz="4000" b="1" dirty="0" smtClean="0">
                <a:solidFill>
                  <a:srgbClr val="E21E31"/>
                </a:solidFill>
              </a:rPr>
              <a:t>HL7 2.5.1</a:t>
            </a:r>
            <a:endParaRPr lang="en-US" sz="4000" b="1" dirty="0">
              <a:solidFill>
                <a:srgbClr val="E21E31"/>
              </a:solidFill>
            </a:endParaRPr>
          </a:p>
        </p:txBody>
      </p:sp>
      <p:sp>
        <p:nvSpPr>
          <p:cNvPr id="3" name="TextBox 2"/>
          <p:cNvSpPr txBox="1"/>
          <p:nvPr/>
        </p:nvSpPr>
        <p:spPr>
          <a:xfrm>
            <a:off x="832755" y="2073735"/>
            <a:ext cx="7282543" cy="4062651"/>
          </a:xfrm>
          <a:prstGeom prst="rect">
            <a:avLst/>
          </a:prstGeom>
          <a:noFill/>
        </p:spPr>
        <p:txBody>
          <a:bodyPr wrap="square" rtlCol="0">
            <a:spAutoFit/>
          </a:bodyPr>
          <a:lstStyle/>
          <a:p>
            <a:r>
              <a:rPr lang="en-US" sz="2400" dirty="0" smtClean="0"/>
              <a:t>There are some </a:t>
            </a:r>
            <a:r>
              <a:rPr lang="en-US" sz="2400" dirty="0"/>
              <a:t>new requirements to consider when implementing a new </a:t>
            </a:r>
            <a:r>
              <a:rPr lang="en-US" sz="2400" dirty="0" smtClean="0"/>
              <a:t>interface.  The advent of Meaningful Use requirements has led to major changes in HL7.   Meaningful Use Stage 2 is  now in effect. Most new interfaces will be implemented as HL7 2.5.1 which has introduced many new data fields for sending and receiving UID (universal identifiers) and assigning authority/facility values.  There are new setups in </a:t>
            </a:r>
            <a:r>
              <a:rPr lang="en-US" sz="2400" dirty="0" err="1" smtClean="0"/>
              <a:t>SoftLab</a:t>
            </a:r>
            <a:r>
              <a:rPr lang="en-US" sz="2400" dirty="0" smtClean="0"/>
              <a:t> that are used to support sending MU2 2.5.1 specific fields in the HL7 format.   </a:t>
            </a:r>
            <a:endParaRPr lang="en-US" sz="2400" dirty="0"/>
          </a:p>
          <a:p>
            <a:endParaRPr lang="en-US" dirty="0"/>
          </a:p>
        </p:txBody>
      </p:sp>
      <p:sp>
        <p:nvSpPr>
          <p:cNvPr id="4" name="TextBox 3"/>
          <p:cNvSpPr txBox="1"/>
          <p:nvPr/>
        </p:nvSpPr>
        <p:spPr>
          <a:xfrm>
            <a:off x="2539774" y="1265473"/>
            <a:ext cx="3520166" cy="707886"/>
          </a:xfrm>
          <a:prstGeom prst="rect">
            <a:avLst/>
          </a:prstGeom>
          <a:noFill/>
        </p:spPr>
        <p:txBody>
          <a:bodyPr wrap="square" rtlCol="0">
            <a:spAutoFit/>
          </a:bodyPr>
          <a:lstStyle/>
          <a:p>
            <a:r>
              <a:rPr lang="en-US" sz="4000" b="1" dirty="0" smtClean="0">
                <a:solidFill>
                  <a:srgbClr val="E21E31"/>
                </a:solidFill>
              </a:rPr>
              <a:t>Meaningful Use</a:t>
            </a:r>
            <a:endParaRPr lang="en-US" sz="4000" b="1" dirty="0">
              <a:solidFill>
                <a:srgbClr val="E21E31"/>
              </a:solidFill>
            </a:endParaRPr>
          </a:p>
        </p:txBody>
      </p:sp>
      <p:pic>
        <p:nvPicPr>
          <p:cNvPr id="12292" name="Picture 4" descr="C:\Users\richardn\AppData\Local\Microsoft\Windows\Temporary Internet Files\Content.IE5\YZLNY3MA\new-spla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0837" y="104646"/>
            <a:ext cx="2275962" cy="215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706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593" y="506195"/>
            <a:ext cx="7388678" cy="1323439"/>
          </a:xfrm>
          <a:prstGeom prst="rect">
            <a:avLst/>
          </a:prstGeom>
          <a:noFill/>
        </p:spPr>
        <p:txBody>
          <a:bodyPr wrap="square" rtlCol="0">
            <a:spAutoFit/>
          </a:bodyPr>
          <a:lstStyle/>
          <a:p>
            <a:pPr algn="ctr"/>
            <a:r>
              <a:rPr lang="en-US" sz="4000" b="1" dirty="0" smtClean="0">
                <a:solidFill>
                  <a:srgbClr val="E21E31"/>
                </a:solidFill>
              </a:rPr>
              <a:t>Determining MU2 Attestation Requirements</a:t>
            </a:r>
            <a:endParaRPr lang="en-US" sz="4000" b="1" dirty="0">
              <a:solidFill>
                <a:srgbClr val="E21E31"/>
              </a:solidFill>
            </a:endParaRPr>
          </a:p>
        </p:txBody>
      </p:sp>
      <p:sp>
        <p:nvSpPr>
          <p:cNvPr id="3" name="TextBox 2"/>
          <p:cNvSpPr txBox="1"/>
          <p:nvPr/>
        </p:nvSpPr>
        <p:spPr>
          <a:xfrm>
            <a:off x="877660" y="1912695"/>
            <a:ext cx="7282543" cy="2677656"/>
          </a:xfrm>
          <a:prstGeom prst="rect">
            <a:avLst/>
          </a:prstGeom>
          <a:noFill/>
        </p:spPr>
        <p:txBody>
          <a:bodyPr wrap="square" rtlCol="0">
            <a:spAutoFit/>
          </a:bodyPr>
          <a:lstStyle/>
          <a:p>
            <a:r>
              <a:rPr lang="en-US" sz="2400" dirty="0" smtClean="0"/>
              <a:t>There are some Meaningful Use core objectives to consider when deciding if an interface is to be used for attestation for Meaningful Use compliance.   SCC recommends that your </a:t>
            </a:r>
            <a:r>
              <a:rPr lang="en-US" sz="2400" b="1" dirty="0" smtClean="0"/>
              <a:t>Meaningful Use Compliance Officer</a:t>
            </a:r>
            <a:r>
              <a:rPr lang="en-US" sz="2400" dirty="0" smtClean="0"/>
              <a:t> evaluate the menu objectives (see handout) and make this determination for the interface to be implemented.  </a:t>
            </a:r>
            <a:endParaRPr lang="en-US" dirty="0"/>
          </a:p>
        </p:txBody>
      </p:sp>
      <p:pic>
        <p:nvPicPr>
          <p:cNvPr id="13314" name="Picture 2" descr="C:\Users\richardn\AppData\Local\Microsoft\Windows\Temporary Internet Files\Content.IE5\PP22RCJ2\certificat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239" y="4548952"/>
            <a:ext cx="2121269" cy="212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47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8372" y="780893"/>
            <a:ext cx="6204849" cy="707886"/>
          </a:xfrm>
          <a:prstGeom prst="rect">
            <a:avLst/>
          </a:prstGeom>
          <a:noFill/>
        </p:spPr>
        <p:txBody>
          <a:bodyPr wrap="square" rtlCol="0">
            <a:spAutoFit/>
          </a:bodyPr>
          <a:lstStyle/>
          <a:p>
            <a:pPr algn="ctr"/>
            <a:r>
              <a:rPr lang="en-US" sz="4000" b="1" dirty="0" smtClean="0">
                <a:solidFill>
                  <a:srgbClr val="E21E31"/>
                </a:solidFill>
              </a:rPr>
              <a:t>MU2 Setup in </a:t>
            </a:r>
            <a:r>
              <a:rPr lang="en-US" sz="4000" b="1" dirty="0" err="1" smtClean="0">
                <a:solidFill>
                  <a:srgbClr val="E21E31"/>
                </a:solidFill>
              </a:rPr>
              <a:t>SoftLab</a:t>
            </a:r>
            <a:endParaRPr lang="en-US" sz="4000" b="1" dirty="0">
              <a:solidFill>
                <a:srgbClr val="E21E31"/>
              </a:solidFill>
            </a:endParaRPr>
          </a:p>
        </p:txBody>
      </p:sp>
      <p:sp>
        <p:nvSpPr>
          <p:cNvPr id="4" name="TextBox 3"/>
          <p:cNvSpPr txBox="1"/>
          <p:nvPr/>
        </p:nvSpPr>
        <p:spPr>
          <a:xfrm>
            <a:off x="734786" y="2498279"/>
            <a:ext cx="7894864" cy="1938992"/>
          </a:xfrm>
          <a:prstGeom prst="rect">
            <a:avLst/>
          </a:prstGeom>
          <a:noFill/>
        </p:spPr>
        <p:txBody>
          <a:bodyPr wrap="square" rtlCol="0">
            <a:spAutoFit/>
          </a:bodyPr>
          <a:lstStyle/>
          <a:p>
            <a:r>
              <a:rPr lang="en-US" sz="2400" dirty="0" smtClean="0"/>
              <a:t>Your SCC HIS interface specialist and </a:t>
            </a:r>
            <a:r>
              <a:rPr lang="en-US" sz="2400" dirty="0" err="1" smtClean="0"/>
              <a:t>SoftLab</a:t>
            </a:r>
            <a:r>
              <a:rPr lang="en-US" sz="2400" dirty="0" smtClean="0"/>
              <a:t> implementation specialist can help you determine all setups required to support MU2 data elements.  Establishing all required Universal Identifiers and translated data elements are key to success in setting up an MU2 compliant system. </a:t>
            </a:r>
            <a:endParaRPr lang="en-US" sz="2400" dirty="0"/>
          </a:p>
        </p:txBody>
      </p:sp>
    </p:spTree>
    <p:extLst>
      <p:ext uri="{BB962C8B-B14F-4D97-AF65-F5344CB8AC3E}">
        <p14:creationId xmlns:p14="http://schemas.microsoft.com/office/powerpoint/2010/main" val="35378254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398229"/>
            <a:ext cx="7886700" cy="1087921"/>
          </a:xfrm>
        </p:spPr>
        <p:txBody>
          <a:bodyPr/>
          <a:lstStyle/>
          <a:p>
            <a:pPr algn="ctr"/>
            <a:r>
              <a:rPr lang="en-US" dirty="0" smtClean="0"/>
              <a:t>Going Live</a:t>
            </a:r>
            <a:endParaRPr lang="en-US" dirty="0"/>
          </a:p>
        </p:txBody>
      </p:sp>
      <p:pic>
        <p:nvPicPr>
          <p:cNvPr id="8195" name="Picture 3" descr="C:\Users\richardn\AppData\Local\Microsoft\Windows\Temporary Internet Files\Content.IE5\DRP2AA5O\PngThumb-power-button-1474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185" y="4008470"/>
            <a:ext cx="1518943" cy="151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6121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4593" y="506195"/>
            <a:ext cx="7388678" cy="707886"/>
          </a:xfrm>
          <a:prstGeom prst="rect">
            <a:avLst/>
          </a:prstGeom>
          <a:noFill/>
        </p:spPr>
        <p:txBody>
          <a:bodyPr wrap="square" rtlCol="0">
            <a:spAutoFit/>
          </a:bodyPr>
          <a:lstStyle/>
          <a:p>
            <a:pPr algn="ctr"/>
            <a:r>
              <a:rPr lang="en-US" sz="4000" b="1" dirty="0" smtClean="0">
                <a:solidFill>
                  <a:srgbClr val="E21E31"/>
                </a:solidFill>
              </a:rPr>
              <a:t>Drafting a Switch Plan</a:t>
            </a:r>
            <a:endParaRPr lang="en-US" sz="4000" b="1" dirty="0">
              <a:solidFill>
                <a:srgbClr val="E21E31"/>
              </a:solidFill>
            </a:endParaRPr>
          </a:p>
        </p:txBody>
      </p:sp>
      <p:sp>
        <p:nvSpPr>
          <p:cNvPr id="4" name="TextBox 3"/>
          <p:cNvSpPr txBox="1"/>
          <p:nvPr/>
        </p:nvSpPr>
        <p:spPr>
          <a:xfrm>
            <a:off x="877660" y="1912695"/>
            <a:ext cx="7282543" cy="2677656"/>
          </a:xfrm>
          <a:prstGeom prst="rect">
            <a:avLst/>
          </a:prstGeom>
          <a:noFill/>
        </p:spPr>
        <p:txBody>
          <a:bodyPr wrap="square" rtlCol="0">
            <a:spAutoFit/>
          </a:bodyPr>
          <a:lstStyle/>
          <a:p>
            <a:r>
              <a:rPr lang="en-US" sz="2400" dirty="0" smtClean="0"/>
              <a:t>Your SCC HIS interface specialist will draft a switch plan.  This is a document that outlines all of the components that need to be copied from the TEST environment to the LIVE environment upon go-live of the new interface. It is an itemized list with a responsible person assigned to each item.  The switch plan is sent for client review and approval ahead of the go-live date.    </a:t>
            </a:r>
            <a:endParaRPr lang="en-US" sz="2400" dirty="0"/>
          </a:p>
        </p:txBody>
      </p:sp>
      <p:pic>
        <p:nvPicPr>
          <p:cNvPr id="5122" name="Picture 2" descr="C:\Users\richardn\AppData\Local\Microsoft\Windows\Temporary Internet Files\Content.IE5\RK1LN6CA\Pla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346" y="4590352"/>
            <a:ext cx="2853504" cy="160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1845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593" y="506195"/>
            <a:ext cx="7388678" cy="707886"/>
          </a:xfrm>
          <a:prstGeom prst="rect">
            <a:avLst/>
          </a:prstGeom>
          <a:noFill/>
        </p:spPr>
        <p:txBody>
          <a:bodyPr wrap="square" rtlCol="0">
            <a:spAutoFit/>
          </a:bodyPr>
          <a:lstStyle/>
          <a:p>
            <a:pPr algn="ctr"/>
            <a:r>
              <a:rPr lang="en-US" sz="4000" b="1" dirty="0" smtClean="0">
                <a:solidFill>
                  <a:srgbClr val="E21E31"/>
                </a:solidFill>
              </a:rPr>
              <a:t>Drafting a Cutover Plan</a:t>
            </a:r>
            <a:endParaRPr lang="en-US" sz="4000" b="1" dirty="0">
              <a:solidFill>
                <a:srgbClr val="E21E31"/>
              </a:solidFill>
            </a:endParaRPr>
          </a:p>
        </p:txBody>
      </p:sp>
      <p:sp>
        <p:nvSpPr>
          <p:cNvPr id="3" name="TextBox 2"/>
          <p:cNvSpPr txBox="1"/>
          <p:nvPr/>
        </p:nvSpPr>
        <p:spPr>
          <a:xfrm>
            <a:off x="877660" y="1912695"/>
            <a:ext cx="7282543" cy="1569660"/>
          </a:xfrm>
          <a:prstGeom prst="rect">
            <a:avLst/>
          </a:prstGeom>
          <a:noFill/>
        </p:spPr>
        <p:txBody>
          <a:bodyPr wrap="square" rtlCol="0">
            <a:spAutoFit/>
          </a:bodyPr>
          <a:lstStyle/>
          <a:p>
            <a:r>
              <a:rPr lang="en-US" sz="2400" dirty="0" smtClean="0"/>
              <a:t>A cutover plan is drafted by the client.  A cutover plan consists of a list of activities that take place in a timeline.  Each activity is assigned an execution time and a responsible person.  </a:t>
            </a:r>
            <a:endParaRPr lang="en-US" sz="2400" dirty="0"/>
          </a:p>
        </p:txBody>
      </p:sp>
      <p:pic>
        <p:nvPicPr>
          <p:cNvPr id="5" name="Picture 2" descr="C:\Users\richardn\AppData\Local\Microsoft\Windows\Temporary Internet Files\Content.IE5\705HC57R\tic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578" y="3998339"/>
            <a:ext cx="1841878" cy="168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85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8372" y="780893"/>
            <a:ext cx="6204849" cy="707886"/>
          </a:xfrm>
          <a:prstGeom prst="rect">
            <a:avLst/>
          </a:prstGeom>
          <a:noFill/>
        </p:spPr>
        <p:txBody>
          <a:bodyPr wrap="square" rtlCol="0">
            <a:spAutoFit/>
          </a:bodyPr>
          <a:lstStyle/>
          <a:p>
            <a:pPr algn="ctr"/>
            <a:r>
              <a:rPr lang="en-US" sz="4000" b="1" dirty="0" smtClean="0">
                <a:solidFill>
                  <a:srgbClr val="E21E31"/>
                </a:solidFill>
              </a:rPr>
              <a:t>Cutover Coordinator</a:t>
            </a:r>
            <a:endParaRPr lang="en-US" sz="4000" b="1" dirty="0">
              <a:solidFill>
                <a:srgbClr val="E21E31"/>
              </a:solidFill>
            </a:endParaRPr>
          </a:p>
        </p:txBody>
      </p:sp>
      <p:sp>
        <p:nvSpPr>
          <p:cNvPr id="4" name="TextBox 3"/>
          <p:cNvSpPr txBox="1"/>
          <p:nvPr/>
        </p:nvSpPr>
        <p:spPr>
          <a:xfrm>
            <a:off x="751114" y="2204365"/>
            <a:ext cx="7690757" cy="2308324"/>
          </a:xfrm>
          <a:prstGeom prst="rect">
            <a:avLst/>
          </a:prstGeom>
          <a:noFill/>
        </p:spPr>
        <p:txBody>
          <a:bodyPr wrap="square" rtlCol="0">
            <a:spAutoFit/>
          </a:bodyPr>
          <a:lstStyle/>
          <a:p>
            <a:r>
              <a:rPr lang="en-US" sz="2400" dirty="0" smtClean="0"/>
              <a:t>There should be one person designated as the cutover plan coordinator.   This person would be responsible for ensuring that each responsible party executes his or her items in the cutover plan on time.  The coordinator also ensures that all items in a block (time frame) are executed before moving into the next block.   </a:t>
            </a:r>
            <a:endParaRPr lang="en-US" sz="2400" dirty="0"/>
          </a:p>
        </p:txBody>
      </p:sp>
      <p:pic>
        <p:nvPicPr>
          <p:cNvPr id="6" name="Picture 2" descr="C:\Users\richardn\AppData\Local\Microsoft\Windows\Temporary Internet Files\Content.IE5\RK1LN6CA\Plan-de-Negocio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231" y="4531181"/>
            <a:ext cx="1877786" cy="187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5567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98229"/>
            <a:ext cx="7886700" cy="981785"/>
          </a:xfrm>
        </p:spPr>
        <p:txBody>
          <a:bodyPr/>
          <a:lstStyle/>
          <a:p>
            <a:pPr algn="ctr"/>
            <a:r>
              <a:rPr lang="en-US" dirty="0" smtClean="0"/>
              <a:t>The Future is ESB</a:t>
            </a:r>
            <a:endParaRPr lang="en-US" dirty="0"/>
          </a:p>
        </p:txBody>
      </p:sp>
      <p:pic>
        <p:nvPicPr>
          <p:cNvPr id="5122" name="Picture 2" descr="C:\Users\richardn\AppData\Local\Microsoft\Windows\Temporary Internet Files\Content.IE5\DRP2AA5O\Gnome-fs-web.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1851" y="3808659"/>
            <a:ext cx="2245178" cy="224517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ichardn\AppData\Local\Microsoft\Windows\Temporary Internet Files\Content.IE5\VV0JVT07\xm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15" y="3804567"/>
            <a:ext cx="2455669" cy="23328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richardn\AppData\Local\Microsoft\Windows\Temporary Internet Files\Content.IE5\DRP2AA5O\Applications-system.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9157" y="4120874"/>
            <a:ext cx="1806397" cy="1806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3132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l="1242" t="14516" r="2731" b="4053"/>
          <a:stretch>
            <a:fillRect/>
          </a:stretch>
        </p:blipFill>
        <p:spPr bwMode="auto">
          <a:xfrm>
            <a:off x="915988" y="1685587"/>
            <a:ext cx="7297283" cy="456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24593" y="506195"/>
            <a:ext cx="7388678" cy="707886"/>
          </a:xfrm>
          <a:prstGeom prst="rect">
            <a:avLst/>
          </a:prstGeom>
          <a:noFill/>
        </p:spPr>
        <p:txBody>
          <a:bodyPr wrap="square" rtlCol="0">
            <a:spAutoFit/>
          </a:bodyPr>
          <a:lstStyle/>
          <a:p>
            <a:pPr algn="ctr"/>
            <a:r>
              <a:rPr lang="en-US" sz="4000" b="1" dirty="0" smtClean="0">
                <a:solidFill>
                  <a:srgbClr val="E21E31"/>
                </a:solidFill>
              </a:rPr>
              <a:t>ESB – The </a:t>
            </a:r>
            <a:r>
              <a:rPr lang="en-US" sz="4000" b="1" dirty="0" err="1" smtClean="0">
                <a:solidFill>
                  <a:srgbClr val="E21E31"/>
                </a:solidFill>
              </a:rPr>
              <a:t>MoM</a:t>
            </a:r>
            <a:r>
              <a:rPr lang="en-US" sz="4000" b="1" dirty="0" smtClean="0">
                <a:solidFill>
                  <a:srgbClr val="E21E31"/>
                </a:solidFill>
              </a:rPr>
              <a:t> Console</a:t>
            </a:r>
            <a:endParaRPr lang="en-US" sz="4000" b="1" dirty="0">
              <a:solidFill>
                <a:srgbClr val="E21E31"/>
              </a:solidFill>
            </a:endParaRPr>
          </a:p>
        </p:txBody>
      </p:sp>
      <p:sp>
        <p:nvSpPr>
          <p:cNvPr id="5" name="TextBox 4"/>
          <p:cNvSpPr txBox="1"/>
          <p:nvPr/>
        </p:nvSpPr>
        <p:spPr>
          <a:xfrm>
            <a:off x="2051276" y="1214080"/>
            <a:ext cx="4935312" cy="461665"/>
          </a:xfrm>
          <a:prstGeom prst="rect">
            <a:avLst/>
          </a:prstGeom>
          <a:noFill/>
        </p:spPr>
        <p:txBody>
          <a:bodyPr wrap="square" rtlCol="0">
            <a:spAutoFit/>
          </a:bodyPr>
          <a:lstStyle/>
          <a:p>
            <a:r>
              <a:rPr lang="en-US" sz="2400" dirty="0" err="1" smtClean="0"/>
              <a:t>MoM</a:t>
            </a:r>
            <a:r>
              <a:rPr lang="en-US" sz="2400" dirty="0" smtClean="0"/>
              <a:t> (Message Oriented Middleware)</a:t>
            </a:r>
            <a:endParaRPr lang="en-US" dirty="0"/>
          </a:p>
        </p:txBody>
      </p:sp>
    </p:spTree>
    <p:extLst>
      <p:ext uri="{BB962C8B-B14F-4D97-AF65-F5344CB8AC3E}">
        <p14:creationId xmlns:p14="http://schemas.microsoft.com/office/powerpoint/2010/main" val="4238687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622893"/>
            <a:ext cx="7396843" cy="707886"/>
          </a:xfrm>
          <a:prstGeom prst="rect">
            <a:avLst/>
          </a:prstGeom>
          <a:noFill/>
        </p:spPr>
        <p:txBody>
          <a:bodyPr wrap="square" rtlCol="0">
            <a:spAutoFit/>
          </a:bodyPr>
          <a:lstStyle/>
          <a:p>
            <a:r>
              <a:rPr lang="en-US" sz="4000" b="1" dirty="0" smtClean="0">
                <a:solidFill>
                  <a:srgbClr val="E21E31"/>
                </a:solidFill>
              </a:rPr>
              <a:t>System Configuration</a:t>
            </a:r>
            <a:endParaRPr lang="en-US" sz="4000" b="1" dirty="0">
              <a:solidFill>
                <a:srgbClr val="E21E31"/>
              </a:solidFill>
            </a:endParaRPr>
          </a:p>
        </p:txBody>
      </p:sp>
      <p:sp>
        <p:nvSpPr>
          <p:cNvPr id="4" name="TextBox 3"/>
          <p:cNvSpPr txBox="1"/>
          <p:nvPr/>
        </p:nvSpPr>
        <p:spPr>
          <a:xfrm>
            <a:off x="718457" y="1330779"/>
            <a:ext cx="7952014" cy="1569660"/>
          </a:xfrm>
          <a:prstGeom prst="rect">
            <a:avLst/>
          </a:prstGeom>
          <a:noFill/>
        </p:spPr>
        <p:txBody>
          <a:bodyPr wrap="square" rtlCol="0">
            <a:spAutoFit/>
          </a:bodyPr>
          <a:lstStyle/>
          <a:p>
            <a:r>
              <a:rPr lang="en-US" sz="2400" b="1" dirty="0" smtClean="0"/>
              <a:t>Identifying systems to be interfaced</a:t>
            </a:r>
          </a:p>
          <a:p>
            <a:r>
              <a:rPr lang="en-US" sz="2400" dirty="0" smtClean="0"/>
              <a:t>The questionnaire has a section for detailing the scope and systems included in the interface project.  An editable graphic is included for this purpose.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023" y="2998407"/>
            <a:ext cx="5631997" cy="3269921"/>
          </a:xfrm>
          <a:prstGeom prst="rect">
            <a:avLst/>
          </a:prstGeom>
        </p:spPr>
      </p:pic>
      <p:pic>
        <p:nvPicPr>
          <p:cNvPr id="3074" name="Picture 2" descr="C:\Users\richardn\AppData\Local\Microsoft\Windows\Temporary Internet Files\Content.IE5\HZK2EEK7\iStock_000016768581_ExtraSma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105" y="106886"/>
            <a:ext cx="2306379" cy="1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1144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8373" y="780893"/>
            <a:ext cx="5641514" cy="707886"/>
          </a:xfrm>
          <a:prstGeom prst="rect">
            <a:avLst/>
          </a:prstGeom>
          <a:noFill/>
        </p:spPr>
        <p:txBody>
          <a:bodyPr wrap="square" rtlCol="0">
            <a:spAutoFit/>
          </a:bodyPr>
          <a:lstStyle/>
          <a:p>
            <a:pPr algn="ctr"/>
            <a:r>
              <a:rPr lang="en-US" sz="4000" b="1" dirty="0" smtClean="0">
                <a:solidFill>
                  <a:srgbClr val="E21E31"/>
                </a:solidFill>
              </a:rPr>
              <a:t>Using </a:t>
            </a:r>
            <a:r>
              <a:rPr lang="en-US" sz="4000" b="1" dirty="0" err="1" smtClean="0">
                <a:solidFill>
                  <a:srgbClr val="E21E31"/>
                </a:solidFill>
              </a:rPr>
              <a:t>MoM</a:t>
            </a:r>
            <a:endParaRPr lang="en-US" sz="4000" b="1" dirty="0">
              <a:solidFill>
                <a:srgbClr val="E21E31"/>
              </a:solidFill>
            </a:endParaRPr>
          </a:p>
        </p:txBody>
      </p:sp>
      <p:sp>
        <p:nvSpPr>
          <p:cNvPr id="4" name="TextBox 3"/>
          <p:cNvSpPr txBox="1"/>
          <p:nvPr/>
        </p:nvSpPr>
        <p:spPr>
          <a:xfrm>
            <a:off x="734786" y="2498279"/>
            <a:ext cx="7690757" cy="1938992"/>
          </a:xfrm>
          <a:prstGeom prst="rect">
            <a:avLst/>
          </a:prstGeom>
          <a:noFill/>
        </p:spPr>
        <p:txBody>
          <a:bodyPr wrap="square" rtlCol="0">
            <a:spAutoFit/>
          </a:bodyPr>
          <a:lstStyle/>
          <a:p>
            <a:r>
              <a:rPr lang="en-US" sz="2400" dirty="0" smtClean="0"/>
              <a:t>Organize a </a:t>
            </a:r>
            <a:r>
              <a:rPr lang="en-US" sz="2400" dirty="0" err="1" smtClean="0"/>
              <a:t>Webex</a:t>
            </a:r>
            <a:r>
              <a:rPr lang="en-US" sz="2400" dirty="0" smtClean="0"/>
              <a:t> session with your SCC HIS interface specialist to demonstrate the filtering and functions of the </a:t>
            </a:r>
            <a:r>
              <a:rPr lang="en-US" sz="2400" dirty="0" err="1" smtClean="0"/>
              <a:t>MoM</a:t>
            </a:r>
            <a:r>
              <a:rPr lang="en-US" sz="2400" dirty="0" smtClean="0"/>
              <a:t> console.  Establish point person for your organization who will learn and train others on the use of the </a:t>
            </a:r>
            <a:r>
              <a:rPr lang="en-US" sz="2400" dirty="0" err="1" smtClean="0"/>
              <a:t>MoM</a:t>
            </a:r>
            <a:r>
              <a:rPr lang="en-US" sz="2400" dirty="0" smtClean="0"/>
              <a:t> console.  </a:t>
            </a:r>
            <a:endParaRPr lang="en-US" sz="2400" dirty="0"/>
          </a:p>
        </p:txBody>
      </p:sp>
    </p:spTree>
    <p:extLst>
      <p:ext uri="{BB962C8B-B14F-4D97-AF65-F5344CB8AC3E}">
        <p14:creationId xmlns:p14="http://schemas.microsoft.com/office/powerpoint/2010/main" val="20768532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8588"/>
            <a:ext cx="7772400" cy="931955"/>
          </a:xfrm>
        </p:spPr>
        <p:txBody>
          <a:bodyPr/>
          <a:lstStyle/>
          <a:p>
            <a:r>
              <a:rPr lang="en-US" dirty="0" smtClean="0"/>
              <a:t>Conclusion</a:t>
            </a:r>
            <a:endParaRPr lang="en-US" dirty="0"/>
          </a:p>
        </p:txBody>
      </p:sp>
      <p:sp>
        <p:nvSpPr>
          <p:cNvPr id="3" name="Subtitle 2"/>
          <p:cNvSpPr>
            <a:spLocks noGrp="1"/>
          </p:cNvSpPr>
          <p:nvPr>
            <p:ph type="subTitle" idx="1"/>
          </p:nvPr>
        </p:nvSpPr>
        <p:spPr>
          <a:xfrm>
            <a:off x="1126672" y="2963631"/>
            <a:ext cx="6858000" cy="1632858"/>
          </a:xfrm>
        </p:spPr>
        <p:txBody>
          <a:bodyPr>
            <a:normAutofit lnSpcReduction="10000"/>
          </a:bodyPr>
          <a:lstStyle/>
          <a:p>
            <a:r>
              <a:rPr lang="en-US" dirty="0" smtClean="0"/>
              <a:t>Take the opportunity to make an interface project a learning experience.  Take joy and pride in your efforts. The results of this approach will be evident.  </a:t>
            </a:r>
            <a:endParaRPr lang="en-US" dirty="0"/>
          </a:p>
        </p:txBody>
      </p:sp>
      <p:pic>
        <p:nvPicPr>
          <p:cNvPr id="2050" name="Picture 2" descr="C:\Users\richardn\AppData\Local\Microsoft\Windows\Temporary Internet Files\Content.IE5\705HC57R\bonhomme_et_coche_ve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229" y="4554759"/>
            <a:ext cx="1960336" cy="196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176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622893"/>
            <a:ext cx="7396843" cy="707886"/>
          </a:xfrm>
          <a:prstGeom prst="rect">
            <a:avLst/>
          </a:prstGeom>
          <a:noFill/>
        </p:spPr>
        <p:txBody>
          <a:bodyPr wrap="square" rtlCol="0">
            <a:spAutoFit/>
          </a:bodyPr>
          <a:lstStyle/>
          <a:p>
            <a:r>
              <a:rPr lang="en-US" sz="4000" b="1" dirty="0" smtClean="0">
                <a:solidFill>
                  <a:srgbClr val="E21E31"/>
                </a:solidFill>
              </a:rPr>
              <a:t>Interfaces Diagram</a:t>
            </a:r>
            <a:endParaRPr lang="en-US" sz="4000" b="1" dirty="0">
              <a:solidFill>
                <a:srgbClr val="E21E31"/>
              </a:solidFill>
            </a:endParaRPr>
          </a:p>
        </p:txBody>
      </p:sp>
      <p:sp>
        <p:nvSpPr>
          <p:cNvPr id="4" name="TextBox 3"/>
          <p:cNvSpPr txBox="1"/>
          <p:nvPr/>
        </p:nvSpPr>
        <p:spPr>
          <a:xfrm>
            <a:off x="718457" y="1330779"/>
            <a:ext cx="7952014" cy="1569660"/>
          </a:xfrm>
          <a:prstGeom prst="rect">
            <a:avLst/>
          </a:prstGeom>
          <a:noFill/>
        </p:spPr>
        <p:txBody>
          <a:bodyPr wrap="square" rtlCol="0">
            <a:spAutoFit/>
          </a:bodyPr>
          <a:lstStyle/>
          <a:p>
            <a:r>
              <a:rPr lang="en-US" sz="2400" b="1" dirty="0" smtClean="0"/>
              <a:t>SCC HIS Specialist creates a client specific interfaces diagram</a:t>
            </a:r>
          </a:p>
          <a:p>
            <a:r>
              <a:rPr lang="en-US" sz="2400" dirty="0" smtClean="0"/>
              <a:t>A detailed diagram is created to illustrate the overall system architecture showing all foreign system interfaces.  Both new and existing interfaces shall be depicted.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259" y="3204951"/>
            <a:ext cx="7116169" cy="2505425"/>
          </a:xfrm>
          <a:prstGeom prst="rect">
            <a:avLst/>
          </a:prstGeom>
        </p:spPr>
      </p:pic>
    </p:spTree>
    <p:extLst>
      <p:ext uri="{BB962C8B-B14F-4D97-AF65-F5344CB8AC3E}">
        <p14:creationId xmlns:p14="http://schemas.microsoft.com/office/powerpoint/2010/main" val="1506269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622893"/>
            <a:ext cx="7396843" cy="707886"/>
          </a:xfrm>
          <a:prstGeom prst="rect">
            <a:avLst/>
          </a:prstGeom>
          <a:noFill/>
        </p:spPr>
        <p:txBody>
          <a:bodyPr wrap="square" rtlCol="0">
            <a:spAutoFit/>
          </a:bodyPr>
          <a:lstStyle/>
          <a:p>
            <a:r>
              <a:rPr lang="en-US" sz="4000" b="1" dirty="0" smtClean="0">
                <a:solidFill>
                  <a:srgbClr val="E21E31"/>
                </a:solidFill>
              </a:rPr>
              <a:t>Key Identifiers</a:t>
            </a:r>
            <a:endParaRPr lang="en-US" sz="4000" b="1" dirty="0">
              <a:solidFill>
                <a:srgbClr val="E21E31"/>
              </a:solidFill>
            </a:endParaRPr>
          </a:p>
        </p:txBody>
      </p:sp>
      <p:sp>
        <p:nvSpPr>
          <p:cNvPr id="4" name="TextBox 3"/>
          <p:cNvSpPr txBox="1"/>
          <p:nvPr/>
        </p:nvSpPr>
        <p:spPr>
          <a:xfrm>
            <a:off x="718457" y="1330779"/>
            <a:ext cx="7952014" cy="3785652"/>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t>MRN</a:t>
            </a:r>
            <a:r>
              <a:rPr lang="en-US" sz="2400" dirty="0" smtClean="0"/>
              <a:t> </a:t>
            </a:r>
            <a:r>
              <a:rPr lang="en-US" sz="2400" dirty="0"/>
              <a:t>–</a:t>
            </a:r>
            <a:r>
              <a:rPr lang="en-US" sz="2400" dirty="0" smtClean="0"/>
              <a:t> length, re-use, prefixing, merging…</a:t>
            </a:r>
          </a:p>
          <a:p>
            <a:pPr marL="457200" indent="-457200">
              <a:buFont typeface="Arial" panose="020B0604020202020204" pitchFamily="34" charset="0"/>
              <a:buChar char="•"/>
            </a:pPr>
            <a:r>
              <a:rPr lang="en-US" sz="2400" b="1" dirty="0" smtClean="0"/>
              <a:t>Billing Number </a:t>
            </a:r>
            <a:r>
              <a:rPr lang="en-US" sz="2400" dirty="0"/>
              <a:t>–</a:t>
            </a:r>
            <a:r>
              <a:rPr lang="en-US" sz="2400" dirty="0" smtClean="0"/>
              <a:t> </a:t>
            </a:r>
            <a:r>
              <a:rPr lang="en-US" sz="2400" dirty="0"/>
              <a:t>length, </a:t>
            </a:r>
            <a:r>
              <a:rPr lang="en-US" sz="2400" dirty="0" smtClean="0"/>
              <a:t>changing, prefixing…</a:t>
            </a:r>
          </a:p>
          <a:p>
            <a:pPr marL="457200" indent="-457200">
              <a:buFont typeface="Arial" panose="020B0604020202020204" pitchFamily="34" charset="0"/>
              <a:buChar char="•"/>
            </a:pPr>
            <a:r>
              <a:rPr lang="en-US" sz="2400" b="1" dirty="0" smtClean="0"/>
              <a:t>Location Codes </a:t>
            </a:r>
            <a:r>
              <a:rPr lang="en-US" sz="2400" dirty="0" smtClean="0"/>
              <a:t>– length, uniqueness…</a:t>
            </a:r>
          </a:p>
          <a:p>
            <a:pPr marL="457200" indent="-457200">
              <a:buFont typeface="Arial" panose="020B0604020202020204" pitchFamily="34" charset="0"/>
              <a:buChar char="•"/>
            </a:pPr>
            <a:r>
              <a:rPr lang="en-US" sz="2400" b="1" dirty="0" smtClean="0"/>
              <a:t>Physician Codes </a:t>
            </a:r>
            <a:r>
              <a:rPr lang="en-US" sz="2400" dirty="0" smtClean="0"/>
              <a:t>– length, uniqueness, non-staff…</a:t>
            </a:r>
          </a:p>
          <a:p>
            <a:pPr marL="457200" indent="-457200">
              <a:buFont typeface="Arial" panose="020B0604020202020204" pitchFamily="34" charset="0"/>
              <a:buChar char="•"/>
            </a:pPr>
            <a:r>
              <a:rPr lang="en-US" sz="2400" b="1" dirty="0" smtClean="0"/>
              <a:t>Ordered Test Codes </a:t>
            </a:r>
            <a:r>
              <a:rPr lang="en-US" sz="2400" dirty="0" smtClean="0"/>
              <a:t>– length, translation…</a:t>
            </a:r>
          </a:p>
          <a:p>
            <a:pPr marL="457200" indent="-457200">
              <a:buFont typeface="Arial" panose="020B0604020202020204" pitchFamily="34" charset="0"/>
              <a:buChar char="•"/>
            </a:pPr>
            <a:r>
              <a:rPr lang="en-US" sz="2400" b="1" dirty="0" smtClean="0"/>
              <a:t>Individual Result Tests Codes </a:t>
            </a:r>
            <a:r>
              <a:rPr lang="en-US" sz="2400" dirty="0" smtClean="0"/>
              <a:t>– length, translation…</a:t>
            </a:r>
          </a:p>
          <a:p>
            <a:pPr marL="457200" indent="-457200">
              <a:buFont typeface="Arial" panose="020B0604020202020204" pitchFamily="34" charset="0"/>
              <a:buChar char="•"/>
            </a:pPr>
            <a:r>
              <a:rPr lang="en-US" sz="2400" b="1" dirty="0" smtClean="0"/>
              <a:t>Race Codes </a:t>
            </a:r>
            <a:r>
              <a:rPr lang="en-US" sz="2400" dirty="0" smtClean="0"/>
              <a:t>– length…</a:t>
            </a:r>
          </a:p>
          <a:p>
            <a:pPr marL="457200" indent="-457200">
              <a:buFont typeface="Arial" panose="020B0604020202020204" pitchFamily="34" charset="0"/>
              <a:buChar char="•"/>
            </a:pPr>
            <a:r>
              <a:rPr lang="en-US" sz="2400" b="1" dirty="0" smtClean="0"/>
              <a:t>Discharge Codes </a:t>
            </a:r>
            <a:r>
              <a:rPr lang="en-US" sz="2400" dirty="0" smtClean="0"/>
              <a:t>– length…</a:t>
            </a:r>
          </a:p>
          <a:p>
            <a:pPr marL="457200" indent="-457200">
              <a:buFont typeface="Arial" panose="020B0604020202020204" pitchFamily="34" charset="0"/>
              <a:buChar char="•"/>
            </a:pPr>
            <a:r>
              <a:rPr lang="en-US" sz="2400" b="1" dirty="0" smtClean="0"/>
              <a:t>Priority Codes </a:t>
            </a:r>
            <a:r>
              <a:rPr lang="en-US" sz="2400" dirty="0" smtClean="0"/>
              <a:t>– length…</a:t>
            </a:r>
          </a:p>
          <a:p>
            <a:pPr marL="457200" indent="-457200">
              <a:buFont typeface="Arial" panose="020B0604020202020204" pitchFamily="34" charset="0"/>
              <a:buChar char="•"/>
            </a:pPr>
            <a:r>
              <a:rPr lang="en-US" sz="2400" b="1" dirty="0" smtClean="0"/>
              <a:t>Source Codes </a:t>
            </a:r>
            <a:r>
              <a:rPr lang="en-US" sz="2400" dirty="0" smtClean="0"/>
              <a:t>– length…</a:t>
            </a:r>
            <a:endParaRPr lang="en-US" sz="2400" dirty="0"/>
          </a:p>
        </p:txBody>
      </p:sp>
      <p:pic>
        <p:nvPicPr>
          <p:cNvPr id="2050" name="Picture 2" descr="C:\Users\richardn\AppData\Local\Microsoft\Windows\Temporary Internet Files\Content.IE5\705HC57R\Cles-de-serrure-lock-key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5743" y="3937514"/>
            <a:ext cx="1684721" cy="194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482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ichardn\AppData\Local\Microsoft\Windows\Temporary Internet Files\Content.IE5\ZSCCLAMV\tip-300x2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437606"/>
            <a:ext cx="1992085" cy="13944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38996" y="331873"/>
            <a:ext cx="6319160" cy="1938992"/>
          </a:xfrm>
          <a:prstGeom prst="rect">
            <a:avLst/>
          </a:prstGeom>
          <a:noFill/>
        </p:spPr>
        <p:txBody>
          <a:bodyPr wrap="square" rtlCol="0">
            <a:spAutoFit/>
          </a:bodyPr>
          <a:lstStyle/>
          <a:p>
            <a:pPr algn="ctr"/>
            <a:r>
              <a:rPr lang="en-US" sz="4000" b="1" dirty="0" smtClean="0">
                <a:solidFill>
                  <a:srgbClr val="E21E31"/>
                </a:solidFill>
              </a:rPr>
              <a:t>Determining MRN / Billing Number Prefixing Requirements Up Front</a:t>
            </a:r>
            <a:endParaRPr lang="en-US" sz="4000" b="1" dirty="0">
              <a:solidFill>
                <a:srgbClr val="E21E31"/>
              </a:solidFill>
            </a:endParaRPr>
          </a:p>
        </p:txBody>
      </p:sp>
      <p:sp>
        <p:nvSpPr>
          <p:cNvPr id="4" name="TextBox 3"/>
          <p:cNvSpPr txBox="1"/>
          <p:nvPr/>
        </p:nvSpPr>
        <p:spPr>
          <a:xfrm>
            <a:off x="734786" y="2179873"/>
            <a:ext cx="7690757" cy="4154984"/>
          </a:xfrm>
          <a:prstGeom prst="rect">
            <a:avLst/>
          </a:prstGeom>
          <a:noFill/>
        </p:spPr>
        <p:txBody>
          <a:bodyPr wrap="square" rtlCol="0">
            <a:spAutoFit/>
          </a:bodyPr>
          <a:lstStyle/>
          <a:p>
            <a:r>
              <a:rPr lang="en-US" sz="2400" dirty="0" smtClean="0"/>
              <a:t>If you have an enterprise that has multiple patient pools that will use </a:t>
            </a:r>
            <a:r>
              <a:rPr lang="en-US" sz="2400" dirty="0" err="1" smtClean="0"/>
              <a:t>SoftLab</a:t>
            </a:r>
            <a:r>
              <a:rPr lang="en-US" sz="2400" dirty="0" smtClean="0"/>
              <a:t>, you may need to consider MRN and Billing number prefixing to keep these key values from overlapping.  Inadvertent overlapping can cause </a:t>
            </a:r>
            <a:r>
              <a:rPr lang="en-US" sz="2400" u="sng" dirty="0" smtClean="0"/>
              <a:t>unintended patient and order merges</a:t>
            </a:r>
            <a:r>
              <a:rPr lang="en-US" sz="2400" dirty="0" smtClean="0"/>
              <a:t>.  Assess the potential for overlapping patient identifiers and discuss this with your SCC HIS interface specialist.  </a:t>
            </a:r>
          </a:p>
          <a:p>
            <a:r>
              <a:rPr lang="en-US" sz="2400" dirty="0" smtClean="0"/>
              <a:t>Prefixing of MRN and/or Billing numbers is usually done by adding a site specific region character to the number.  This will force the site specific patient pools to use globally unique values thus preventing overlap in SCC.    </a:t>
            </a:r>
            <a:endParaRPr lang="en-US" sz="2400" dirty="0"/>
          </a:p>
        </p:txBody>
      </p:sp>
    </p:spTree>
    <p:extLst>
      <p:ext uri="{BB962C8B-B14F-4D97-AF65-F5344CB8AC3E}">
        <p14:creationId xmlns:p14="http://schemas.microsoft.com/office/powerpoint/2010/main" val="515364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622893"/>
            <a:ext cx="7396843" cy="707886"/>
          </a:xfrm>
          <a:prstGeom prst="rect">
            <a:avLst/>
          </a:prstGeom>
          <a:noFill/>
        </p:spPr>
        <p:txBody>
          <a:bodyPr wrap="square" rtlCol="0">
            <a:spAutoFit/>
          </a:bodyPr>
          <a:lstStyle/>
          <a:p>
            <a:r>
              <a:rPr lang="en-US" sz="4000" b="1" dirty="0" smtClean="0">
                <a:solidFill>
                  <a:srgbClr val="E21E31"/>
                </a:solidFill>
              </a:rPr>
              <a:t>ADT</a:t>
            </a:r>
            <a:endParaRPr lang="en-US" sz="4000" b="1" dirty="0">
              <a:solidFill>
                <a:srgbClr val="E21E31"/>
              </a:solidFill>
            </a:endParaRPr>
          </a:p>
        </p:txBody>
      </p:sp>
      <p:sp>
        <p:nvSpPr>
          <p:cNvPr id="3" name="TextBox 2"/>
          <p:cNvSpPr txBox="1"/>
          <p:nvPr/>
        </p:nvSpPr>
        <p:spPr>
          <a:xfrm>
            <a:off x="718457" y="1330779"/>
            <a:ext cx="7952014" cy="3416320"/>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t>ADT to </a:t>
            </a:r>
            <a:r>
              <a:rPr lang="en-US" sz="2400" b="1" dirty="0" err="1" smtClean="0"/>
              <a:t>SoftBank</a:t>
            </a:r>
            <a:r>
              <a:rPr lang="en-US" sz="2400" dirty="0" smtClean="0"/>
              <a:t> – updating </a:t>
            </a:r>
            <a:r>
              <a:rPr lang="en-US" sz="2400" dirty="0" err="1" smtClean="0"/>
              <a:t>SoftBank</a:t>
            </a:r>
            <a:r>
              <a:rPr lang="en-US" sz="2400" dirty="0" smtClean="0"/>
              <a:t> with HIS ADT…</a:t>
            </a:r>
          </a:p>
          <a:p>
            <a:pPr marL="457200" indent="-457200">
              <a:buFont typeface="Arial" panose="020B0604020202020204" pitchFamily="34" charset="0"/>
              <a:buChar char="•"/>
            </a:pPr>
            <a:r>
              <a:rPr lang="en-US" sz="2400" b="1" dirty="0" smtClean="0"/>
              <a:t>Systems </a:t>
            </a:r>
            <a:r>
              <a:rPr lang="en-US" sz="2400" dirty="0" smtClean="0"/>
              <a:t>– how many systems send ADT to SCC?</a:t>
            </a:r>
          </a:p>
          <a:p>
            <a:pPr marL="457200" indent="-457200">
              <a:buFont typeface="Arial" panose="020B0604020202020204" pitchFamily="34" charset="0"/>
              <a:buChar char="•"/>
            </a:pPr>
            <a:r>
              <a:rPr lang="en-US" sz="2400" b="1" dirty="0" smtClean="0"/>
              <a:t>Textual Comment</a:t>
            </a:r>
            <a:r>
              <a:rPr lang="en-US" sz="2400" dirty="0" smtClean="0"/>
              <a:t>– what comment types will be sent?</a:t>
            </a:r>
          </a:p>
          <a:p>
            <a:pPr marL="457200" indent="-457200">
              <a:buFont typeface="Arial" panose="020B0604020202020204" pitchFamily="34" charset="0"/>
              <a:buChar char="•"/>
            </a:pPr>
            <a:r>
              <a:rPr lang="en-US" sz="2400" b="1" dirty="0" smtClean="0"/>
              <a:t>Merges </a:t>
            </a:r>
            <a:r>
              <a:rPr lang="en-US" sz="2400" dirty="0" smtClean="0"/>
              <a:t>– What merge events will be sent?</a:t>
            </a:r>
          </a:p>
          <a:p>
            <a:pPr marL="457200" indent="-457200">
              <a:buFont typeface="Arial" panose="020B0604020202020204" pitchFamily="34" charset="0"/>
              <a:buChar char="•"/>
            </a:pPr>
            <a:r>
              <a:rPr lang="en-US" sz="2400" b="1" dirty="0" smtClean="0"/>
              <a:t>Ordered Test Codes </a:t>
            </a:r>
            <a:r>
              <a:rPr lang="en-US" sz="2400" dirty="0" smtClean="0"/>
              <a:t>– length, translation…</a:t>
            </a:r>
          </a:p>
          <a:p>
            <a:pPr marL="457200" indent="-457200">
              <a:buFont typeface="Arial" panose="020B0604020202020204" pitchFamily="34" charset="0"/>
              <a:buChar char="•"/>
            </a:pPr>
            <a:r>
              <a:rPr lang="en-US" sz="2400" b="1" dirty="0" smtClean="0"/>
              <a:t>NOK information </a:t>
            </a:r>
            <a:r>
              <a:rPr lang="en-US" sz="2400" dirty="0" smtClean="0"/>
              <a:t>– will next-of-kin be sent?</a:t>
            </a:r>
          </a:p>
          <a:p>
            <a:pPr marL="457200" indent="-457200">
              <a:buFont typeface="Arial" panose="020B0604020202020204" pitchFamily="34" charset="0"/>
              <a:buChar char="•"/>
            </a:pPr>
            <a:r>
              <a:rPr lang="en-US" sz="2400" b="1" dirty="0" smtClean="0"/>
              <a:t>Admitting diagnosis </a:t>
            </a:r>
            <a:r>
              <a:rPr lang="en-US" sz="2400" dirty="0" smtClean="0"/>
              <a:t>– will DG1 segments be sent?</a:t>
            </a:r>
          </a:p>
          <a:p>
            <a:pPr marL="457200" indent="-457200">
              <a:buFont typeface="Arial" panose="020B0604020202020204" pitchFamily="34" charset="0"/>
              <a:buChar char="•"/>
            </a:pPr>
            <a:r>
              <a:rPr lang="en-US" sz="2400" b="1" dirty="0" smtClean="0"/>
              <a:t>Patient Types </a:t>
            </a:r>
            <a:r>
              <a:rPr lang="en-US" sz="2400" dirty="0" smtClean="0"/>
              <a:t>– receive and pass pat type to billing…</a:t>
            </a:r>
          </a:p>
          <a:p>
            <a:pPr marL="457200" indent="-457200">
              <a:buFont typeface="Arial" panose="020B0604020202020204" pitchFamily="34" charset="0"/>
              <a:buChar char="•"/>
            </a:pPr>
            <a:r>
              <a:rPr lang="en-US" sz="2400" b="1" dirty="0" smtClean="0"/>
              <a:t>Patient Insurances</a:t>
            </a:r>
            <a:r>
              <a:rPr lang="en-US" sz="2400" dirty="0" smtClean="0"/>
              <a:t>– will insurance data be sent?</a:t>
            </a:r>
          </a:p>
        </p:txBody>
      </p:sp>
      <p:pic>
        <p:nvPicPr>
          <p:cNvPr id="10242" name="Picture 2" descr="C:\Users\richardn\AppData\Local\Microsoft\Windows\Temporary Internet Files\Content.IE5\705HC57R\nurses3[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457" y="4747099"/>
            <a:ext cx="1710199" cy="180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768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23089&quot;&gt;&lt;/object&gt;&lt;object type=&quot;2&quot; unique_id=&quot;23090&quot;&gt;&lt;object type=&quot;3&quot; unique_id=&quot;23091&quot;&gt;&lt;property id=&quot;20148&quot; value=&quot;5&quot;/&gt;&lt;property id=&quot;20300&quot; value=&quot;Slide 1&quot;/&gt;&lt;property id=&quot;20307&quot; value=&quot;256&quot;/&gt;&lt;/object&gt;&lt;object type=&quot;3&quot; unique_id=&quot;23156&quot;&gt;&lt;property id=&quot;20148&quot; value=&quot;5&quot;/&gt;&lt;property id=&quot;20300&quot; value=&quot;Slide 2&quot;/&gt;&lt;property id=&quot;20307&quot; value=&quot;257&quot;/&gt;&lt;/object&gt;&lt;object type=&quot;3&quot; unique_id=&quot;23157&quot;&gt;&lt;property id=&quot;20148&quot; value=&quot;5&quot;/&gt;&lt;property id=&quot;20300&quot; value=&quot;Slide 3&quot;/&gt;&lt;property id=&quot;20307&quot; value=&quot;258&quot;/&gt;&lt;/object&gt;&lt;object type=&quot;3&quot; unique_id=&quot;23158&quot;&gt;&lt;property id=&quot;20148&quot; value=&quot;5&quot;/&gt;&lt;property id=&quot;20300&quot; value=&quot;Slide 4&quot;/&gt;&lt;property id=&quot;20307&quot; value=&quot;259&quot;/&gt;&lt;/object&gt;&lt;object type=&quot;3&quot; unique_id=&quot;23159&quot;&gt;&lt;property id=&quot;20148&quot; value=&quot;5&quot;/&gt;&lt;property id=&quot;20300&quot; value=&quot;Slide 5&quot;/&gt;&lt;property id=&quot;20307&quot; value=&quot;260&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2205</TotalTime>
  <Words>2571</Words>
  <Application>Microsoft Office PowerPoint</Application>
  <PresentationFormat>On-screen Show (4:3)</PresentationFormat>
  <Paragraphs>171</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Lithos Pro Regular</vt:lpstr>
      <vt:lpstr>Office Theme</vt:lpstr>
      <vt:lpstr>Tips on implementing a new HIS interface</vt:lpstr>
      <vt:lpstr>Discussion Topics</vt:lpstr>
      <vt:lpstr>introduction</vt:lpstr>
      <vt:lpstr>The Questionnaire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Meaningful Use MU2</vt:lpstr>
      <vt:lpstr>PowerPoint Presentation</vt:lpstr>
      <vt:lpstr>PowerPoint Presentation</vt:lpstr>
      <vt:lpstr>PowerPoint Presentation</vt:lpstr>
      <vt:lpstr>Going Live</vt:lpstr>
      <vt:lpstr>PowerPoint Presentation</vt:lpstr>
      <vt:lpstr>PowerPoint Presentation</vt:lpstr>
      <vt:lpstr>PowerPoint Presentation</vt:lpstr>
      <vt:lpstr>The Future is ESB</vt:lpstr>
      <vt:lpstr>PowerPoint Presentation</vt:lpstr>
      <vt:lpstr>PowerPoint Presentation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Myra Pettis</dc:creator>
  <cp:lastModifiedBy>Myra Pettis</cp:lastModifiedBy>
  <cp:revision>198</cp:revision>
  <cp:lastPrinted>2016-03-24T16:49:45Z</cp:lastPrinted>
  <dcterms:created xsi:type="dcterms:W3CDTF">2016-01-07T19:32:07Z</dcterms:created>
  <dcterms:modified xsi:type="dcterms:W3CDTF">2016-04-12T22:52:33Z</dcterms:modified>
</cp:coreProperties>
</file>