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95" r:id="rId3"/>
    <p:sldId id="257" r:id="rId4"/>
    <p:sldId id="294" r:id="rId5"/>
    <p:sldId id="283" r:id="rId6"/>
    <p:sldId id="281" r:id="rId7"/>
    <p:sldId id="291" r:id="rId8"/>
    <p:sldId id="292" r:id="rId9"/>
    <p:sldId id="284" r:id="rId10"/>
    <p:sldId id="285" r:id="rId11"/>
    <p:sldId id="282" r:id="rId12"/>
    <p:sldId id="298" r:id="rId13"/>
    <p:sldId id="299" r:id="rId14"/>
    <p:sldId id="300" r:id="rId15"/>
    <p:sldId id="297" r:id="rId16"/>
    <p:sldId id="301" r:id="rId17"/>
    <p:sldId id="296" r:id="rId18"/>
    <p:sldId id="304" r:id="rId19"/>
    <p:sldId id="305" r:id="rId20"/>
    <p:sldId id="306" r:id="rId21"/>
    <p:sldId id="303" r:id="rId22"/>
    <p:sldId id="302" r:id="rId23"/>
    <p:sldId id="309" r:id="rId24"/>
    <p:sldId id="310" r:id="rId25"/>
    <p:sldId id="308" r:id="rId26"/>
    <p:sldId id="307" r:id="rId27"/>
    <p:sldId id="29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6"/>
    <a:srgbClr val="FCFCE8"/>
    <a:srgbClr val="FF1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80" autoAdjust="0"/>
    <p:restoredTop sz="86410" autoAdjust="0"/>
  </p:normalViewPr>
  <p:slideViewPr>
    <p:cSldViewPr>
      <p:cViewPr varScale="1">
        <p:scale>
          <a:sx n="71" d="100"/>
          <a:sy n="71" d="100"/>
        </p:scale>
        <p:origin x="5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6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1215-7920-4BCA-ABBD-26C15FC4B11A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51E21-B1DE-4057-AD40-B48AFF45C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3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51E21-B1DE-4057-AD40-B48AFF45C6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51E21-B1DE-4057-AD40-B48AFF45C6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9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64656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30383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FA06-9C24-45D3-9025-C93DE0CE1A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60"/>
          <a:stretch/>
        </p:blipFill>
        <p:spPr>
          <a:xfrm>
            <a:off x="0" y="13055"/>
            <a:ext cx="9144000" cy="17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C283F19-ADC3-4B1D-81BE-28F74F8A2560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FA06-9C24-45D3-9025-C93DE0CE1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1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90165"/>
            <a:ext cx="7886700" cy="4120179"/>
          </a:xfrm>
        </p:spPr>
        <p:txBody>
          <a:bodyPr anchor="b"/>
          <a:lstStyle>
            <a:lvl1pPr>
              <a:defRPr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FA06-9C24-45D3-9025-C93DE0CE1A8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5"/>
          <a:stretch/>
        </p:blipFill>
        <p:spPr>
          <a:xfrm>
            <a:off x="0" y="0"/>
            <a:ext cx="9144000" cy="17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0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79" y="1602889"/>
            <a:ext cx="4331971" cy="45740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602890"/>
            <a:ext cx="4364243" cy="45740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535442" cy="365125"/>
          </a:xfrm>
        </p:spPr>
        <p:txBody>
          <a:bodyPr/>
          <a:lstStyle/>
          <a:p>
            <a:fld id="{8D07FA06-9C24-45D3-9025-C93DE0CE1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22" y="272256"/>
            <a:ext cx="7917628" cy="124221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122" y="1681163"/>
            <a:ext cx="43260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122" y="2505075"/>
            <a:ext cx="432606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2889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28893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49" y="6356351"/>
            <a:ext cx="2460139" cy="365125"/>
          </a:xfrm>
        </p:spPr>
        <p:txBody>
          <a:bodyPr/>
          <a:lstStyle/>
          <a:p>
            <a:fld id="{8D07FA06-9C24-45D3-9025-C93DE0CE1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8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5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513928" cy="365125"/>
          </a:xfrm>
        </p:spPr>
        <p:txBody>
          <a:bodyPr/>
          <a:lstStyle/>
          <a:p>
            <a:fld id="{8D07FA06-9C24-45D3-9025-C93DE0CE1A8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00"/>
          <a:stretch/>
        </p:blipFill>
        <p:spPr>
          <a:xfrm>
            <a:off x="7143078" y="6311196"/>
            <a:ext cx="1828800" cy="4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0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79" y="365126"/>
            <a:ext cx="7831569" cy="1070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592132"/>
            <a:ext cx="8767482" cy="4584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7FA06-9C24-45D3-9025-C93DE0CE1A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7"/>
          <a:stretch/>
        </p:blipFill>
        <p:spPr>
          <a:xfrm>
            <a:off x="8014449" y="365126"/>
            <a:ext cx="941966" cy="107065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5319" y="1468057"/>
            <a:ext cx="8778240" cy="0"/>
          </a:xfrm>
          <a:prstGeom prst="line">
            <a:avLst/>
          </a:prstGeom>
          <a:ln w="28575">
            <a:solidFill>
              <a:srgbClr val="EC1F2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4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ithos Pro Regular" panose="04020505030E02020A04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8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ithos Pro Regular" panose="04020505030E02020A04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UNIX/REQuiz.mp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UNIX/grepPlateletpheresis.mp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hyperlink" Target="UNIX/grepPlateletpheresisOBR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hyperlink" Target="UNIX/grepPlateletpheresisFormatted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UNIX/HIPAATemplate.doc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UNIX/HIPAAFormLetter.docx" TargetMode="External"/><Relationship Id="rId5" Type="http://schemas.openxmlformats.org/officeDocument/2006/relationships/hyperlink" Target="UNIX/HIPAFax.docx" TargetMode="External"/><Relationship Id="rId4" Type="http://schemas.openxmlformats.org/officeDocument/2006/relationships/hyperlink" Target="UNIX/HIPAATemplateFooter.doc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EA3E51-E008-4076-9609-96A54A85C71D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60"/>
          <a:stretch/>
        </p:blipFill>
        <p:spPr>
          <a:xfrm>
            <a:off x="0" y="13055"/>
            <a:ext cx="9144000" cy="1761958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487480" y="4832273"/>
            <a:ext cx="5378302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small" baseline="0" smtClean="0"/>
              <a:t>Corbin Ellsaesser</a:t>
            </a:r>
            <a:br>
              <a:rPr lang="en-US" cap="small" baseline="0" smtClean="0"/>
            </a:br>
            <a:r>
              <a:rPr lang="en-US" cap="small" baseline="0" smtClean="0"/>
              <a:t>SNUG Vice President</a:t>
            </a:r>
            <a:br>
              <a:rPr lang="en-US" cap="small" baseline="0" smtClean="0"/>
            </a:br>
            <a:r>
              <a:rPr lang="en-US" cap="small" baseline="0" smtClean="0"/>
              <a:t>Sr. IT Systems Engineer</a:t>
            </a:r>
            <a:br>
              <a:rPr lang="en-US" cap="small" baseline="0" smtClean="0"/>
            </a:br>
            <a:r>
              <a:rPr lang="en-US" cap="small" baseline="0" smtClean="0"/>
              <a:t>Christiana Care Health Systems</a:t>
            </a:r>
            <a:br>
              <a:rPr lang="en-US" cap="small" baseline="0" smtClean="0"/>
            </a:br>
            <a:r>
              <a:rPr lang="en-US" cap="small" baseline="0" smtClean="0"/>
              <a:t>Delaware</a:t>
            </a:r>
            <a:endParaRPr lang="en-US" cap="small" baseline="0"/>
          </a:p>
        </p:txBody>
      </p:sp>
      <p:sp>
        <p:nvSpPr>
          <p:cNvPr id="7" name="TextBox 6"/>
          <p:cNvSpPr txBox="1"/>
          <p:nvPr/>
        </p:nvSpPr>
        <p:spPr>
          <a:xfrm>
            <a:off x="555558" y="6241317"/>
            <a:ext cx="24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cde@christianacare.org</a:t>
            </a:r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34924" y="3005620"/>
            <a:ext cx="8245550" cy="418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cap="small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ithos Pro Regular" panose="04020505030E02020A04" pitchFamily="8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Run Faster, Jump Higher, Finish First, Win The Gold</a:t>
            </a:r>
          </a:p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" y="1775013"/>
            <a:ext cx="7772400" cy="1158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anose="04020505030E02020A04" pitchFamily="82" charset="0"/>
                <a:ea typeface="+mj-ea"/>
                <a:cs typeface="+mj-cs"/>
              </a:defRPr>
            </a:lvl1pPr>
          </a:lstStyle>
          <a:p>
            <a:r>
              <a:rPr lang="en-US" cap="small">
                <a:latin typeface="Lithos Pro Regular"/>
              </a:rPr>
              <a:t>UNIX Advanced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5558" y="3274874"/>
            <a:ext cx="8310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advanced look into UNIX scripts.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sz="1800" kern="12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grep for Speedy UNIX searching.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for Heavy Lifting and reformatting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awk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for Jumping from one field to an other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Regular Expressions –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Baton carried throughout the race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Blip>
                <a:blip r:embed="rId3"/>
              </a:buBlip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Real </a:t>
            </a:r>
            <a:r>
              <a:rPr lang="en-US" sz="1800" kern="120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World problems and winning UNIX solutions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lympic Fanfa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0" y="45720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-67997"/>
            <a:ext cx="7954422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6600" cap="small" spc="-400" dirty="0">
                <a:solidFill>
                  <a:srgbClr val="F60006"/>
                </a:solidFill>
                <a:latin typeface="Lithos Pro Regular" panose="04020505030E02020A04" pitchFamily="82" charset="0"/>
              </a:rPr>
              <a:t>Regular </a:t>
            </a:r>
            <a:r>
              <a:rPr lang="en-US" sz="6600" cap="small" spc="-400" dirty="0" smtClean="0">
                <a:solidFill>
                  <a:srgbClr val="F60006"/>
                </a:solidFill>
                <a:latin typeface="Lithos Pro Regular" panose="04020505030E02020A04" pitchFamily="82" charset="0"/>
              </a:rPr>
              <a:t>Expressions</a:t>
            </a:r>
            <a:endParaRPr lang="en-US" sz="6600" cap="small" spc="-400" dirty="0">
              <a:solidFill>
                <a:srgbClr val="F60006"/>
              </a:solidFill>
              <a:latin typeface="Lithos Pro Regular" panose="04020505030E02020A04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08677"/>
            <a:ext cx="130035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Proof..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844" y="1371600"/>
            <a:ext cx="4259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Blip>
                <a:blip r:embed="rId5"/>
              </a:buBlip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grep</a:t>
            </a:r>
            <a:r>
              <a:rPr lang="en-US" sz="4000" cap="small" dirty="0" smtClean="0">
                <a:latin typeface="Lithos Pro Regular"/>
                <a:hlinkClick r:id="rId6" action="ppaction://hlinkfile"/>
              </a:rPr>
              <a:t> in action</a:t>
            </a:r>
            <a:endParaRPr lang="en-US" sz="4000" cap="small" dirty="0">
              <a:latin typeface="Lithos Pro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000"/>
            <a:ext cx="5483942" cy="3154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62200"/>
            <a:ext cx="4544223" cy="36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6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00200"/>
            <a:ext cx="7772400" cy="1030944"/>
          </a:xfrm>
        </p:spPr>
        <p:txBody>
          <a:bodyPr/>
          <a:lstStyle/>
          <a:p>
            <a:r>
              <a:rPr lang="en-US" smtClean="0"/>
              <a:t>‘</a:t>
            </a:r>
            <a:r>
              <a:rPr lang="en-US" err="1" smtClean="0"/>
              <a:t>nuff</a:t>
            </a:r>
            <a:r>
              <a:rPr lang="en-US" smtClean="0"/>
              <a:t> </a:t>
            </a:r>
            <a:r>
              <a:rPr lang="en-US" err="1" smtClean="0"/>
              <a:t>sed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14600"/>
            <a:ext cx="7772400" cy="3048000"/>
          </a:xfrm>
        </p:spPr>
        <p:txBody>
          <a:bodyPr>
            <a:normAutofit lnSpcReduction="10000"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dirty="0" smtClean="0"/>
              <a:t> - </a:t>
            </a:r>
            <a:r>
              <a:rPr lang="en-US" sz="4000" cap="small" dirty="0">
                <a:latin typeface="Lithos Pro Regular"/>
              </a:rPr>
              <a:t>S</a:t>
            </a:r>
            <a:r>
              <a:rPr lang="en-US" sz="3200" cap="small" dirty="0">
                <a:solidFill>
                  <a:schemeClr val="tx1"/>
                </a:solidFill>
                <a:latin typeface="Lithos Pro Regular"/>
              </a:rPr>
              <a:t>cripting with the</a:t>
            </a:r>
            <a:r>
              <a:rPr lang="en-US" sz="3200" cap="small" dirty="0">
                <a:latin typeface="Lithos Pro Regular"/>
              </a:rPr>
              <a:t> “</a:t>
            </a:r>
            <a:r>
              <a:rPr lang="en-US" sz="4000" cap="small" dirty="0">
                <a:solidFill>
                  <a:srgbClr val="00B050"/>
                </a:solidFill>
                <a:latin typeface="Lithos Pro Regular"/>
              </a:rPr>
              <a:t>E</a:t>
            </a:r>
            <a:r>
              <a:rPr lang="en-US" sz="4000" cap="small" dirty="0">
                <a:solidFill>
                  <a:srgbClr val="0070C0"/>
                </a:solidFill>
                <a:latin typeface="Lithos Pro Regular"/>
              </a:rPr>
              <a:t>D</a:t>
            </a:r>
            <a:r>
              <a:rPr lang="en-US" sz="3200" cap="small" dirty="0">
                <a:latin typeface="Lithos Pro Regular"/>
              </a:rPr>
              <a:t>” </a:t>
            </a:r>
            <a:r>
              <a:rPr lang="en-US" sz="3200" cap="small" dirty="0">
                <a:solidFill>
                  <a:schemeClr val="tx1"/>
                </a:solidFill>
                <a:latin typeface="Lithos Pro Regular"/>
              </a:rPr>
              <a:t>UNIX editor. </a:t>
            </a:r>
            <a:endParaRPr lang="en-US" cap="small" dirty="0" smtClean="0">
              <a:solidFill>
                <a:schemeClr val="tx1"/>
              </a:solidFill>
              <a:latin typeface="Lithos Pro Regular"/>
            </a:endParaRPr>
          </a:p>
          <a:p>
            <a:pPr marL="342900" indent="-342900" algn="l">
              <a:buBlip>
                <a:blip r:embed="rId2"/>
              </a:buBlip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used to non-destructively 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reformat, 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</a:t>
            </a:r>
          </a:p>
          <a:p>
            <a:pPr marL="800100" lvl="1" indent="-342900" algn="l">
              <a:buBlip>
                <a:blip r:embed="rId2"/>
              </a:buBlip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 text.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Uschr8\801076700$\My Documents\My Pictures\Olympic\Olympicgymnastics_men_cloth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2616071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-23037"/>
            <a:ext cx="43434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600" cap="small" err="1" smtClean="0">
                <a:solidFill>
                  <a:srgbClr val="F60006"/>
                </a:solidFill>
                <a:latin typeface="Lithos Pro Regular" panose="04020505030E02020A04" pitchFamily="82" charset="0"/>
              </a:rPr>
              <a:t>sed</a:t>
            </a:r>
            <a:endParaRPr lang="en-US" cap="small">
              <a:solidFill>
                <a:srgbClr val="F60006"/>
              </a:solidFill>
              <a:latin typeface="Lithos Pro Regular" panose="04020505030E02020A04" pitchFamily="82" charset="0"/>
            </a:endParaRPr>
          </a:p>
        </p:txBody>
      </p:sp>
      <p:pic>
        <p:nvPicPr>
          <p:cNvPr id="4098" name="Picture 2" descr="\\Uschr8\801076700$\My Documents\My Pictures\Olympic\olympic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14" y="1651239"/>
            <a:ext cx="8294186" cy="46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260" y="3506926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latin typeface="Lithos Pro Regular"/>
                <a:cs typeface="Times New Roman" panose="02020603050405020304" pitchFamily="18" charset="0"/>
              </a:rPr>
              <a:t>Substitute Text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's/Alice/Corbin/g' 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752600"/>
            <a:ext cx="6946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Alice went back to the table, half hoping she might find another key on</a:t>
            </a:r>
          </a:p>
          <a:p>
            <a:r>
              <a:rPr lang="en-US"/>
              <a:t>it, or at any rate, a book of rules for shutting people up like</a:t>
            </a:r>
          </a:p>
          <a:p>
            <a:r>
              <a:rPr lang="en-US"/>
              <a:t>telescopes. This time she found a little bottle on it ("which certainly</a:t>
            </a:r>
          </a:p>
          <a:p>
            <a:r>
              <a:rPr lang="en-US"/>
              <a:t>was not here before," said Alice), and tied 'round the neck of the</a:t>
            </a:r>
          </a:p>
          <a:p>
            <a:r>
              <a:rPr lang="en-US"/>
              <a:t>bottle was a paper label, with the words "DRINK ME" beautifully printed</a:t>
            </a:r>
          </a:p>
          <a:p>
            <a:r>
              <a:rPr lang="en-US"/>
              <a:t>on it in large letters.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733" y="4648200"/>
            <a:ext cx="6946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Corbin</a:t>
            </a:r>
            <a:r>
              <a:rPr lang="en-US" dirty="0" smtClean="0"/>
              <a:t> went </a:t>
            </a:r>
            <a:r>
              <a:rPr lang="en-US" dirty="0"/>
              <a:t>back to the table, half hoping she might find another key on</a:t>
            </a:r>
          </a:p>
          <a:p>
            <a:r>
              <a:rPr lang="en-US" dirty="0"/>
              <a:t>it, or at any rate, a book of rules for shutting people up like</a:t>
            </a:r>
          </a:p>
          <a:p>
            <a:r>
              <a:rPr lang="en-US" dirty="0"/>
              <a:t>telescopes. This time she found a little bottle on it ("which certainly</a:t>
            </a:r>
          </a:p>
          <a:p>
            <a:r>
              <a:rPr lang="en-US" dirty="0"/>
              <a:t>was not here before," said </a:t>
            </a:r>
            <a:r>
              <a:rPr lang="en-US" dirty="0" smtClean="0">
                <a:solidFill>
                  <a:srgbClr val="FF0000"/>
                </a:solidFill>
              </a:rPr>
              <a:t>Corbin</a:t>
            </a:r>
            <a:r>
              <a:rPr lang="en-US" dirty="0" smtClean="0"/>
              <a:t>), </a:t>
            </a:r>
            <a:r>
              <a:rPr lang="en-US" dirty="0"/>
              <a:t>and tied 'round the neck of the</a:t>
            </a:r>
          </a:p>
          <a:p>
            <a:r>
              <a:rPr lang="en-US" dirty="0"/>
              <a:t>bottle was a paper label, with the words "DRINK ME" beautifully printed</a:t>
            </a:r>
          </a:p>
          <a:p>
            <a:r>
              <a:rPr lang="en-US" dirty="0"/>
              <a:t>on it in large letters.</a:t>
            </a:r>
          </a:p>
        </p:txBody>
      </p:sp>
      <p:pic>
        <p:nvPicPr>
          <p:cNvPr id="4100" name="Picture 4" descr="C:\Users\801076~1\AppData\Local\Temp\SNAGHTML18a77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1" y="3048000"/>
            <a:ext cx="154305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801076~1\AppData\Local\Temp\SNAGHTML18bbb0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38476"/>
            <a:ext cx="15621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1999" y="1752600"/>
            <a:ext cx="6946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went back to the table, half hoping she might find another key on</a:t>
            </a:r>
          </a:p>
          <a:p>
            <a:r>
              <a:rPr lang="en-US" b="1" strike="sngStrike" dirty="0">
                <a:solidFill>
                  <a:srgbClr val="FF0000"/>
                </a:solidFill>
              </a:rPr>
              <a:t>it, </a:t>
            </a:r>
            <a:r>
              <a:rPr lang="en-US" strike="sngStrike" dirty="0"/>
              <a:t>or at any rate, a book of rules for shutting people up </a:t>
            </a:r>
            <a:r>
              <a:rPr lang="en-US" strike="sngStrike" dirty="0">
                <a:solidFill>
                  <a:srgbClr val="FF0000"/>
                </a:solidFill>
              </a:rPr>
              <a:t>like</a:t>
            </a:r>
          </a:p>
          <a:p>
            <a:r>
              <a:rPr lang="en-US" dirty="0"/>
              <a:t>telescopes. This time she found a little bottle on it ("which certainly</a:t>
            </a:r>
          </a:p>
          <a:p>
            <a:r>
              <a:rPr lang="en-US" dirty="0"/>
              <a:t>was not here before," said Alice), and tied 'round the neck of the</a:t>
            </a:r>
          </a:p>
          <a:p>
            <a:r>
              <a:rPr lang="en-US" dirty="0"/>
              <a:t>bottle was a paper label, with the words "DRINK ME" beautifully printed</a:t>
            </a:r>
          </a:p>
          <a:p>
            <a:r>
              <a:rPr lang="en-US" dirty="0"/>
              <a:t>on it in large letters.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-23037"/>
            <a:ext cx="43434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600" cap="small" err="1" smtClean="0">
                <a:solidFill>
                  <a:srgbClr val="F60006"/>
                </a:solidFill>
                <a:latin typeface="Lithos Pro Regular" panose="04020505030E02020A04" pitchFamily="82" charset="0"/>
              </a:rPr>
              <a:t>sed</a:t>
            </a:r>
            <a:endParaRPr lang="en-US" cap="small">
              <a:solidFill>
                <a:srgbClr val="F60006"/>
              </a:solidFill>
              <a:latin typeface="Lithos Pro Regular" panose="04020505030E02020A04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260" y="3506926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smtClean="0">
                <a:latin typeface="Lithos Pro Regular"/>
                <a:cs typeface="Times New Roman" panose="02020603050405020304" pitchFamily="18" charset="0"/>
              </a:rPr>
              <a:t>Delete Text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$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'/^it,.*like$/d'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752600"/>
            <a:ext cx="6946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 went back to the table, half hoping she might find another key on</a:t>
            </a:r>
          </a:p>
          <a:p>
            <a:r>
              <a:rPr lang="en-US" dirty="0"/>
              <a:t>it, or at any rate, a book of rules for shutting people up like</a:t>
            </a:r>
          </a:p>
          <a:p>
            <a:r>
              <a:rPr lang="en-US" dirty="0"/>
              <a:t>telescopes. This time she found a little bottle on it ("which certainly</a:t>
            </a:r>
          </a:p>
          <a:p>
            <a:r>
              <a:rPr lang="en-US" dirty="0"/>
              <a:t>was not here before," said Alice), and tied 'round the neck of the</a:t>
            </a:r>
          </a:p>
          <a:p>
            <a:r>
              <a:rPr lang="en-US" dirty="0"/>
              <a:t>bottle was a paper label, with the words "DRINK ME" beautifully printed</a:t>
            </a:r>
          </a:p>
          <a:p>
            <a:r>
              <a:rPr lang="en-US" dirty="0"/>
              <a:t>on it in large letters.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733" y="4648200"/>
            <a:ext cx="69464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Alice went back to the table, half hoping she might find another key on</a:t>
            </a:r>
          </a:p>
          <a:p>
            <a:r>
              <a:rPr lang="en-US" smtClean="0"/>
              <a:t>telescopes</a:t>
            </a:r>
            <a:r>
              <a:rPr lang="en-US"/>
              <a:t>. This time she found a little bottle on it ("which certainly</a:t>
            </a:r>
          </a:p>
          <a:p>
            <a:r>
              <a:rPr lang="en-US"/>
              <a:t>was not here before," said Alice), and tied 'round the neck of the</a:t>
            </a:r>
          </a:p>
          <a:p>
            <a:r>
              <a:rPr lang="en-US"/>
              <a:t>bottle was a paper label, with the words "DRINK ME" beautifully printed</a:t>
            </a:r>
          </a:p>
          <a:p>
            <a:r>
              <a:rPr lang="en-US"/>
              <a:t>on it in large letters.</a:t>
            </a:r>
          </a:p>
        </p:txBody>
      </p:sp>
      <p:pic>
        <p:nvPicPr>
          <p:cNvPr id="8" name="Picture 4" descr="C:\Users\801076~1\AppData\Local\Temp\SNAGHTML18a77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21" y="3048000"/>
            <a:ext cx="154305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801076~1\AppData\Local\Temp\SNAGHTML19080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81" y="3021419"/>
            <a:ext cx="1562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Uschr8\801076700$\My Documents\My Pictures\Olympic\Olympics_Canoe_Slalom_M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" y="1484477"/>
            <a:ext cx="6947416" cy="49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4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" grpId="0"/>
      <p:bldP spid="4" grpId="0"/>
      <p:bldP spid="4" grpId="2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-23037"/>
            <a:ext cx="43434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9600" cap="small" err="1" smtClean="0">
                <a:solidFill>
                  <a:srgbClr val="F60006"/>
                </a:solidFill>
                <a:latin typeface="Lithos Pro Regular" panose="04020505030E02020A04" pitchFamily="82" charset="0"/>
              </a:rPr>
              <a:t>sed</a:t>
            </a:r>
            <a:endParaRPr lang="en-US" cap="small">
              <a:solidFill>
                <a:srgbClr val="F60006"/>
              </a:solidFill>
              <a:latin typeface="Lithos Pro Regular" panose="04020505030E02020A04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260" y="3506926"/>
            <a:ext cx="7391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err="1">
                <a:latin typeface="Lithos Pro Regular"/>
                <a:cs typeface="Times New Roman" panose="02020603050405020304" pitchFamily="18" charset="0"/>
              </a:rPr>
              <a:t>s</a:t>
            </a:r>
            <a:r>
              <a:rPr lang="en-US" sz="2000" cap="small" err="1" smtClean="0">
                <a:latin typeface="Lithos Pro Regular"/>
                <a:cs typeface="Times New Roman" panose="02020603050405020304" pitchFamily="18" charset="0"/>
              </a:rPr>
              <a:t>ed</a:t>
            </a:r>
            <a:r>
              <a:rPr lang="en-US" sz="2000" cap="small" smtClean="0">
                <a:latin typeface="Lithos Pro Regular"/>
                <a:cs typeface="Times New Roman" panose="02020603050405020304" pitchFamily="18" charset="0"/>
              </a:rPr>
              <a:t> Program</a:t>
            </a:r>
          </a:p>
          <a:p>
            <a:r>
              <a:rPr lang="en-US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-e  's/Alice/Corbin/g'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-e 's/she/he/g'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-e 's/at any rate, /a beer or shot of tequila/'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-e 's/shut.*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$/making people dance./'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-e 's/^tel.*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\. //'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-e 's/a\ boo.*les//'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-e 's/\"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bea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.*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lly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.*d$/ and dance and sing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karaoke all night!\" on it in large letters/' \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-e '/^on.*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\.$/d' 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752600"/>
            <a:ext cx="6946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Alice went back to the table, half hoping she might find another key on</a:t>
            </a:r>
          </a:p>
          <a:p>
            <a:r>
              <a:rPr lang="en-US"/>
              <a:t>it, or at any rate, a book of rules for shutting people up like</a:t>
            </a:r>
          </a:p>
          <a:p>
            <a:r>
              <a:rPr lang="en-US"/>
              <a:t>telescopes. This time she found a little bottle on it ("which certainly</a:t>
            </a:r>
          </a:p>
          <a:p>
            <a:r>
              <a:rPr lang="en-US"/>
              <a:t>was not here before," said Alice), and tied 'round the neck of the</a:t>
            </a:r>
          </a:p>
          <a:p>
            <a:r>
              <a:rPr lang="en-US"/>
              <a:t>bottle was a paper label, with the words "DRINK ME" beautifully printed</a:t>
            </a:r>
          </a:p>
          <a:p>
            <a:r>
              <a:rPr lang="en-US"/>
              <a:t>on it in large letters.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4733" y="4648200"/>
            <a:ext cx="69206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Corbin went back to the table, half hoping he might find another key on</a:t>
            </a:r>
          </a:p>
          <a:p>
            <a:r>
              <a:rPr lang="en-US"/>
              <a:t>it, or a beer or shot of tequila for making people dance.</a:t>
            </a:r>
          </a:p>
          <a:p>
            <a:r>
              <a:rPr lang="en-US"/>
              <a:t>This time he found a little bottle on it ("which certainly</a:t>
            </a:r>
          </a:p>
          <a:p>
            <a:r>
              <a:rPr lang="en-US"/>
              <a:t>was not here before," said Corbin), and tied 'round the neck of the</a:t>
            </a:r>
          </a:p>
          <a:p>
            <a:r>
              <a:rPr lang="en-US"/>
              <a:t>bottle was a paper label, with the words "DRINK ME and dance and sing</a:t>
            </a:r>
          </a:p>
          <a:p>
            <a:r>
              <a:rPr lang="en-US"/>
              <a:t>karaoke all night!" on it in large letters</a:t>
            </a:r>
          </a:p>
        </p:txBody>
      </p:sp>
      <p:pic>
        <p:nvPicPr>
          <p:cNvPr id="7172" name="Picture 4" descr="C:\Users\801076~1\AppData\Local\Temp\SNAGHTML1bbec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6200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7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940926" y="2417603"/>
            <a:ext cx="2060073" cy="2825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1624" y="2428704"/>
            <a:ext cx="4805257" cy="2825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2445" y="1744682"/>
            <a:ext cx="80223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Rcv</a:t>
            </a:r>
            <a:r>
              <a:rPr lang="en-US" sz="1400" dirty="0"/>
              <a:t>="$UDIR/</a:t>
            </a:r>
            <a:r>
              <a:rPr lang="en-US" sz="1400" dirty="0" err="1"/>
              <a:t>db</a:t>
            </a:r>
            <a:r>
              <a:rPr lang="en-US" sz="1400" dirty="0"/>
              <a:t>/</a:t>
            </a:r>
            <a:r>
              <a:rPr lang="en-US" sz="1400" dirty="0" err="1"/>
              <a:t>dat</a:t>
            </a:r>
            <a:r>
              <a:rPr lang="en-US" sz="1400" dirty="0"/>
              <a:t>/I/HIS/RES*/</a:t>
            </a:r>
            <a:r>
              <a:rPr lang="en-US" sz="1400" dirty="0" err="1"/>
              <a:t>rcv.trace</a:t>
            </a:r>
            <a:r>
              <a:rPr lang="en-US" sz="1400" dirty="0"/>
              <a:t>"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sed</a:t>
            </a:r>
            <a:r>
              <a:rPr lang="en-US" sz="1400" dirty="0"/>
              <a:t> -e '/\([0-9]\{2\}:\)\([0-9]\{2\}:\)\([0-9]\{2\}\.[0-9]\{3\}\)\.\ Program=&lt;/,/</a:t>
            </a:r>
            <a:r>
              <a:rPr lang="en-US" sz="1400" dirty="0" err="1"/>
              <a:t>rq_Open</a:t>
            </a:r>
            <a:r>
              <a:rPr lang="en-US" sz="1400" dirty="0"/>
              <a:t>(&lt;</a:t>
            </a:r>
            <a:r>
              <a:rPr lang="en-US" sz="1400" dirty="0" err="1"/>
              <a:t>hislisMAIN</a:t>
            </a:r>
            <a:r>
              <a:rPr lang="en-US" sz="1400" dirty="0"/>
              <a:t>&gt;)\ OK/d' \</a:t>
            </a:r>
          </a:p>
          <a:p>
            <a:r>
              <a:rPr lang="en-US" sz="1400" dirty="0"/>
              <a:t>   -e '/^.*|ACK|.*$/,/^.*\\r&gt;$/d' \</a:t>
            </a:r>
          </a:p>
          <a:p>
            <a:r>
              <a:rPr lang="en-US" sz="1400" dirty="0"/>
              <a:t>   -e '/^\ ---/d' \</a:t>
            </a:r>
          </a:p>
          <a:p>
            <a:r>
              <a:rPr lang="en-US" sz="1400" dirty="0"/>
              <a:t>   -e '/</a:t>
            </a:r>
            <a:r>
              <a:rPr lang="en-US" sz="1400" dirty="0" err="1"/>
              <a:t>rq_Receive</a:t>
            </a:r>
            <a:r>
              <a:rPr lang="en-US" sz="1400" dirty="0"/>
              <a:t>\.*$/d' \</a:t>
            </a:r>
          </a:p>
          <a:p>
            <a:r>
              <a:rPr lang="en-US" sz="1400" dirty="0"/>
              <a:t>   -e '/^</a:t>
            </a:r>
            <a:r>
              <a:rPr lang="en-US" sz="1400" dirty="0" err="1"/>
              <a:t>rcv</a:t>
            </a:r>
            <a:r>
              <a:rPr lang="en-US" sz="1400" dirty="0"/>
              <a:t>\.*$/d' \</a:t>
            </a:r>
          </a:p>
          <a:p>
            <a:r>
              <a:rPr lang="en-US" sz="1400" dirty="0"/>
              <a:t>   -e '/^\([0-9]\{2\}:\)\([0-9]\{2\}:\)\([0-9]\{2\}\.[0-9]\{3\}\).*</a:t>
            </a:r>
            <a:r>
              <a:rPr lang="en-US" sz="1400" dirty="0" err="1"/>
              <a:t>len</a:t>
            </a:r>
            <a:r>
              <a:rPr lang="en-US" sz="1400" dirty="0"/>
              <a:t>=[0-9]*$/d' \</a:t>
            </a:r>
          </a:p>
          <a:p>
            <a:r>
              <a:rPr lang="en-US" sz="1400" dirty="0"/>
              <a:t>   -e '/^&lt;.*&gt;$/d' \</a:t>
            </a:r>
          </a:p>
          <a:p>
            <a:r>
              <a:rPr lang="en-US" sz="1400" dirty="0"/>
              <a:t>   -e '/^</a:t>
            </a:r>
            <a:r>
              <a:rPr lang="en-US" sz="1400" dirty="0" err="1"/>
              <a:t>rcv</a:t>
            </a:r>
            <a:r>
              <a:rPr lang="en-US" sz="1400" dirty="0"/>
              <a:t>\ 1\.*$/d' \</a:t>
            </a:r>
          </a:p>
          <a:p>
            <a:r>
              <a:rPr lang="en-US" sz="1400" dirty="0"/>
              <a:t>   -e 's/^\([0-9]\{2\}:\)\([0-9]\{2\}:\)\([0-9</a:t>
            </a:r>
            <a:r>
              <a:rPr lang="en-US" sz="1400" dirty="0" smtClean="0"/>
              <a:t>]\{</a:t>
            </a:r>
            <a:r>
              <a:rPr lang="en-US" sz="1400" dirty="0"/>
              <a:t>2\}\.[0-9]\{3\}\)\ .*\(MSH.*$\)/&lt;r&gt;\\r\1\2\3\\r\\r\4/g' $</a:t>
            </a:r>
            <a:r>
              <a:rPr lang="en-US" sz="1400" dirty="0" err="1"/>
              <a:t>Rcv</a:t>
            </a:r>
            <a:r>
              <a:rPr lang="en-US" sz="1400" dirty="0"/>
              <a:t> |</a:t>
            </a:r>
          </a:p>
          <a:p>
            <a:r>
              <a:rPr lang="en-US" sz="1400" dirty="0" err="1"/>
              <a:t>perl</a:t>
            </a:r>
            <a:r>
              <a:rPr lang="en-US" sz="1400" dirty="0"/>
              <a:t> -</a:t>
            </a:r>
            <a:r>
              <a:rPr lang="en-US" sz="1400" dirty="0" err="1"/>
              <a:t>lne</a:t>
            </a:r>
            <a:r>
              <a:rPr lang="en-US" sz="1400" dirty="0"/>
              <a:t> 'if (/&lt;r&gt;/){</a:t>
            </a:r>
            <a:r>
              <a:rPr lang="en-US" sz="1400" dirty="0" err="1"/>
              <a:t>printf</a:t>
            </a:r>
            <a:r>
              <a:rPr lang="en-US" sz="1400" dirty="0"/>
              <a:t> "\n$_"} else {</a:t>
            </a:r>
            <a:r>
              <a:rPr lang="en-US" sz="1400" dirty="0" err="1"/>
              <a:t>printf</a:t>
            </a:r>
            <a:r>
              <a:rPr lang="en-US" sz="1400" dirty="0"/>
              <a:t>} END{print}' |</a:t>
            </a:r>
          </a:p>
          <a:p>
            <a:r>
              <a:rPr lang="en-US" sz="1400" dirty="0" err="1"/>
              <a:t>sed</a:t>
            </a:r>
            <a:r>
              <a:rPr lang="en-US" sz="1400" dirty="0"/>
              <a:t> 's/\\r\\28\/&gt;\ </a:t>
            </a:r>
            <a:r>
              <a:rPr lang="en-US" sz="1400" dirty="0" err="1"/>
              <a:t>len</a:t>
            </a:r>
            <a:r>
              <a:rPr lang="en-US" sz="1400" dirty="0"/>
              <a:t>=[0-9]*$//g' |</a:t>
            </a:r>
          </a:p>
          <a:p>
            <a:r>
              <a:rPr lang="en-US" sz="1400" dirty="0"/>
              <a:t>grep -</a:t>
            </a:r>
            <a:r>
              <a:rPr lang="en-US" sz="1400" dirty="0" err="1"/>
              <a:t>hE</a:t>
            </a:r>
            <a:r>
              <a:rPr lang="en-US" sz="1400" dirty="0"/>
              <a:t> "$1" |</a:t>
            </a:r>
          </a:p>
          <a:p>
            <a:r>
              <a:rPr lang="en-US" sz="1400" dirty="0" err="1"/>
              <a:t>sed</a:t>
            </a:r>
            <a:r>
              <a:rPr lang="en-US" sz="1400" dirty="0"/>
              <a:t> -e 's/\\r/\</a:t>
            </a:r>
          </a:p>
          <a:p>
            <a:r>
              <a:rPr lang="en-US" sz="1400" dirty="0"/>
              <a:t>/g' \</a:t>
            </a:r>
          </a:p>
          <a:p>
            <a:r>
              <a:rPr lang="en-US" sz="1400" dirty="0"/>
              <a:t>-e 's/&lt;r&gt;//g'</a:t>
            </a:r>
          </a:p>
        </p:txBody>
      </p:sp>
      <p:sp>
        <p:nvSpPr>
          <p:cNvPr id="5" name="Rectangle 4"/>
          <p:cNvSpPr/>
          <p:nvPr/>
        </p:nvSpPr>
        <p:spPr>
          <a:xfrm>
            <a:off x="761999" y="-23037"/>
            <a:ext cx="7717589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6600" err="1" smtClean="0"/>
              <a:t>gRCV</a:t>
            </a:r>
            <a:r>
              <a:rPr lang="en-US" sz="9600" cap="small" smtClean="0">
                <a:solidFill>
                  <a:srgbClr val="F60006"/>
                </a:solidFill>
                <a:latin typeface="Lithos Pro Regular" panose="04020505030E02020A04" pitchFamily="82" charset="0"/>
              </a:rPr>
              <a:t> Script</a:t>
            </a:r>
            <a:endParaRPr lang="en-US" cap="small">
              <a:solidFill>
                <a:srgbClr val="F60006"/>
              </a:solidFill>
              <a:latin typeface="Lithos Pro Regular" panose="04020505030E02020A04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108791"/>
            <a:ext cx="164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rgbClr val="F60006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\{2\}</a:t>
            </a:r>
            <a:endParaRPr lang="en-US" sz="5400" b="1" cap="none" spc="50" dirty="0">
              <a:ln w="11430"/>
              <a:gradFill>
                <a:gsLst>
                  <a:gs pos="25000">
                    <a:srgbClr val="F60006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39" y="3864128"/>
            <a:ext cx="844225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rgbClr val="FCFCE8"/>
              </a:contourClr>
            </a:sp3d>
          </a:bodyPr>
          <a:lstStyle/>
          <a:p>
            <a:r>
              <a:rPr lang="en-US" sz="3600" b="1" cap="none" spc="50" smtClean="0">
                <a:ln w="11430"/>
                <a:gradFill>
                  <a:gsLst>
                    <a:gs pos="19000">
                      <a:srgbClr val="F60006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[0-9]\{2\}:[0-9]\{2\}:[0-9]\{2\}.[0-9]\{3\}</a:t>
            </a:r>
            <a:endParaRPr lang="en-US" sz="3600" b="1" cap="none" spc="50">
              <a:ln w="11430"/>
              <a:gradFill>
                <a:gsLst>
                  <a:gs pos="19000">
                    <a:srgbClr val="F60006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7144" y="3074672"/>
            <a:ext cx="844225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rgbClr val="FCFCE8"/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gradFill>
                  <a:gsLst>
                    <a:gs pos="19000">
                      <a:srgbClr val="F60006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\([0-9]\{2\}:\)</a:t>
            </a:r>
            <a:r>
              <a:rPr lang="en-US" sz="36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\([0-9]\{2\}:\)</a:t>
            </a:r>
            <a:r>
              <a:rPr lang="en-US" sz="3600" b="1" cap="none" spc="50" dirty="0" smtClean="0">
                <a:ln w="11430"/>
                <a:gradFill>
                  <a:gsLst>
                    <a:gs pos="19000">
                      <a:srgbClr val="002060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\([0-9]\{2\}\)</a:t>
            </a:r>
            <a:endParaRPr lang="en-US" sz="3600" b="1" cap="none" spc="50" dirty="0">
              <a:ln w="11430"/>
              <a:gradFill>
                <a:gsLst>
                  <a:gs pos="19000">
                    <a:srgbClr val="002060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24600" y="4091765"/>
            <a:ext cx="609600" cy="3048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684874" y="2406502"/>
            <a:ext cx="457200" cy="3048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 descr="C:\Users\801076~1\AppData\Local\Temp\SNAGHTML1caf6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1" y="1494144"/>
            <a:ext cx="7701589" cy="53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801076~1\AppData\Local\Temp\SNAGHTML1e8d82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18" y="4349"/>
            <a:ext cx="5869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801076~1\AppData\Local\Temp\SNAGHTML1f4bae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0" y="1310948"/>
            <a:ext cx="2652540" cy="20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801076~1\AppData\Local\Temp\SNAGHTML1f5ad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74" y="1310948"/>
            <a:ext cx="2519256" cy="19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801076~1\AppData\Local\Temp\SNAGHTML1f61b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76" y="1520778"/>
            <a:ext cx="2221225" cy="18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54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5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" grpId="0" animBg="1"/>
      <p:bldP spid="2" grpId="1" animBg="1"/>
      <p:bldP spid="3" grpId="0"/>
      <p:bldP spid="8" grpId="0"/>
      <p:bldP spid="8" grpId="1"/>
      <p:bldP spid="11" grpId="0" animBg="1"/>
      <p:bldP spid="11" grpId="1" animBg="1"/>
      <p:bldP spid="12" grpId="0" animBg="1"/>
      <p:bldP spid="12" grpId="1" animBg="1"/>
      <p:bldP spid="9" grpId="0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\\Uschr8\801076700$\My Documents\My Pictures\Olympic\Olympicslondon2012_day10_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95128"/>
            <a:ext cx="3429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676400"/>
            <a:ext cx="4724400" cy="914400"/>
          </a:xfrm>
        </p:spPr>
        <p:txBody>
          <a:bodyPr anchor="t"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wk</a:t>
            </a:r>
            <a:r>
              <a:rPr lang="en-US" dirty="0" smtClean="0"/>
              <a:t> (</a:t>
            </a:r>
            <a:r>
              <a:rPr lang="en-US" cap="small" dirty="0" err="1" smtClean="0"/>
              <a:t>aaaack</a:t>
            </a:r>
            <a:r>
              <a:rPr lang="en-US" dirty="0" smtClean="0"/>
              <a:t>!)</a:t>
            </a:r>
            <a:br>
              <a:rPr lang="en-US" dirty="0" smtClean="0"/>
            </a:br>
            <a:endParaRPr lang="en-US" cap="small" dirty="0">
              <a:solidFill>
                <a:schemeClr val="tx1"/>
              </a:solidFill>
            </a:endParaRPr>
          </a:p>
        </p:txBody>
      </p:sp>
      <p:pic>
        <p:nvPicPr>
          <p:cNvPr id="9218" name="Picture 2" descr="\\Uschr8\801076700$\My Documents\My Pictures\Olympic\OlympicHigh B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36333"/>
            <a:ext cx="2146983" cy="31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Uschr8\801076700$\My Documents\My Pictures\Olympic\Olympicmax_308749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84" y="4495800"/>
            <a:ext cx="3500438" cy="21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667000"/>
            <a:ext cx="87918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Blip>
                <a:blip r:embed="rId5"/>
              </a:buBlip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awk</a:t>
            </a:r>
            <a:r>
              <a:rPr lang="en-US" sz="2800" dirty="0"/>
              <a:t> </a:t>
            </a:r>
            <a:r>
              <a:rPr lang="en-US" sz="2800" cap="small" dirty="0">
                <a:latin typeface="Lithos Pro Regular"/>
              </a:rPr>
              <a:t>is </a:t>
            </a:r>
            <a:r>
              <a:rPr lang="en-US" sz="2800" cap="small" dirty="0" smtClean="0">
                <a:latin typeface="Lithos Pro Regular"/>
              </a:rPr>
              <a:t>a very powerful programming </a:t>
            </a:r>
            <a:r>
              <a:rPr lang="en-US" sz="2400" cap="small" dirty="0" smtClean="0">
                <a:latin typeface="Lithos Pro Regular"/>
              </a:rPr>
              <a:t>language</a:t>
            </a:r>
            <a:r>
              <a:rPr lang="en-US" sz="2800" cap="small" dirty="0" smtClean="0">
                <a:latin typeface="Lithos Pro Regular"/>
              </a:rPr>
              <a:t> </a:t>
            </a:r>
          </a:p>
          <a:p>
            <a:pPr marL="457200" indent="-457200">
              <a:buBlip>
                <a:blip r:embed="rId5"/>
              </a:buBlip>
            </a:pPr>
            <a:r>
              <a:rPr lang="en-US" sz="2800" cap="small" dirty="0" smtClean="0">
                <a:latin typeface="Lithos Pro Regular"/>
              </a:rPr>
              <a:t>It can separate fields from text</a:t>
            </a:r>
          </a:p>
          <a:p>
            <a:pPr marL="914400" lvl="1" indent="-457200">
              <a:buBlip>
                <a:blip r:embed="rId5"/>
              </a:buBlip>
            </a:pPr>
            <a:r>
              <a:rPr lang="en-US" sz="2800" cap="small" dirty="0" smtClean="0">
                <a:latin typeface="Lithos Pro Regular"/>
              </a:rPr>
              <a:t>White space is the default separator</a:t>
            </a:r>
          </a:p>
          <a:p>
            <a:pPr marL="914400" lvl="1" indent="-457200">
              <a:buBlip>
                <a:blip r:embed="rId5"/>
              </a:buBlip>
            </a:pPr>
            <a:r>
              <a:rPr lang="en-US" sz="2800" cap="small" dirty="0" smtClean="0">
                <a:latin typeface="Lithos Pro Regular"/>
              </a:rPr>
              <a:t>Use –F to define your own separator</a:t>
            </a:r>
          </a:p>
          <a:p>
            <a:pPr marL="457200" indent="-457200">
              <a:buBlip>
                <a:blip r:embed="rId5"/>
              </a:buBlip>
            </a:pPr>
            <a:r>
              <a:rPr lang="en-US" sz="2800" cap="small" dirty="0" smtClean="0">
                <a:latin typeface="Lithos Pro Regular"/>
              </a:rPr>
              <a:t>Is very useful manipulating HL7 messages</a:t>
            </a:r>
            <a:r>
              <a:rPr lang="en-US" sz="2800" cap="small" dirty="0">
                <a:latin typeface="Lithos Pro Regular"/>
              </a:rPr>
              <a:t/>
            </a:r>
            <a:br>
              <a:rPr lang="en-US" sz="2800" cap="small" dirty="0">
                <a:latin typeface="Lithos Pro Regular"/>
              </a:rPr>
            </a:br>
            <a:endParaRPr lang="en-US" sz="2800" dirty="0">
              <a:latin typeface="Lithos Pro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995" y="236220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awk</a:t>
            </a:r>
            <a:r>
              <a:rPr lang="en-US" sz="2800" dirty="0">
                <a:latin typeface="Lithos Pro Regular"/>
              </a:rPr>
              <a:t> </a:t>
            </a:r>
            <a:r>
              <a:rPr lang="en-US" sz="2800" dirty="0" smtClean="0">
                <a:latin typeface="Lithos Pro Regular"/>
              </a:rPr>
              <a:t>:</a:t>
            </a:r>
          </a:p>
          <a:p>
            <a:r>
              <a:rPr lang="en-US" sz="2800" dirty="0" err="1" smtClean="0">
                <a:latin typeface="Lithos Pro Regular"/>
              </a:rPr>
              <a:t>Aho</a:t>
            </a:r>
            <a:r>
              <a:rPr lang="en-US" sz="2800" dirty="0">
                <a:latin typeface="Lithos Pro Regular"/>
              </a:rPr>
              <a:t>, Weinberger, and Kernighan. </a:t>
            </a:r>
            <a:endParaRPr lang="en-US" sz="2800" dirty="0" smtClean="0">
              <a:latin typeface="Lithos Pro Regular"/>
            </a:endParaRPr>
          </a:p>
          <a:p>
            <a:endParaRPr lang="en-US" sz="2800" dirty="0" smtClean="0">
              <a:latin typeface="Lithos Pro Regular"/>
            </a:endParaRPr>
          </a:p>
          <a:p>
            <a:r>
              <a:rPr lang="en-US" sz="2800" dirty="0" smtClean="0">
                <a:latin typeface="Lithos Pro Regular"/>
              </a:rPr>
              <a:t>The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awk</a:t>
            </a:r>
            <a:r>
              <a:rPr lang="en-US" sz="2800" dirty="0" smtClean="0">
                <a:latin typeface="Lithos Pro Regular"/>
              </a:rPr>
              <a:t> </a:t>
            </a:r>
            <a:r>
              <a:rPr lang="en-US" sz="2800" dirty="0">
                <a:latin typeface="Lithos Pro Regular"/>
              </a:rPr>
              <a:t>scripting language was named by its </a:t>
            </a:r>
            <a:r>
              <a:rPr lang="en-US" sz="2800" dirty="0" smtClean="0">
                <a:latin typeface="Lithos Pro Regular"/>
              </a:rPr>
              <a:t>authors after themselves!</a:t>
            </a:r>
          </a:p>
          <a:p>
            <a:r>
              <a:rPr lang="en-US" sz="2800" dirty="0" smtClean="0">
                <a:latin typeface="Lithos Pro Regular"/>
              </a:rPr>
              <a:t> </a:t>
            </a:r>
            <a:r>
              <a:rPr lang="en-US" sz="2800" dirty="0">
                <a:latin typeface="Lithos Pro Regular"/>
              </a:rPr>
              <a:t>Al </a:t>
            </a:r>
            <a:r>
              <a:rPr lang="en-US" sz="3600" dirty="0" err="1">
                <a:solidFill>
                  <a:srgbClr val="FF0000"/>
                </a:solidFill>
                <a:latin typeface="Lithos Pro Regular"/>
              </a:rPr>
              <a:t>A</a:t>
            </a:r>
            <a:r>
              <a:rPr lang="en-US" sz="2800" dirty="0" err="1">
                <a:latin typeface="Lithos Pro Regular"/>
              </a:rPr>
              <a:t>ho</a:t>
            </a:r>
            <a:r>
              <a:rPr lang="en-US" sz="2800" dirty="0">
                <a:latin typeface="Lithos Pro Regular"/>
              </a:rPr>
              <a:t>, Peter </a:t>
            </a:r>
            <a:r>
              <a:rPr lang="en-US" sz="3600" dirty="0">
                <a:solidFill>
                  <a:srgbClr val="FF0000"/>
                </a:solidFill>
                <a:latin typeface="Lithos Pro Regular"/>
              </a:rPr>
              <a:t>W</a:t>
            </a:r>
            <a:r>
              <a:rPr lang="en-US" sz="2800" dirty="0">
                <a:latin typeface="Lithos Pro Regular"/>
              </a:rPr>
              <a:t>einberger, and Brian </a:t>
            </a:r>
            <a:r>
              <a:rPr lang="en-US" sz="3600" dirty="0">
                <a:solidFill>
                  <a:srgbClr val="FF0000"/>
                </a:solidFill>
                <a:latin typeface="Lithos Pro Regular"/>
              </a:rPr>
              <a:t>K</a:t>
            </a:r>
            <a:r>
              <a:rPr lang="en-US" sz="2800" dirty="0">
                <a:latin typeface="Lithos Pro Regular"/>
              </a:rPr>
              <a:t>ernighan.</a:t>
            </a:r>
          </a:p>
        </p:txBody>
      </p:sp>
    </p:spTree>
    <p:extLst>
      <p:ext uri="{BB962C8B-B14F-4D97-AF65-F5344CB8AC3E}">
        <p14:creationId xmlns:p14="http://schemas.microsoft.com/office/powerpoint/2010/main" val="25734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Uschr8\801076700$\My Documents\My Pictures\Olympic\Olympics_Swimming_Men-04f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96" y="1515122"/>
            <a:ext cx="8382000" cy="51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err="1" smtClean="0"/>
              <a:t>awk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600200"/>
            <a:ext cx="3946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small" dirty="0" smtClean="0">
                <a:latin typeface="Lithos Pro Regular"/>
              </a:rPr>
              <a:t>Seeing is understanding: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60" y="2123420"/>
            <a:ext cx="863249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MSH|^~\\&amp;|HNAM|CCHS|LIS|CCHS|20160405072817||ORM^O01|Q837771178T863570453|P|2.3||||||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PID|1||XXXXXXXXX||XXXXXXXXX^XXXXXXXX||XXXXXXXX|X||X|||(XXX)XXX-XXXX||X|X|X|7200064586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PV1|1|I|CTSU^2B01^A^CHR^^Bed(s)^CHR_HOSP|E|||22339^Brebbia^John^S.^^Dr.|||SUT|CTSU^^^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ORC|NW|2851330419^HNAM_ORDERI|||IP||||20160405072817|HNAM|||||20160405072817|||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Writte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OBR|1|2851330419^HNAM_ORDERI||2000224^CBC without diff|||||||L||||BLOOD|||||||2016040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782" y="3810000"/>
            <a:ext cx="778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$ grep 'OBR\|' | 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-F\| '{print $5}'|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-F\^ '{print $2}'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0" y="3810000"/>
            <a:ext cx="609600" cy="38100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8648" y="2971800"/>
            <a:ext cx="8757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OBR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|</a:t>
            </a:r>
            <a:r>
              <a:rPr lang="en-US" sz="1400" dirty="0" smtClean="0"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1</a:t>
            </a:r>
            <a:r>
              <a:rPr lang="en-US" sz="1400" b="1" dirty="0" smtClean="0">
                <a:solidFill>
                  <a:srgbClr val="FF0000"/>
                </a:solidFill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|</a:t>
            </a:r>
            <a:r>
              <a:rPr lang="en-US" sz="1400" dirty="0" smtClean="0"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2851330419^HNAM_ORDERI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||</a:t>
            </a:r>
            <a:r>
              <a:rPr lang="en-US" sz="1400" dirty="0"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2000224^CBC without diff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|||||||</a:t>
            </a:r>
            <a:r>
              <a:rPr lang="en-US" sz="1400" dirty="0"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L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||||</a:t>
            </a:r>
            <a:r>
              <a:rPr lang="en-US" sz="1400" dirty="0"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BLOOD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|||||||</a:t>
            </a:r>
            <a:r>
              <a:rPr lang="en-US" sz="1400" dirty="0">
                <a:latin typeface="Consolas" panose="020B0609020204030204" pitchFamily="49" charset="0"/>
                <a:ea typeface="Calibri"/>
                <a:cs typeface="Consolas" panose="020B0609020204030204" pitchFamily="49" charset="0"/>
              </a:rPr>
              <a:t>2016040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601" y="3810000"/>
            <a:ext cx="1592456" cy="38100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8648" y="2971800"/>
            <a:ext cx="8618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OBR|1|2851330419^HNAM_ORDERI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||2000224^CBC without diff|||||||L||||BLOOD|||||||2016040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62916" y="3810000"/>
            <a:ext cx="1592456" cy="38100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8648" y="2971800"/>
            <a:ext cx="863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OBR|1|2851330419^HNAM_ORDERI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||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2000224^CBC without diff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|||||||L||||BLOOD|||||||2016040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648" y="2971800"/>
            <a:ext cx="863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OBR|1|2851330419^HNAM_ORDERI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||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2000224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^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CBC without diff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|||||||L||||BLOOD|||||||2016040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00912" y="3799952"/>
            <a:ext cx="670560" cy="38100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8648" y="2971800"/>
            <a:ext cx="863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OBR|1|2851330419^HNAM_ORDERI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||2000224^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CBC without diff</a:t>
            </a:r>
            <a:r>
              <a:rPr lang="en-US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|||||||L||||BLOOD|||||||2016040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32096" y="3792416"/>
            <a:ext cx="1468904" cy="38100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1000" y="3810000"/>
            <a:ext cx="778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$ grep 'OBR\|' </a:t>
            </a:r>
            <a:r>
              <a:rPr lang="en-US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-F\| '{print $5}'</a:t>
            </a:r>
            <a:r>
              <a:rPr lang="en-US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</a:t>
            </a:r>
            <a:r>
              <a:rPr lang="en-US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 -F\^ '{print $2}'</a:t>
            </a:r>
          </a:p>
          <a:p>
            <a:endParaRPr lang="en-US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 uiExpand="1" build="allAtOnce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3" grpId="0"/>
      <p:bldP spid="13" grpId="1"/>
      <p:bldP spid="14" grpId="0" animBg="1"/>
      <p:bldP spid="14" grpId="1" animBg="1"/>
      <p:bldP spid="15" grpId="0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47" y="228600"/>
            <a:ext cx="7360921" cy="1070657"/>
          </a:xfrm>
        </p:spPr>
        <p:txBody>
          <a:bodyPr>
            <a:noAutofit/>
          </a:bodyPr>
          <a:lstStyle/>
          <a:p>
            <a:r>
              <a:rPr lang="en-US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your commands </a:t>
            </a:r>
            <a:br>
              <a:rPr lang="en-US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scripts</a:t>
            </a:r>
            <a:endParaRPr lang="en-US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"piping", using the "|" pipe symbol to chain your commands you can stream the output of one command or script, into another, and another…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can condense and compile your output.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42900" y="15240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needed to search for all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"Plateletpheresis Give"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orders from HIS on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 to troubleshoot an issue with the scheduled collection times.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wanted to report the HIS order number, when the order was placed and when it was scheduled for collection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" y="3006234"/>
            <a:ext cx="8153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started with my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gRCV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script.</a:t>
            </a:r>
          </a:p>
          <a:p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  <a:hlinkClick r:id="rId3" action="ppaction://hlinkfile"/>
              </a:rPr>
              <a:t>$ </a:t>
            </a:r>
            <a:r>
              <a:rPr lang="en-US" sz="1600" dirty="0" err="1" smtClean="0">
                <a:latin typeface="Consolas" panose="020B0609020204030204" pitchFamily="49" charset="0"/>
                <a:cs typeface="Consolas" panose="020B0609020204030204" pitchFamily="49" charset="0"/>
                <a:hlinkClick r:id="rId3" action="ppaction://hlinkfile"/>
              </a:rPr>
              <a:t>gRCV</a:t>
            </a:r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  <a:hlinkClick r:id="rId3" action="ppaction://hlinkfile"/>
              </a:rPr>
              <a:t> 'PID\|.*\|900215841\|.*\|2901234567.*ORC\|NW\|.*4080130</a:t>
            </a:r>
          </a:p>
          <a:p>
            <a:r>
              <a:rPr lang="en-US" sz="1600" dirty="0" smtClean="0">
                <a:latin typeface="Consolas" panose="020B0609020204030204" pitchFamily="49" charset="0"/>
                <a:cs typeface="Consolas" panose="020B0609020204030204" pitchFamily="49" charset="0"/>
                <a:hlinkClick r:id="rId3" action="ppaction://hlinkfile"/>
              </a:rPr>
              <a:t>\^Plateletpheresis Give'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972" y="3201935"/>
            <a:ext cx="786625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you saw, this returned a couple of pages of HL7 messages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I really wanted was in the OBR segment so I piped the output into another grep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$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gRCV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 'PID\|.*\|900215841\|.*\|2901234567.*ORC\|NW\|.*4080130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\^Plateletpheresis Give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' </a:t>
            </a:r>
            <a:r>
              <a:rPr lang="en-US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| </a:t>
            </a:r>
            <a:r>
              <a:rPr lang="en-US" b="1" dirty="0" err="1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egrep</a:t>
            </a:r>
            <a:r>
              <a:rPr lang="en-US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 'OBR\|'</a:t>
            </a:r>
            <a:endParaRPr lang="en-US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47" y="4815096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returned about 19 OBR segments over 7 days.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Still all I wanted were a few fields in the OBR so I piped it again.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time into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I could just print those fields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801076~1\AppData\Local\Temp\SNAGHTML5ac5aa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39183"/>
            <a:ext cx="42862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t="-7737" r="-3564" b="10537"/>
          <a:stretch/>
        </p:blipFill>
        <p:spPr>
          <a:xfrm>
            <a:off x="356012" y="1170528"/>
            <a:ext cx="84748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6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  <p:bldP spid="6" grpId="0"/>
      <p:bldP spid="6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" y="304800"/>
            <a:ext cx="8122921" cy="1070657"/>
          </a:xfrm>
        </p:spPr>
        <p:txBody>
          <a:bodyPr>
            <a:noAutofit/>
          </a:bodyPr>
          <a:lstStyle/>
          <a:p>
            <a:r>
              <a:rPr lang="en-US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your commands </a:t>
            </a:r>
            <a:br>
              <a:rPr lang="en-US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scripts</a:t>
            </a:r>
            <a:endParaRPr lang="en-US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667000"/>
            <a:ext cx="8458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ouput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was them piped into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replace a "^" with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| </a:t>
            </a:r>
            <a:r>
              <a:rPr lang="en-US" sz="1600" b="1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sed</a:t>
            </a:r>
            <a:r>
              <a:rPr lang="en-US" sz="16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's/\^/\ /g</a:t>
            </a:r>
            <a:r>
              <a:rPr lang="en-US" sz="1600" b="1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</a:p>
          <a:p>
            <a:endParaRPr lang="en-US" sz="1600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actually looks like this:</a:t>
            </a:r>
          </a:p>
        </p:txBody>
      </p:sp>
      <p:pic>
        <p:nvPicPr>
          <p:cNvPr id="2056" name="Picture 8" descr="C:\Users\801076~1\AppData\Local\Temp\SNAGHTML5e2ae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81" y="1939268"/>
            <a:ext cx="4410075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7103" y="1600200"/>
            <a:ext cx="8036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grcv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'PID\|.*\|2800107792\|.*\|3800110971.*ORC\|NW\|.*Plateletpheresis Give'|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\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egrep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'OBR\|' | </a:t>
            </a:r>
            <a:r>
              <a:rPr lang="en-US" sz="140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\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-F\| '{print "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OrdDT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:",$23," | HIS#",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substr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($3,1,10)," | Alias/Test:",$5, </a:t>
            </a:r>
            <a:r>
              <a:rPr lang="en-US" sz="1400" b="1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\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" |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CollDate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:",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substr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($28,6,11)," |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SchdDT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:",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substr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($28,20,12)}' | </a:t>
            </a:r>
            <a:endParaRPr lang="en-US" sz="1400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616" y="3886200"/>
            <a:ext cx="80361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grcv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 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'PID\|.*\|2800107792\|.*\|3800110971.*ORC\|NW\|.*Plateletpheresis Give'| \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egrep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 'OBR\|' | \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awk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 -F\| '{print "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OrdDT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:",$23," | HIS#",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substr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($3,1,10)," | Alias/Test:",$5, \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" |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CollDate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:",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substr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($28,6,11)," |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SchdDT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:",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substr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($28,20,12)}' | \</a:t>
            </a:r>
          </a:p>
          <a:p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sed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 's/\^/ /g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  <a:hlinkClick r:id="rId4" action="ppaction://hlinkfile"/>
              </a:rPr>
              <a:t>'</a:t>
            </a:r>
            <a:endParaRPr lang="en-US" sz="1400" b="1" dirty="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3" y="1600200"/>
            <a:ext cx="8098743" cy="5303520"/>
          </a:xfrm>
          <a:prstGeom prst="rect">
            <a:avLst/>
          </a:prstGeom>
        </p:spPr>
      </p:pic>
      <p:pic>
        <p:nvPicPr>
          <p:cNvPr id="1026" name="Picture 2" descr="C:\Users\Corbin\AppData\Local\Temp\SNAGHTML65a4c8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603" y="1844018"/>
            <a:ext cx="435099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Uschr8\801076700$\My Documents\My Pictures\High B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88" y="1"/>
            <a:ext cx="5595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2"/>
          <a:stretch/>
        </p:blipFill>
        <p:spPr>
          <a:xfrm>
            <a:off x="-1" y="0"/>
            <a:ext cx="1413737" cy="6858000"/>
          </a:xfrm>
          <a:prstGeom prst="rect">
            <a:avLst/>
          </a:prstGeom>
        </p:spPr>
      </p:pic>
      <p:pic>
        <p:nvPicPr>
          <p:cNvPr id="5122" name="Picture 2" descr="\\Uschr8\801076700$\My Documents\My Pictures\Olympic\OlympicMrBe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36" y="1066800"/>
            <a:ext cx="7593481" cy="42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0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57"/>
            <a:ext cx="8122921" cy="1070657"/>
          </a:xfrm>
        </p:spPr>
        <p:txBody>
          <a:bodyPr>
            <a:noAutofit/>
          </a:bodyPr>
          <a:lstStyle/>
          <a:p>
            <a:r>
              <a:rPr lang="en-US" sz="40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your commands </a:t>
            </a:r>
            <a:br>
              <a:rPr lang="en-US" sz="40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scripts</a:t>
            </a:r>
            <a:endParaRPr lang="en-US" sz="4000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749111"/>
            <a:ext cx="8458200" cy="175432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gRCV</a:t>
            </a:r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'SOARIAN.*A02'|egrep 'PV1\|'|</a:t>
            </a:r>
            <a:r>
              <a:rPr lang="en-US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-F\| '{print $4}'|</a:t>
            </a: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'F\^ '{print $1} | sort | </a:t>
            </a:r>
            <a:r>
              <a:rPr lang="en-US" b="1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uniq</a:t>
            </a:r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 -c</a:t>
            </a:r>
          </a:p>
          <a:p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gRCV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'PV1\|1\|I\|.*ORC\|NW\|.*OBR</a:t>
            </a:r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\|.*\^\^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en-US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\|'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|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egrep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'ORC\|NW\|' |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-F\| '{print $5}'|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awk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-F\^ '{print $2}|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sort|uniq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 -c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7483" y="1600200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ithos Pro Regular"/>
              </a:rPr>
              <a:t>More Examples:</a:t>
            </a:r>
            <a:endParaRPr lang="en-US" dirty="0">
              <a:latin typeface="Lithos Pro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123552"/>
            <a:ext cx="838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MSH|^~\\&amp;|HNAM|CCHS|LIS|CCHS|20160405013725||ORM^O01|Q837724728T863517019|P|2.3||||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PID|1</a:t>
            </a:r>
            <a:r>
              <a:rPr lang="en-US" sz="1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||XXXXXXXXX||XXXXXX^XXXXXX^X||XXXXXXXX|X||||||||||2902831483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PV1|1|I|C5E^5E05^A^CHR^^Bed(s)^CHR_HOSP|E|||50961^IPC^Hospitalists Company INC|||ME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ORC|NW|2851108659^HNAM_ORDERI|||IP||||20160405013724|HNAM||23946^Chowdhury^Farhana^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OBR|1|2851108659^HNAM_ORDERI||1000820^Ferritin Blood Level|||||||L||||BLOOD|23946^C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Chowdhury^Farhana^A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.^^Dr.||||||20160405013723||LA|||1^Once^0^20160405^^S|||||||||20160405013500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6816" y="2126254"/>
            <a:ext cx="81355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MSH|^~\\&amp;|SOARIAN|CCHS|LIS|CCHS|20160405100600||ADT^A02|000000074628443|P|2.6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EVN|A02|20160405100600||XFR||20160405100600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PID|1||XXXXXXXXX||XXXXXXXXX^XXXXXXXX||XXXXXXXX|X||X|||(XXX)XXX-XXXX||X|X|X|29025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PV1|1|I|C4B^4B39^A^CHRHOSP|C||CLBR^HR02^A^CHRHOSP|21786^RASHID^ZUBDA^H^^DR.^MD||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DG1|1|||LARGE FIBROID||A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378" y="950332"/>
            <a:ext cx="639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Lithos Pro Regular"/>
              </a:rPr>
              <a:t>Who can tell me what these scripts might do??</a:t>
            </a:r>
            <a:endParaRPr lang="en-US" sz="2000" dirty="0">
              <a:latin typeface="Lithos Pro Regular"/>
            </a:endParaRPr>
          </a:p>
        </p:txBody>
      </p:sp>
      <p:pic>
        <p:nvPicPr>
          <p:cNvPr id="3074" name="Picture 2" descr="\\Uschr8\801076700$\My Documents\My Pictures\Olympic\Olympics+Day+8+Athletics+-jt5wijuRw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88" y="1486460"/>
            <a:ext cx="75438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80748" y="3723990"/>
            <a:ext cx="2467252" cy="39081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84008" y="3723989"/>
            <a:ext cx="1716592" cy="415931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76798" y="3749111"/>
            <a:ext cx="2743202" cy="39081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33400" y="4034948"/>
            <a:ext cx="2864618" cy="39081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398018" y="4021009"/>
            <a:ext cx="2088381" cy="390810"/>
          </a:xfrm>
          <a:prstGeom prst="roundRect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6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2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5" grpId="0" uiExpand="1"/>
      <p:bldP spid="6" grpId="0"/>
      <p:bldP spid="6" grpId="1"/>
      <p:bldP spid="7" grpId="0"/>
      <p:bldP spid="7" grpId="1"/>
      <p:bldP spid="7" grpId="2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3048"/>
            <a:ext cx="8765829" cy="5683179"/>
          </a:xfrm>
          <a:prstGeom prst="rect">
            <a:avLst/>
          </a:prstGeom>
        </p:spPr>
      </p:pic>
      <p:pic>
        <p:nvPicPr>
          <p:cNvPr id="4098" name="Picture 2" descr="C:\Users\801076~1\AppData\Local\Temp\SNAGHTML696de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" y="1153048"/>
            <a:ext cx="9138136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801076~1\AppData\Local\Temp\SNAGHTML6a2bea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" y="503415"/>
            <a:ext cx="2524125" cy="188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lympic Fanfa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973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646 -0.26509 C 0.82466 -0.26209 0.8132 -0.25677 0.80122 -0.25491 C 0.7915 -0.24959 0.7816 -0.24659 0.7717 -0.24312 C 0.76233 -0.23965 0.75365 -0.23502 0.7441 -0.23271 C 0.73559 -0.22693 0.72709 -0.22322 0.71771 -0.22091 C 0.70851 -0.2149 0.69879 -0.21258 0.68924 -0.20796 C 0.67049 -0.19894 0.65313 -0.18714 0.6342 -0.17881 C 0.63056 -0.17719 0.62778 -0.17349 0.62431 -0.17141 C 0.60712 -0.161 0.59063 -0.15175 0.57379 -0.14064 C 0.56459 -0.13463 0.56268 -0.13532 0.554 -0.12746 C 0.55122 -0.12491 0.54914 -0.12121 0.54636 -0.11867 C 0.54497 -0.11751 0.5257 -0.10224 0.52101 -0.09669 C 0.5099 -0.08351 0.49931 -0.06893 0.48924 -0.05436 C 0.47431 -0.03285 0.45591 -0.00879 0.4474 0.01897 C 0.44532 0.034 0.44323 0.04927 0.4408 0.06431 C 0.43907 0.0879 0.43386 0.12237 0.4474 0.14041 C 0.45035 0.15036 0.45417 0.15499 0.45955 0.16239 C 0.46094 0.16424 0.46146 0.16678 0.46285 0.1684 C 0.46545 0.17141 0.4691 0.17257 0.4717 0.17557 C 0.48073 0.18598 0.49393 0.195 0.50573 0.19755 C 0.51823 0.19709 0.53073 0.19755 0.54306 0.19616 C 0.55313 0.195 0.56667 0.17742 0.57605 0.1728 C 0.59184 0.15684 0.60521 0.13741 0.62101 0.12144 C 0.62674 0.11566 0.63073 0.11034 0.6375 0.10687 C 0.64653 0.09484 0.64202 0.09854 0.64966 0.09369 C 0.6533 0.08883 0.65747 0.08143 0.66181 0.07749 C 0.66511 0.0687 0.66945 0.06107 0.67275 0.05251 C 0.67535 0.04557 0.67709 0.03794 0.67934 0.03077 C 0.68091 0.01272 0.67934 0.02498 0.6816 0.01319 C 0.6823 0.00925 0.68368 0.00139 0.68368 0.00162 C 0.68334 -0.01041 0.68386 -0.02221 0.68264 -0.03377 C 0.68177 -0.04326 0.66997 -0.06315 0.66389 -0.06893 C 0.65834 -0.0805 0.64532 -0.0879 0.63646 -0.09368 C 0.63125 -0.09715 0.63021 -0.10201 0.62431 -0.10409 C 0.62049 -0.10918 0.61771 -0.11265 0.61233 -0.11427 C 0.59809 -0.12376 0.579 -0.14272 0.56389 -0.14643 C 0.55903 -0.15082 0.554 -0.15198 0.54861 -0.15522 C 0.53334 -0.16424 0.51806 -0.17673 0.50122 -0.1802 C 0.49167 -0.18668 0.49705 -0.18367 0.4849 -0.18899 C 0.48091 -0.19084 0.47275 -0.192 0.47275 -0.19176 C 0.46042 -0.19801 0.44775 -0.19847 0.43542 -0.20356 C 0.34827 -0.20241 0.35782 -0.2031 0.30452 -0.19917 C 0.29757 -0.19801 0.29063 -0.19593 0.28368 -0.19477 C 0.27778 -0.19385 0.26615 -0.192 0.26615 -0.19176 C 0.25782 -0.18783 0.2533 -0.18714 0.2441 -0.18598 C 0.23785 -0.18344 0.23316 -0.1802 0.22657 -0.17881 C 0.22431 -0.17789 0.22223 -0.1765 0.21997 -0.1758 C 0.21789 -0.17511 0.21545 -0.17511 0.21337 -0.17442 C 0.20886 -0.1728 0.20452 -0.17048 0.20018 -0.1684 C 0.19896 -0.16794 0.19809 -0.16609 0.19688 -0.16563 C 0.19028 -0.16262 0.18282 -0.16239 0.17605 -0.15961 C 0.16302 -0.15452 0.15348 -0.14851 0.13976 -0.14643 C 0.13438 -0.14365 0.12848 -0.14272 0.12327 -0.13925 C 0.11528 -0.13393 0.12518 -0.13787 0.11563 -0.13486 C 0.09045 -0.11497 0.07014 -0.08883 0.04966 -0.06153 C 0.0467 -0.04927 0.0375 -0.04117 0.03091 -0.03238 C 0.02934 -0.02568 0.01858 -0.0111 0.01441 -0.00439 C 0.01337 -0.00278 0.01198 -0.00162 0.01111 -6.45385E-7 C 0.00955 0.00278 0.00677 0.00879 0.00677 0.00902 C 0.00452 0.02151 0.00782 0.00879 0.00243 0.01758 C -0.00052 0.02244 -0.00156 0.02984 -0.00416 0.03516 C -0.00277 0.0229 0.00035 0.01365 0.00452 0.00278 C 0.00712 -0.00393 0.00851 -0.01041 0.01337 -0.0148 C 0.01997 -0.02776 0.01094 -0.01133 0.01893 -0.02197 C 0.02622 -0.03169 0.03334 -0.04349 0.04306 -0.04996 C 0.04775 -0.05297 0.05278 -0.05529 0.0573 -0.05875 C 0.06598 -0.06523 0.05764 -0.06176 0.06615 -0.06454 C 0.07118 -0.07125 0.08021 -0.07495 0.08698 -0.07772 C 0.09115 -0.08142 0.10122 -0.08351 0.10122 -0.08327 C 0.11198 -0.09045 0.12379 -0.099 0.13542 -0.10247 C 0.13976 -0.10826 0.14375 -0.10941 0.14966 -0.11126 C 0.15973 -0.1182 0.17049 -0.12075 0.1816 -0.12445 C 0.19948 -0.13046 0.21684 -0.13578 0.23542 -0.13764 C 0.26216 -0.14342 0.28976 -0.14573 0.31667 -0.14943 C 0.33351 -0.15175 0.34914 -0.15822 0.36615 -0.15961 C 0.37466 -0.15915 0.38299 -0.15915 0.3915 -0.15822 C 0.39775 -0.15753 0.40209 -0.15036 0.40782 -0.14804 C 0.41233 -0.14203 0.41702 -0.13717 0.42101 -0.13046 C 0.42275 -0.12769 0.42396 -0.12468 0.42552 -0.12167 C 0.42622 -0.12029 0.42761 -0.11728 0.42761 -0.11705 C 0.42882 -0.11126 0.43004 -0.10664 0.43212 -0.10109 C 0.43247 -0.09924 0.43282 -0.09715 0.43316 -0.0953 C 0.43351 -0.09392 0.4342 -0.08929 0.4342 -0.09091 C 0.4342 -0.11589 0.42327 -0.13116 0.40903 -0.14504 C 0.40539 -0.14851 0.40226 -0.15198 0.39809 -0.15383 C 0.38716 -0.16377 0.37257 -0.17048 0.35955 -0.1728 C 0.35365 -0.17696 0.34723 -0.17742 0.3408 -0.1802 C 0.31806 -0.17974 0.29549 -0.17974 0.27275 -0.17881 C 0.26441 -0.17858 0.25556 -0.17511 0.2474 -0.1728 C 0.22674 -0.16724 0.20643 -0.16123 0.18594 -0.15522 C 0.18108 -0.15105 0.17587 -0.15036 0.17049 -0.14804 C 0.16632 -0.14434 0.16216 -0.14388 0.1573 -0.14203 C 0.154 -0.13925 0.15105 -0.13787 0.1474 -0.13625 C 0.14271 -0.13185 0.13768 -0.12538 0.13212 -0.12306 C 0.12795 -0.11497 0.12153 -0.10201 0.11563 -0.09669 C 0.11146 -0.08883 0.10938 -0.08119 0.10452 -0.07333 C 0.10348 -0.07171 0.10209 -0.07055 0.10122 -0.06893 C 0.09966 -0.06616 0.09688 -0.06014 0.09688 -0.05991 C 0.09445 -0.04996 0.10122 -0.05968 0.10573 -0.06153 C 0.11111 -0.06639 0.11754 -0.06801 0.12327 -0.07194 C 0.12448 -0.07263 0.12535 -0.07425 0.12657 -0.07472 C 0.12986 -0.0761 0.13646 -0.07772 0.13646 -0.07749 C 0.14323 -0.08374 0.1507 -0.08698 0.15851 -0.08929 C 0.1724 -0.099 0.1875 -0.10178 0.20243 -0.10687 C 0.21667 -0.11173 0.23056 -0.11797 0.24532 -0.12005 C 0.25417 -0.12445 0.25868 -0.12607 0.26841 -0.12746 C 0.32101 -0.14966 0.37865 -0.15915 0.43316 -0.1728 C 0.4974 -0.17071 0.45747 -0.17696 0.48368 -0.16401 C 0.48872 -0.1573 0.49514 -0.15313 0.50018 -0.14643 C 0.50834 -0.13555 0.49896 -0.14481 0.50677 -0.13764 C 0.50764 -0.1344 0.50799 -0.13139 0.51007 -0.12885 C 0.51198 -0.12653 0.51667 -0.12306 0.51667 -0.12283 C 0.52084 -0.11497 0.53212 -0.09831 0.53872 -0.0923 C 0.5415 -0.08466 0.54601 -0.08096 0.5507 -0.07472 C 0.55174 -0.07333 0.554 -0.07032 0.554 -0.07009 C 0.55625 -0.05991 0.55365 -0.0687 0.55851 -0.06014 C 0.56007 -0.05737 0.56285 -0.05135 0.56285 -0.05112 C 0.56424 -0.0458 0.56702 -0.04303 0.56945 -0.03817 C 0.57049 -0.03354 0.57309 -0.02475 0.575 -0.02059 C 0.57934 -0.01087 0.57761 -0.01897 0.58039 -0.00879 C 0.58264 -0.00046 0.58334 0.00833 0.58698 0.01596 C 0.58733 0.01804 0.58664 0.02198 0.5882 0.02198 C 0.58976 0.02198 0.58889 0.01804 0.58924 0.01596 C 0.58959 0.01365 0.59011 0.0111 0.59028 0.00879 C 0.59167 -0.00393 0.5915 -0.01943 0.59688 -0.03077 C 0.59844 -0.04025 0.59931 -0.04904 0.60348 -0.05714 C 0.60608 -0.07194 0.6132 -0.08489 0.62101 -0.0953 C 0.62657 -0.10271 0.62952 -0.11219 0.6375 -0.11566 C 0.64063 -0.12167 0.64289 -0.12075 0.6474 -0.12445 C 0.65365 -0.12954 0.65712 -0.13347 0.66389 -0.13625 C 0.66841 -0.14018 0.67205 -0.14434 0.67709 -0.14643 C 0.68386 -0.15267 0.69323 -0.15383 0.70122 -0.15522 C 0.71823 -0.16354 0.73855 -0.15683 0.75625 -0.15244 C 0.7599 -0.1499 0.76337 -0.14828 0.76719 -0.14643 C 0.77066 -0.13972 0.77552 -0.13532 0.77934 -0.12885 C 0.78091 -0.12607 0.7823 -0.12306 0.78368 -0.12005 C 0.78438 -0.11867 0.78594 -0.11566 0.78594 -0.11543 C 0.78733 -0.10941 0.78993 -0.10433 0.7915 -0.09808 C 0.79219 -0.09507 0.79358 -0.08929 0.79358 -0.08906 C 0.79323 -0.07125 0.7941 -0.0532 0.79254 -0.03516 C 0.79236 -0.03331 0.79011 -0.03678 0.78924 -0.03817 C 0.7875 -0.04071 0.78629 -0.04395 0.7849 -0.04696 C 0.78195 -0.05274 0.779 -0.05875 0.77605 -0.06454 C 0.77275 -0.07101 0.76962 -0.07726 0.76615 -0.08351 C 0.76302 -0.08906 0.75851 -0.09137 0.75521 -0.09669 C 0.75105 -0.1034 0.74584 -0.11312 0.73976 -0.11566 C 0.73438 -0.12283 0.73733 -0.11936 0.72882 -0.12746 C 0.72778 -0.12838 0.72552 -0.13046 0.72552 -0.13023 C 0.72292 -0.13555 0.72101 -0.13717 0.71667 -0.13925 C 0.71337 -0.14365 0.71111 -0.14596 0.70677 -0.14804 C 0.70105 -0.15383 0.69549 -0.15707 0.68924 -0.16123 C 0.68559 -0.16377 0.68212 -0.16794 0.6783 -0.17002 C 0.65365 -0.1839 0.62552 -0.18691 0.59914 -0.18899 C 0.56459 -0.18829 0.53334 -0.19015 0.50018 -0.18321 C 0.4908 -0.17858 0.47934 -0.17488 0.46945 -0.1728 C 0.46181 -0.16909 0.454 -0.16794 0.44636 -0.16401 C 0.43837 -0.15984 0.43073 -0.15568 0.42223 -0.15383 C 0.4165 -0.15059 0.41042 -0.14758 0.40452 -0.14504 C 0.39931 -0.14018 0.39306 -0.1374 0.38698 -0.13486 C 0.38073 -0.13231 0.37622 -0.1263 0.36945 -0.12445 C 0.36545 -0.12098 0.36181 -0.12075 0.3573 -0.11867 C 0.34827 -0.11473 0.33993 -0.10779 0.33091 -0.10409 C 0.32587 -0.09947 0.31684 -0.09276 0.31111 -0.09091 C 0.30226 -0.08281 0.29289 -0.07587 0.28368 -0.06893 C 0.27865 -0.06523 0.27309 -0.06315 0.26841 -0.05875 C 0.26302 -0.0539 0.25886 -0.04904 0.254 -0.04395 C 0.25157 -0.04141 0.24549 -0.03701 0.24306 -0.03377 C 0.23282 -0.02012 0.24705 -0.03539 0.23542 -0.02359 C 0.23021 -0.00971 0.21997 0.00046 0.21337 0.01319 C 0.21146 0.00486 0.21459 -0.00324 0.21771 -0.01041 C 0.2224 -0.02151 0.22743 -0.03215 0.2342 -0.04117 C 0.23594 -0.04742 0.24393 -0.06569 0.2474 -0.07032 C 0.25035 -0.08119 0.25886 -0.09577 0.26511 -0.10409 C 0.27379 -0.11566 0.26268 -0.09646 0.2717 -0.11126 C 0.27483 -0.11635 0.27743 -0.12214 0.28039 -0.12746 C 0.28143 -0.12954 0.28351 -0.13 0.2849 -0.13185 C 0.28611 -0.13347 0.28698 -0.13602 0.2882 -0.13764 C 0.29445 -0.14596 0.304 -0.1499 0.31233 -0.15244 C 0.31736 -0.15175 0.32309 -0.15267 0.32761 -0.14943 C 0.34167 -0.13925 0.33004 -0.14388 0.33976 -0.14064 C 0.34462 -0.13648 0.34827 -0.13162 0.35295 -0.12746 C 0.35556 -0.11635 0.35209 -0.13 0.35625 -0.11867 C 0.35834 -0.11312 0.35955 -0.10571 0.36059 -0.0997 C 0.36094 -0.09484 0.36129 -0.08998 0.36181 -0.08513 C 0.36216 -0.08212 0.36077 -0.07518 0.36285 -0.07634 C 0.3658 -0.07795 0.36719 -0.0879 0.36719 -0.08767 C 0.36841 -0.10756 0.3698 -0.11335 0.36615 -0.13486 C 0.36545 -0.13902 0.3632 -0.14249 0.36181 -0.14643 C 0.36111 -0.14851 0.35955 -0.15244 0.35955 -0.15221 C 0.35816 -0.15984 0.35539 -0.16285 0.3507 -0.16701 C 0.34601 -0.17696 0.33837 -0.18297 0.33091 -0.18899 C 0.32865 -0.19084 0.32691 -0.19408 0.32431 -0.19477 C 0.31945 -0.19593 0.31476 -0.19708 0.31007 -0.19917 C 0.29914 -0.1987 0.28802 -0.19847 0.27709 -0.19778 C 0.26372 -0.19685 0.25382 -0.18135 0.24532 -0.17002 C 0.24184 -0.15707 0.23993 -0.14411 0.23872 -0.13046 C 0.23924 -0.09253 0.24045 -0.06037 0.24202 -0.02359 C 0.24028 0.04765 0.24375 0.03632 0.2375 0.01157 C 0.23716 0.01018 0.23698 0.00856 0.23646 0.00717 C 0.23594 0.00555 0.2349 0.00416 0.2342 0.00278 C 0.23316 -0.00162 0.23143 -0.00648 0.22986 -0.01041 C 0.22865 -0.01342 0.22691 -0.01619 0.22552 -0.0192 C 0.22483 -0.02059 0.22327 -0.02359 0.22327 -0.02336 C 0.22118 -0.03238 0.21598 -0.04048 0.21111 -0.04696 C 0.20886 -0.05644 0.20035 -0.06176 0.19358 -0.06454 C 0.19028 -0.06408 0.18681 -0.06454 0.18368 -0.06315 C 0.18108 -0.06199 0.17986 -0.05667 0.1783 -0.05436 C 0.17622 -0.05135 0.17309 -0.04927 0.1717 -0.04557 C 0.16962 -0.04025 0.16823 -0.0347 0.16615 -0.02938 C 0.16372 -0.01573 0.16007 0.00671 0.1717 0.01157 C 0.17986 0.01897 0.18855 0.02128 0.19809 0.02336 C 0.20434 0.02614 0.21111 0.0266 0.21771 0.02776 C 0.26407 0.02683 0.3092 0.02475 0.35521 0.02336 C 0.37605 0.01712 0.39757 0.01619 0.41893 0.01319 C 0.43368 0.0074 0.44983 0.00578 0.46511 0.00278 C 0.4717 0.00139 0.4849 -6.45385E-7 0.4849 0.00023 C 0.48785 -0.00092 0.49063 -0.00231 0.49358 -0.00301 C 0.49653 -0.0037 0.49948 -0.00347 0.50243 -0.00439 C 0.51355 -0.00763 0.52275 -0.01318 0.5342 -0.0148 C 0.55816 -0.02244 0.58108 -0.03331 0.60452 -0.04256 C 0.61563 -0.05135 0.62761 -0.05991 0.63976 -0.06593 C 0.64514 -0.07125 0.65052 -0.07865 0.65625 -0.08351 C 0.6573 -0.08536 0.65834 -0.08767 0.65955 -0.08929 C 0.66042 -0.09045 0.66198 -0.09091 0.66285 -0.0923 C 0.66389 -0.09392 0.66407 -0.09646 0.66511 -0.09808 C 0.66632 -0.09993 0.66823 -0.10086 0.66945 -0.10247 C 0.675 -0.11011 0.67066 -0.10641 0.675 -0.11427 C 0.67587 -0.11589 0.67743 -0.11705 0.6783 -0.11867 C 0.67986 -0.12144 0.68125 -0.12445 0.68264 -0.12746 C 0.68664 -0.13625 0.68733 -0.14712 0.6915 -0.15522 C 0.69341 -0.16308 0.69271 -0.17118 0.6948 -0.17881 C 0.69427 -0.19361 0.69584 -0.21837 0.6882 -0.23271 C 0.68733 -0.23456 0.68594 -0.23548 0.6849 -0.23733 C 0.68368 -0.23919 0.68264 -0.2408 0.6816 -0.24312 C 0.67848 -0.24936 0.67657 -0.2526 0.6717 -0.25769 C 0.67136 -0.25908 0.67136 -0.26093 0.67049 -0.26209 C 0.66962 -0.26324 0.66823 -0.26278 0.66719 -0.26371 C 0.66233 -0.2681 0.65886 -0.27411 0.65295 -0.27689 C 0.63698 -0.29285 0.61858 -0.29447 0.59914 -0.29725 C 0.58733 -0.29678 0.57518 -0.2991 0.56389 -0.29447 C 0.54636 -0.2873 0.57448 -0.29516 0.554 -0.28984 C 0.54757 -0.28568 0.54045 -0.2829 0.5342 -0.27828 C 0.52587 -0.27203 0.51719 -0.26347 0.51007 -0.25491 C 0.50226 -0.24566 0.49202 -0.22646 0.48368 -0.21975 C 0.48004 -0.2068 0.47344 -0.19639 0.46841 -0.18459 C 0.46476 -0.17603 0.46233 -0.16678 0.45851 -0.15822 C 0.45695 -0.15105 0.45591 -0.14596 0.45191 -0.14064 C 0.45035 -0.13162 0.44914 -0.12214 0.44532 -0.11427 C 0.43299 -0.05552 0.43091 0.00324 0.43091 0.06431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7" dur="20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31" y="214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64656"/>
            <a:ext cx="7772400" cy="1107144"/>
          </a:xfrm>
        </p:spPr>
        <p:txBody>
          <a:bodyPr anchor="t"/>
          <a:lstStyle/>
          <a:p>
            <a:r>
              <a:rPr lang="en-US" dirty="0" smtClean="0"/>
              <a:t>Bonus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743200"/>
            <a:ext cx="6858000" cy="685800"/>
          </a:xfrm>
        </p:spPr>
        <p:txBody>
          <a:bodyPr/>
          <a:lstStyle/>
          <a:p>
            <a:r>
              <a:rPr lang="en-US" dirty="0" smtClean="0"/>
              <a:t>HIPAA fax number validation audit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9624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SCC will have to grant you permissions to use their /$UDIR/bin/</a:t>
            </a:r>
            <a:r>
              <a:rPr lang="en-US" dirty="0" err="1" smtClean="0"/>
              <a:t>printfile</a:t>
            </a:r>
            <a:r>
              <a:rPr lang="en-US" dirty="0" smtClean="0"/>
              <a:t> script for this to work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small" dirty="0" smtClean="0"/>
              <a:t>HIPAA Fax Number </a:t>
            </a:r>
            <a:r>
              <a:rPr lang="en-US" cap="small" dirty="0" err="1" smtClean="0"/>
              <a:t>Validatoin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1: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"pipe" delimited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DrDatabase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file (Doctor database)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Fax Number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Remote Printer Queue (CHPR)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Provider Name and Title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NPI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2: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form letter for your doctors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HIPAATemplate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form field labels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&lt;date&gt;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DueDate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FaxNumber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1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small" dirty="0" smtClean="0"/>
              <a:t>HIPAA Fax Number </a:t>
            </a:r>
            <a:r>
              <a:rPr lang="en-US" cap="small" dirty="0" err="1" smtClean="0"/>
              <a:t>Validatoin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592132"/>
            <a:ext cx="8767482" cy="480866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3: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Split your form letter into two sections as files</a:t>
            </a:r>
          </a:p>
          <a:p>
            <a:pPr lvl="2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HIPAATemplate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HIPAATemplateFooter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4: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script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HIPAAFax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Programs write log of emails sent to your /HOME directory named by the CHPR queue they were sent to.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also writes a summary report of how many faxes were sent. You may choose to email or print this to your team.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small" dirty="0" smtClean="0"/>
              <a:t>HIPAA Fax Number </a:t>
            </a:r>
            <a:r>
              <a:rPr lang="en-US" cap="small" dirty="0" err="1" smtClean="0"/>
              <a:t>Validatoin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592133"/>
            <a:ext cx="8767482" cy="46526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Sample of our </a:t>
            </a:r>
            <a:r>
              <a:rPr lang="en-US" dirty="0" err="1" smtClean="0"/>
              <a:t>DRDatabase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4288" y="2083358"/>
            <a:ext cx="599093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(302)555-1200|060|Pedro Q </a:t>
            </a:r>
            <a:r>
              <a:rPr lang="en-US" dirty="0" err="1" smtClean="0"/>
              <a:t>Dayrit</a:t>
            </a:r>
            <a:r>
              <a:rPr lang="en-US" dirty="0" smtClean="0"/>
              <a:t> MD||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(302)555-1213</a:t>
            </a:r>
            <a:r>
              <a:rPr lang="en-US" dirty="0" smtClean="0"/>
              <a:t>|1VB|James K </a:t>
            </a:r>
            <a:r>
              <a:rPr lang="en-US" dirty="0" err="1" smtClean="0"/>
              <a:t>Aikins</a:t>
            </a:r>
            <a:r>
              <a:rPr lang="en-US" dirty="0" smtClean="0"/>
              <a:t> ||</a:t>
            </a:r>
          </a:p>
          <a:p>
            <a:r>
              <a:rPr lang="en-US" dirty="0">
                <a:solidFill>
                  <a:srgbClr val="FF0000"/>
                </a:solidFill>
              </a:rPr>
              <a:t>(302)555-1213</a:t>
            </a:r>
            <a:r>
              <a:rPr lang="en-US" dirty="0" smtClean="0"/>
              <a:t>|1TA|Carlo  Valencia |1851543862|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(302)555-1225</a:t>
            </a:r>
            <a:r>
              <a:rPr lang="en-US" dirty="0" smtClean="0"/>
              <a:t>|1TA|Maria Ana  Valencia |1073765905|</a:t>
            </a:r>
          </a:p>
          <a:p>
            <a:r>
              <a:rPr lang="en-US" dirty="0">
                <a:solidFill>
                  <a:srgbClr val="00B0F0"/>
                </a:solidFill>
              </a:rPr>
              <a:t>(3</a:t>
            </a:r>
            <a:r>
              <a:rPr lang="en-US" dirty="0" smtClean="0">
                <a:solidFill>
                  <a:srgbClr val="00B0F0"/>
                </a:solidFill>
              </a:rPr>
              <a:t>02)555-1225</a:t>
            </a:r>
            <a:r>
              <a:rPr lang="en-US" dirty="0" smtClean="0"/>
              <a:t>|0C4|Marie  </a:t>
            </a:r>
            <a:r>
              <a:rPr lang="en-US" dirty="0" err="1" smtClean="0"/>
              <a:t>Pinizzotto</a:t>
            </a:r>
            <a:r>
              <a:rPr lang="en-US" dirty="0" smtClean="0"/>
              <a:t> MD, </a:t>
            </a:r>
            <a:r>
              <a:rPr lang="en-US" dirty="0" err="1" smtClean="0"/>
              <a:t>MBA|Admin-Only</a:t>
            </a:r>
            <a:r>
              <a:rPr lang="en-US" dirty="0" smtClean="0"/>
              <a:t>|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(302)555-1225</a:t>
            </a:r>
            <a:r>
              <a:rPr lang="en-US" dirty="0" smtClean="0"/>
              <a:t>|24F|Stephen </a:t>
            </a:r>
            <a:r>
              <a:rPr lang="en-US" dirty="0"/>
              <a:t>F Penny |1881691236|</a:t>
            </a:r>
          </a:p>
          <a:p>
            <a:r>
              <a:rPr lang="en-US" dirty="0"/>
              <a:t>(</a:t>
            </a:r>
            <a:r>
              <a:rPr lang="en-US" dirty="0" smtClean="0"/>
              <a:t>302)555-1275|257|Cimy </a:t>
            </a:r>
            <a:r>
              <a:rPr lang="en-US" dirty="0"/>
              <a:t>S Jacob |1912293184|</a:t>
            </a:r>
          </a:p>
          <a:p>
            <a:r>
              <a:rPr lang="en-US" dirty="0">
                <a:solidFill>
                  <a:srgbClr val="00B050"/>
                </a:solidFill>
              </a:rPr>
              <a:t>(302)555-1212</a:t>
            </a:r>
            <a:r>
              <a:rPr lang="en-US" dirty="0"/>
              <a:t>|Y00|Muhammad S Smith MD|1679598387|</a:t>
            </a:r>
          </a:p>
          <a:p>
            <a:r>
              <a:rPr lang="en-US" dirty="0">
                <a:solidFill>
                  <a:srgbClr val="00B050"/>
                </a:solidFill>
              </a:rPr>
              <a:t>(302)555-1212</a:t>
            </a:r>
            <a:r>
              <a:rPr lang="en-US" dirty="0"/>
              <a:t>|Y1R|Raymond S </a:t>
            </a:r>
            <a:r>
              <a:rPr lang="en-US" dirty="0" err="1"/>
              <a:t>Mclaughlin</a:t>
            </a:r>
            <a:r>
              <a:rPr lang="en-US" dirty="0"/>
              <a:t> MD||</a:t>
            </a:r>
          </a:p>
          <a:p>
            <a:r>
              <a:rPr lang="en-US" dirty="0">
                <a:solidFill>
                  <a:srgbClr val="00B050"/>
                </a:solidFill>
              </a:rPr>
              <a:t>(302)555-1212</a:t>
            </a:r>
            <a:r>
              <a:rPr lang="en-US" dirty="0"/>
              <a:t>|0M2|Stanley R </a:t>
            </a:r>
            <a:r>
              <a:rPr lang="en-US" dirty="0" err="1"/>
              <a:t>Wiercinski</a:t>
            </a:r>
            <a:r>
              <a:rPr lang="en-US" dirty="0"/>
              <a:t> DO|1912944638|</a:t>
            </a:r>
          </a:p>
          <a:p>
            <a:r>
              <a:rPr lang="en-US" b="1" dirty="0">
                <a:solidFill>
                  <a:schemeClr val="accent4"/>
                </a:solidFill>
              </a:rPr>
              <a:t>LP90</a:t>
            </a:r>
            <a:r>
              <a:rPr lang="en-US" dirty="0"/>
              <a:t>|GRU|Eric  Martin MD|1932178050|</a:t>
            </a:r>
          </a:p>
          <a:p>
            <a:r>
              <a:rPr lang="en-US" b="1" dirty="0">
                <a:solidFill>
                  <a:schemeClr val="accent4"/>
                </a:solidFill>
              </a:rPr>
              <a:t>LP90</a:t>
            </a:r>
            <a:r>
              <a:rPr lang="en-US" dirty="0"/>
              <a:t>|GRU|Jennifer R Pugh FNP|1164757118|</a:t>
            </a:r>
          </a:p>
          <a:p>
            <a:r>
              <a:rPr lang="en-US" b="1" dirty="0">
                <a:solidFill>
                  <a:schemeClr val="accent4"/>
                </a:solidFill>
              </a:rPr>
              <a:t>LP90</a:t>
            </a:r>
            <a:r>
              <a:rPr lang="en-US" dirty="0"/>
              <a:t>|GRU|Mary E </a:t>
            </a:r>
            <a:r>
              <a:rPr lang="en-US" dirty="0" err="1"/>
              <a:t>Zimny</a:t>
            </a:r>
            <a:r>
              <a:rPr lang="en-US" dirty="0"/>
              <a:t> ANP|1366777500|</a:t>
            </a:r>
          </a:p>
          <a:p>
            <a:r>
              <a:rPr lang="en-US" dirty="0"/>
              <a:t>RVF5|LA3|Alfonso  </a:t>
            </a:r>
            <a:r>
              <a:rPr lang="en-US" dirty="0" err="1"/>
              <a:t>Ciarlo</a:t>
            </a:r>
            <a:r>
              <a:rPr lang="en-US" dirty="0"/>
              <a:t> MD|1043372857|</a:t>
            </a:r>
          </a:p>
          <a:p>
            <a:r>
              <a:rPr lang="en-US" dirty="0"/>
              <a:t>RVF5|LA3|Armand N </a:t>
            </a:r>
            <a:r>
              <a:rPr lang="en-US" dirty="0" err="1"/>
              <a:t>Desanctis</a:t>
            </a:r>
            <a:r>
              <a:rPr lang="en-US" dirty="0"/>
              <a:t> MD|1558463299</a:t>
            </a:r>
            <a:r>
              <a:rPr lang="en-US" dirty="0" smtClean="0"/>
              <a:t>|</a:t>
            </a:r>
            <a:endParaRPr lang="en-US" dirty="0"/>
          </a:p>
        </p:txBody>
      </p:sp>
      <p:pic>
        <p:nvPicPr>
          <p:cNvPr id="5122" name="Picture 2" descr="C:\Users\801076~1\AppData\Local\Temp\SNAGHTML6d4bd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5495925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801076~1\AppData\Local\Temp\SNAGHTML6d964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07016"/>
            <a:ext cx="5495925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0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9 -0.20055 C 0.21823 -0.17511 0.22708 -0.13879 0.20382 -0.11589 C 0.19896 -0.10432 0.20712 -0.12144 0.18871 -0.10155 C 0.17934 -0.0916 0.16024 -0.08258 0.14462 -0.07888 C 0.14271 -0.07795 0.14062 -0.07726 0.13889 -0.0761 C 0.1368 -0.07471 0.13524 -0.07286 0.13316 -0.07171 C 0.12621 -0.06824 0.11771 -0.06592 0.11024 -0.06338 C 0.09323 -0.05713 0.07882 -0.05066 0.06076 -0.04649 C 0.05104 -0.04163 0.03958 -0.03955 0.02812 -0.03793 C 0.02153 -0.03608 0.01423 -0.03354 0.00729 -0.03215 C 0.00208 -0.03099 -0.00816 -0.02961 -0.00816 -0.02937 C -0.0165 -0.02521 -0.0257 -0.02614 -0.0349 -0.02359 C -0.02535 -0.02336 -0.01563 -0.02336 -0.00625 -0.02244 C -0.00365 -0.0222 0.02083 -0.00347 0.02239 -0.00254 C 0.02778 0.00162 0.03229 0.00625 0.03767 0.01041 C 0.03958 0.01157 0.04357 0.01458 0.04357 0.01481 C 0.04462 0.01643 0.04531 0.01851 0.04705 0.02013 C 0.05052 0.02337 0.0585 0.02869 0.0585 0.02892 C 0.06094 0.03308 0.06823 0.04141 0.06823 0.04164 C 0.0743 0.05529 0.07604 0.04627 0.07222 0.06986 C 0.07187 0.07148 0.07118 0.07287 0.07014 0.07403 C 0.05069 0.09091 -0.00052 0.0997 -0.02917 0.10641 C -0.01389 0.10734 0.00364 0.1071 0.0184 0.11081 C 0.02691 0.11497 0.03663 0.11428 0.04531 0.11798 C 0.06371 0.12561 0.05017 0.12191 0.0625 0.12492 C 0.071 0.12908 0.07795 0.13417 0.08368 0.14041 C 0.08906 0.1536 0.08038 0.13463 0.09114 0.14897 C 0.09236 0.15059 0.09201 0.15291 0.09305 0.15453 C 0.09392 0.15614 0.09566 0.15753 0.09687 0.15892 C 0.10017 0.16655 0.1026 0.17396 0.10451 0.18159 C 0.10295 0.21305 0.11163 0.22554 0.07222 0.23248 C 0.05382 0.23942 0.0335 0.24127 0.01302 0.24243 C 0.01128 0.24289 0.00903 0.24335 0.00729 0.24381 C 0.00451 0.24428 -0.00156 0.24335 -0.00052 0.2452 C 0.00156 0.24914 0.01128 0.25099 0.01666 0.25237 C 0.02725 0.25816 0.03594 0.26556 0.04357 0.27366 C 0.04826 0.28476 0.0526 0.29609 0.05503 0.30766 C 0.05399 0.31807 0.05833 0.34074 0.03958 0.34583 C 0.02534 0.35647 0.00364 0.36225 -0.01563 0.36549 C -0.02952 0.37243 -0.0507 0.37497 -0.06719 0.37706 C -0.02986 0.37844 -0.03351 0.37914 -0.00417 0.38561 C 0.0085 0.39209 0.02482 0.39811 0.03958 0.40111 C 0.06215 0.41222 0.06528 0.42263 0.07222 0.44067 C 0.07153 0.44691 0.07153 0.45316 0.07014 0.45917 C 0.06892 0.4638 0.0585 0.46727 0.05503 0.46889 C 0.04375 0.47444 0.02812 0.47606 0.01475 0.47745 C 0.00312 0.48069 -0.00938 0.47976 -0.02136 0.48161 C -0.02709 0.48254 -0.03281 0.48369 -0.03854 0.48462 C -0.04306 0.48531 -0.05226 0.48763 -0.05226 0.48786 L -0.01771 0.48161 " pathEditMode="relative" rAng="0" ptsTypes="ffffffffffffffffffffffffffffffffffffffffffffffffAA">
                                      <p:cBhvr>
                                        <p:cTn id="9" dur="8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57 -0.62225 C 0.32413 -0.61485 0.32673 -0.60745 0.33038 -0.6012 C 0.33281 -0.59195 0.33472 -0.58224 0.33698 -0.57298 C 0.33784 -0.56905 0.34028 -0.56188 0.34028 -0.56165 C 0.34062 -0.55887 0.34062 -0.5561 0.34132 -0.55332 C 0.34184 -0.55124 0.34323 -0.54962 0.34357 -0.54754 C 0.34427 -0.54291 0.34409 -0.53829 0.34462 -0.53343 C 0.346 -0.52163 0.34878 -0.51006 0.35017 -0.49827 C 0.35052 -0.48554 0.35121 -0.47282 0.35121 -0.46033 C 0.35121 -0.40736 0.35 -0.37775 0.33802 -0.33195 C 0.33541 -0.32223 0.33385 -0.31113 0.32916 -0.30234 C 0.3276 -0.29632 0.32778 -0.29077 0.32482 -0.28545 C 0.32291 -0.27736 0.31996 -0.27042 0.31736 -0.26301 C 0.31493 -0.25538 0.31319 -0.24705 0.30955 -0.24034 C 0.30764 -0.22947 0.30121 -0.21883 0.29653 -0.20935 C 0.28975 -0.19524 0.28159 -0.1802 0.27239 -0.1684 C 0.27014 -0.15915 0.27326 -0.1691 0.26805 -0.16146 C 0.26094 -0.15082 0.26719 -0.15429 0.26041 -0.15152 C 0.25469 -0.14041 0.24201 -0.12838 0.23298 -0.12052 C 0.22847 -0.11659 0.22552 -0.1115 0.21996 -0.10919 C 0.21597 -0.10595 0.20781 -0.09554 0.20364 -0.09369 C 0.20139 -0.09276 0.19722 -0.09091 0.19722 -0.09068 C 0.19323 -0.08767 0.18854 -0.0842 0.18403 -0.08258 C 0.17778 -0.07726 0.17656 -0.07611 0.16962 -0.07402 C 0.16614 -0.07171 0.16267 -0.06986 0.15885 -0.06824 C 0.15659 -0.06732 0.15225 -0.0657 0.15225 -0.06547 C 0.14705 -0.06107 0.13958 -0.05899 0.13368 -0.05714 C 0.12222 -0.0495 0.10903 -0.04719 0.09653 -0.04442 C 0.0875 -0.04025 0.07656 -0.0384 0.06701 -0.03724 C 0.05469 -0.03424 0.04149 -0.03146 0.02986 -0.02591 C 0.04357 -0.02498 0.04913 -0.02475 0.06041 -0.02036 C 0.06146 -0.01897 0.0625 -0.01735 0.06371 -0.01619 C 0.06475 -0.01527 0.06614 -0.01573 0.06701 -0.01481 C 0.06805 -0.01365 0.06823 -0.0118 0.06927 -0.01064 C 0.07205 -0.0074 0.07882 -0.00093 0.08229 0.00069 C 0.08541 0.00694 0.08802 0.01365 0.09219 0.01897 C 0.0934 0.02382 0.09531 0.02706 0.09653 0.03169 C 0.09583 0.04279 0.09687 0.05112 0.09219 0.05991 C 0.09045 0.06708 0.08715 0.07148 0.08229 0.07541 C 0.07986 0.08004 0.07448 0.08489 0.07031 0.08674 C 0.05521 0.09993 0.02274 0.10571 0.0059 0.10664 C -0.02118 0.10803 -0.02448 0.10803 -0.04219 0.10803 " pathEditMode="relative" rAng="0" ptsTypes="fffffffffffffffffffffffffffffffffffffffffA">
                                      <p:cBhvr>
                                        <p:cTn id="17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36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small" dirty="0" smtClean="0"/>
              <a:t>HIPAA Fax Number </a:t>
            </a:r>
            <a:r>
              <a:rPr lang="en-US" cap="small" dirty="0" err="1" smtClean="0"/>
              <a:t>Validatoin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592132"/>
            <a:ext cx="8767482" cy="3360867"/>
          </a:xfrm>
        </p:spPr>
        <p:txBody>
          <a:bodyPr>
            <a:normAutofit/>
          </a:bodyPr>
          <a:lstStyle/>
          <a:p>
            <a:r>
              <a:rPr lang="en-US" sz="3600" cap="small" dirty="0" smtClean="0"/>
              <a:t>Examples:</a:t>
            </a:r>
          </a:p>
          <a:p>
            <a:pPr lvl="1"/>
            <a:r>
              <a:rPr lang="en-US" sz="2800" cap="small" dirty="0" err="1" smtClean="0">
                <a:hlinkClick r:id="rId3" action="ppaction://hlinkfile"/>
              </a:rPr>
              <a:t>HIPAATemplate</a:t>
            </a:r>
            <a:endParaRPr lang="en-US" sz="2800" cap="small" dirty="0" smtClean="0"/>
          </a:p>
          <a:p>
            <a:pPr lvl="1"/>
            <a:r>
              <a:rPr lang="en-US" sz="2800" cap="small" dirty="0" err="1" smtClean="0">
                <a:hlinkClick r:id="rId4" action="ppaction://hlinkfile"/>
              </a:rPr>
              <a:t>HIPAATemplateFooter</a:t>
            </a:r>
            <a:endParaRPr lang="en-US" sz="2800" cap="small" dirty="0" smtClean="0"/>
          </a:p>
          <a:p>
            <a:pPr lvl="1"/>
            <a:r>
              <a:rPr lang="en-US" sz="2800" cap="small" dirty="0" err="1" smtClean="0">
                <a:hlinkClick r:id="rId5" action="ppaction://hlinkfile"/>
              </a:rPr>
              <a:t>HIPAAFax</a:t>
            </a:r>
            <a:r>
              <a:rPr lang="en-US" sz="2800" cap="small" dirty="0" smtClean="0"/>
              <a:t>  (script)</a:t>
            </a:r>
          </a:p>
          <a:p>
            <a:pPr lvl="1"/>
            <a:r>
              <a:rPr lang="en-US" sz="2800" cap="small" dirty="0" smtClean="0">
                <a:hlinkClick r:id="rId6" action="ppaction://hlinkfile"/>
              </a:rPr>
              <a:t>HIPAA Fax Form Letter</a:t>
            </a:r>
            <a:endParaRPr lang="en-US" sz="2800" cap="small" dirty="0" smtClean="0"/>
          </a:p>
        </p:txBody>
      </p:sp>
    </p:spTree>
    <p:extLst>
      <p:ext uri="{BB962C8B-B14F-4D97-AF65-F5344CB8AC3E}">
        <p14:creationId xmlns:p14="http://schemas.microsoft.com/office/powerpoint/2010/main" val="30378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2"/>
          <a:stretch/>
        </p:blipFill>
        <p:spPr>
          <a:xfrm>
            <a:off x="-1" y="0"/>
            <a:ext cx="141373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767" y="827102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Agnieszka/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Bambenek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John (2009)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grep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kurz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O'Reilly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Dougherty, Dale/Robbins, Arnold (1997)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awk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Edition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O'Reilly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Robbins, Arnold (1989)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awk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Programming, 3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Edition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O’Reilly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Fitzgerald, Michael (2012)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Introducing Regular Expressions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O'Reilly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Friedl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Jeffrey E.F. (2006)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Mastering Regular Expressions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O'Reilly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Goyvaerts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Jan/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Levithan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Steven (2012)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Regular Expressions Cookbook, 2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Edition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O'Reilly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Robbins, Arnold/Beebe, Nelson H.F. (2005)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Classic Shell Scripting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O’Reilly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Albing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Carl/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Bossen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JP/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Newham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Cameron (2007)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bash Cookbook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O'Reilly Press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Michael, Randal K. (2008)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Mastering Unix Shell Scripting, 2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Edition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Wiley Press.</a:t>
            </a:r>
          </a:p>
          <a:p>
            <a:pPr marL="285750" indent="-285750">
              <a:buBlip>
                <a:blip r:embed="rId3"/>
              </a:buBlip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Robbins, Arnold (2006)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Unix in a Nutshell, 4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Edition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O’Reilly Press</a:t>
            </a:r>
          </a:p>
          <a:p>
            <a:pPr marL="285750" indent="-285750">
              <a:buBlip>
                <a:blip r:embed="rId3"/>
              </a:buBlip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59565"/>
            <a:ext cx="3507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/>
              </a:rPr>
              <a:t>References:</a:t>
            </a:r>
            <a:endParaRPr lang="en-US" sz="4400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thos Pro Regular"/>
            </a:endParaRPr>
          </a:p>
        </p:txBody>
      </p:sp>
      <p:sp>
        <p:nvSpPr>
          <p:cNvPr id="3" name="12-Point Star 2"/>
          <p:cNvSpPr/>
          <p:nvPr/>
        </p:nvSpPr>
        <p:spPr>
          <a:xfrm>
            <a:off x="990600" y="5029200"/>
            <a:ext cx="8001000" cy="1828800"/>
          </a:xfrm>
          <a:prstGeom prst="star12">
            <a:avLst/>
          </a:prstGeom>
          <a:noFill/>
          <a:ln w="28575">
            <a:solidFill>
              <a:srgbClr val="F6000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7380" y="5351417"/>
            <a:ext cx="55108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For another $5 O’Reilly press</a:t>
            </a:r>
          </a:p>
          <a:p>
            <a:pPr algn="ctr"/>
            <a:r>
              <a:rPr lang="en-US" dirty="0" smtClean="0"/>
              <a:t> will sell you a</a:t>
            </a:r>
            <a:r>
              <a:rPr lang="en-US" dirty="0"/>
              <a:t> </a:t>
            </a:r>
            <a:r>
              <a:rPr lang="en-US" dirty="0" smtClean="0"/>
              <a:t>searchable pdf soft copy of your book </a:t>
            </a:r>
            <a:r>
              <a:rPr lang="en-US" b="1" dirty="0" smtClean="0"/>
              <a:t>AND</a:t>
            </a:r>
          </a:p>
          <a:p>
            <a:pPr algn="ctr"/>
            <a:r>
              <a:rPr lang="en-US" dirty="0" smtClean="0"/>
              <a:t>you can download subsequent updates and </a:t>
            </a:r>
          </a:p>
          <a:p>
            <a:pPr algn="ctr"/>
            <a:r>
              <a:rPr lang="en-US" dirty="0" smtClean="0"/>
              <a:t>new Editions for free!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8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79" y="365127"/>
            <a:ext cx="8427721" cy="777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small" baseline="0">
                <a:solidFill>
                  <a:schemeClr val="tx1"/>
                </a:solidFill>
                <a:latin typeface="Lithos Pro Regular" panose="04020505030E02020A04" pitchFamily="82" charset="0"/>
                <a:ea typeface="+mj-ea"/>
                <a:cs typeface="+mj-cs"/>
              </a:defRPr>
            </a:lvl1pPr>
          </a:lstStyle>
          <a:p>
            <a:r>
              <a:rPr lang="en-US" sz="6600" smtClean="0">
                <a:solidFill>
                  <a:srgbClr val="F60006"/>
                </a:solidFill>
              </a:rPr>
              <a:t>Regular Expressions</a:t>
            </a:r>
            <a:endParaRPr lang="en-US" sz="6600">
              <a:solidFill>
                <a:srgbClr val="F600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513" y="1717512"/>
            <a:ext cx="8755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Regular Expressions (NRE) and Extended Regular Expressions (ERE) determine what is changed, what you search for, and how programs act. 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the heart of your programs.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Master Regular Expressions and you’ll finish in front instead of being lost in the crowd.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801076~1\AppData\Local\Temp\SNAGHTML252eb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592455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79" y="365127"/>
            <a:ext cx="8427721" cy="777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small" baseline="0">
                <a:solidFill>
                  <a:schemeClr val="tx1"/>
                </a:solidFill>
                <a:latin typeface="Lithos Pro Regular" panose="04020505030E02020A04" pitchFamily="82" charset="0"/>
                <a:ea typeface="+mj-ea"/>
                <a:cs typeface="+mj-cs"/>
              </a:defRPr>
            </a:lvl1pPr>
          </a:lstStyle>
          <a:p>
            <a:r>
              <a:rPr lang="en-US" sz="6600" smtClean="0">
                <a:solidFill>
                  <a:srgbClr val="F60006"/>
                </a:solidFill>
              </a:rPr>
              <a:t>Regular Expressions</a:t>
            </a:r>
            <a:endParaRPr lang="en-US" sz="6600">
              <a:solidFill>
                <a:srgbClr val="F600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513" y="1717512"/>
            <a:ext cx="8755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Extended Regular Expressions may not be supported by all UNIX commands or systems.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  for NREs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 -E or </a:t>
            </a:r>
            <a:r>
              <a:rPr lang="en-US" sz="24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grep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EREs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may need to test to see if your system supports them.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801076~1\AppData\Local\Temp\SNAGHTML11ecd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3" y="3977320"/>
            <a:ext cx="4800600" cy="27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09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1447800"/>
            <a:ext cx="8768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en-US" sz="3600" cap="small" dirty="0" smtClean="0">
                <a:latin typeface="Lithos Pro Regular"/>
              </a:rPr>
              <a:t>Character substitutes “wild cards”</a:t>
            </a:r>
            <a:endParaRPr lang="en-US" sz="3600" cap="small" dirty="0">
              <a:latin typeface="Lithos Pro 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4" y="1488488"/>
            <a:ext cx="7995185" cy="5193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-76200"/>
            <a:ext cx="7790604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7200" cap="small" dirty="0" err="1">
                <a:solidFill>
                  <a:srgbClr val="F60006"/>
                </a:solidFill>
                <a:latin typeface="Lithos Pro Regular" panose="04020505030E02020A04" pitchFamily="82" charset="0"/>
                <a:ea typeface="+mj-ea"/>
                <a:cs typeface="+mj-cs"/>
              </a:rPr>
              <a:t>Metacharacters</a:t>
            </a:r>
            <a:endParaRPr lang="en-US" sz="7200" cap="small" dirty="0">
              <a:solidFill>
                <a:srgbClr val="F60006"/>
              </a:solidFill>
              <a:latin typeface="Lithos Pro Regular" panose="04020505030E02020A04" pitchFamily="82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08677"/>
            <a:ext cx="215014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flavors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156" y="1936552"/>
            <a:ext cx="87095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•  </a:t>
            </a:r>
            <a:r>
              <a:rPr lang="en-US" sz="2400" cap="small" dirty="0">
                <a:solidFill>
                  <a:srgbClr val="00B050"/>
                </a:solidFill>
                <a:latin typeface="Lithos Pro Regular"/>
              </a:rPr>
              <a:t>Dot</a:t>
            </a:r>
            <a:r>
              <a:rPr lang="en-US" dirty="0" smtClean="0">
                <a:solidFill>
                  <a:srgbClr val="000000"/>
                </a:solidFill>
              </a:rPr>
              <a:t> : Any single character or white space.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[]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sz="2400" cap="small" dirty="0" smtClean="0">
                <a:solidFill>
                  <a:srgbClr val="F60006"/>
                </a:solidFill>
                <a:latin typeface="Lithos Pro Regular"/>
              </a:rPr>
              <a:t>Brackets</a:t>
            </a:r>
            <a:r>
              <a:rPr lang="en-US" dirty="0" smtClean="0">
                <a:solidFill>
                  <a:srgbClr val="000000"/>
                </a:solidFill>
              </a:rPr>
              <a:t>: Any character inside the brackets</a:t>
            </a:r>
          </a:p>
          <a:p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[</a:t>
            </a:r>
            <a:r>
              <a:rPr lang="en-US" dirty="0" err="1" smtClean="0">
                <a:solidFill>
                  <a:srgbClr val="000000"/>
                </a:solidFill>
              </a:rPr>
              <a:t>aeiou</a:t>
            </a:r>
            <a:r>
              <a:rPr lang="en-US" dirty="0" smtClean="0">
                <a:solidFill>
                  <a:srgbClr val="000000"/>
                </a:solidFill>
              </a:rPr>
              <a:t>] [24680] [Olympics]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 note: any single character, NOT the “word”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[a-z] </a:t>
            </a:r>
            <a:r>
              <a:rPr lang="en-US" sz="2400" cap="small" dirty="0">
                <a:solidFill>
                  <a:schemeClr val="accent4">
                    <a:lumMod val="75000"/>
                  </a:schemeClr>
                </a:solidFill>
                <a:latin typeface="Lithos Pro Regular"/>
                <a:sym typeface="Wingdings" panose="05000000000000000000" pitchFamily="2" charset="2"/>
              </a:rPr>
              <a:t>Bracket set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: Range of characters/series designated by a dash.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[a-z] [0-9] [a-</a:t>
            </a:r>
            <a:r>
              <a:rPr lang="en-US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zA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-Z] [2-8] [[:</a:t>
            </a:r>
            <a:r>
              <a:rPr lang="en-US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alnum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:]]  special POSIX character classes too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[^ ] </a:t>
            </a:r>
            <a:r>
              <a:rPr lang="en-US" sz="2400" cap="small" dirty="0">
                <a:solidFill>
                  <a:srgbClr val="0070C0"/>
                </a:solidFill>
                <a:latin typeface="Lithos Pro Regular"/>
                <a:sym typeface="Wingdings" panose="05000000000000000000" pitchFamily="2" charset="2"/>
              </a:rPr>
              <a:t>Not brackets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: NOT any one character in the bracket following the caret.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[^loser] [^13579] [^Corbin]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( )  </a:t>
            </a:r>
            <a:r>
              <a:rPr lang="en-US" sz="2400" cap="small" dirty="0">
                <a:latin typeface="Lithos Pro Regular"/>
                <a:sym typeface="Wingdings" panose="05000000000000000000" pitchFamily="2" charset="2"/>
              </a:rPr>
              <a:t>Parenthesis </a:t>
            </a:r>
            <a:r>
              <a:rPr lang="en-US" sz="2400" cap="small" dirty="0" smtClean="0">
                <a:latin typeface="Lithos Pro Regular"/>
                <a:sym typeface="Wingdings" panose="05000000000000000000" pitchFamily="2" charset="2"/>
              </a:rPr>
              <a:t>Group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: Any word or RE inside the parenthesis.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(Gymnast)+  ^(Ice S.*</a:t>
            </a:r>
            <a:r>
              <a:rPr lang="en-US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te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) (Wrestler)$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( | ) </a:t>
            </a:r>
            <a:r>
              <a:rPr lang="en-US" sz="2400" cap="small" dirty="0">
                <a:solidFill>
                  <a:srgbClr val="00B050"/>
                </a:solidFill>
                <a:latin typeface="Lithos Pro Regular"/>
                <a:sym typeface="Wingdings" panose="05000000000000000000" pitchFamily="2" charset="2"/>
              </a:rPr>
              <a:t>Or set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: Any word or the other word or RE in the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parenthesis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Win|Lose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) (2468|13579)</a:t>
            </a:r>
          </a:p>
          <a:p>
            <a:r>
              <a:rPr lang="en-US" sz="2400" dirty="0" smtClean="0">
                <a:solidFill>
                  <a:srgbClr val="000000"/>
                </a:solidFill>
                <a:sym typeface="Wingdings" panose="05000000000000000000" pitchFamily="2" charset="2"/>
              </a:rPr>
              <a:t>\(  \) </a:t>
            </a:r>
            <a:r>
              <a:rPr lang="en-US" sz="2400" cap="small" dirty="0">
                <a:solidFill>
                  <a:srgbClr val="F60006"/>
                </a:solidFill>
                <a:latin typeface="Lithos Pro Regular"/>
                <a:sym typeface="Wingdings" panose="05000000000000000000" pitchFamily="2" charset="2"/>
              </a:rPr>
              <a:t>Numbered Expression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: Any word or RE saved as a numbered expression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                  whatever qualifies later.</a:t>
            </a:r>
          </a:p>
          <a:p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\(C.*bin\) \(</a:t>
            </a:r>
            <a:r>
              <a:rPr lang="en-US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El+saes+er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\) . . . . \2 \1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7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-67997"/>
            <a:ext cx="6983002" cy="992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7200" cap="small">
                <a:solidFill>
                  <a:srgbClr val="F60006"/>
                </a:solidFill>
                <a:latin typeface="Lithos Pro Regular" panose="04020505030E02020A04" pitchFamily="82" charset="0"/>
                <a:ea typeface="+mj-ea"/>
                <a:cs typeface="+mj-cs"/>
              </a:rPr>
              <a:t>Metacharacters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908677"/>
            <a:ext cx="215014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flavors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844" y="1371600"/>
            <a:ext cx="5362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en-US" sz="4000" cap="small" smtClean="0">
                <a:latin typeface="Lithos Pro Regular"/>
              </a:rPr>
              <a:t>Expression modifiers</a:t>
            </a:r>
            <a:endParaRPr lang="en-US" sz="4000" cap="small">
              <a:latin typeface="Lithos Pro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450" y="2286000"/>
            <a:ext cx="800982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cap="small" smtClean="0">
                <a:solidFill>
                  <a:srgbClr val="00B050"/>
                </a:solidFill>
                <a:latin typeface="Lithos Pro Regular"/>
              </a:rPr>
              <a:t>Question Mark</a:t>
            </a:r>
            <a:r>
              <a:rPr lang="en-US" smtClean="0">
                <a:solidFill>
                  <a:srgbClr val="000000"/>
                </a:solidFill>
              </a:rPr>
              <a:t>: We don’t care if the expression is there or not. (0 or 1 times)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mtClean="0">
                <a:solidFill>
                  <a:srgbClr val="000000"/>
                </a:solidFill>
              </a:rPr>
              <a:t>‘Win (or lose)? it’s how you play the game’</a:t>
            </a:r>
          </a:p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cap="small" smtClean="0">
                <a:solidFill>
                  <a:srgbClr val="F60006"/>
                </a:solidFill>
                <a:latin typeface="Lithos Pro Regular"/>
              </a:rPr>
              <a:t>Plus</a:t>
            </a:r>
            <a:r>
              <a:rPr lang="en-US" smtClean="0">
                <a:solidFill>
                  <a:srgbClr val="000000"/>
                </a:solidFill>
              </a:rPr>
              <a:t>: Repeat expression 1 or more times (once is required)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mtClean="0">
                <a:solidFill>
                  <a:srgbClr val="000000"/>
                </a:solidFill>
              </a:rPr>
              <a:t>‘(Gold Medal)+’  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 Bring home at least one Gold</a:t>
            </a:r>
            <a:endParaRPr lang="en-US" smtClean="0">
              <a:solidFill>
                <a:srgbClr val="000000"/>
              </a:solidFill>
            </a:endParaRPr>
          </a:p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</a:t>
            </a:r>
            <a:r>
              <a:rPr lang="en-US" cap="small" smtClean="0">
                <a:solidFill>
                  <a:schemeClr val="accent4">
                    <a:lumMod val="75000"/>
                  </a:schemeClr>
                </a:solidFill>
                <a:latin typeface="Lithos Pro Regular"/>
                <a:sym typeface="Wingdings" panose="05000000000000000000" pitchFamily="2" charset="2"/>
              </a:rPr>
              <a:t>  Asterisk </a:t>
            </a:r>
            <a:r>
              <a:rPr lang="en-US" cap="small" smtClean="0">
                <a:solidFill>
                  <a:srgbClr val="FFC000"/>
                </a:solidFill>
                <a:latin typeface="Lithos Pro Regular"/>
                <a:sym typeface="Wingdings" panose="05000000000000000000" pitchFamily="2" charset="2"/>
              </a:rPr>
              <a:t>(splat)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: Repeat expression 0 or more times.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Bugs*  Bug Bugs </a:t>
            </a:r>
            <a:r>
              <a:rPr lang="en-US" err="1" smtClean="0">
                <a:solidFill>
                  <a:srgbClr val="000000"/>
                </a:solidFill>
                <a:sym typeface="Wingdings" panose="05000000000000000000" pitchFamily="2" charset="2"/>
              </a:rPr>
              <a:t>Bugss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err="1" smtClean="0">
                <a:solidFill>
                  <a:srgbClr val="000000"/>
                </a:solidFill>
                <a:sym typeface="Wingdings" panose="05000000000000000000" pitchFamily="2" charset="2"/>
              </a:rPr>
              <a:t>Bugssssssssssssss</a:t>
            </a:r>
            <a:endParaRPr lang="en-US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^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cap="small" smtClean="0">
                <a:solidFill>
                  <a:srgbClr val="0070C0"/>
                </a:solidFill>
                <a:latin typeface="Lithos Pro Regular"/>
                <a:sym typeface="Wingdings" panose="05000000000000000000" pitchFamily="2" charset="2"/>
              </a:rPr>
              <a:t>Caret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: Expression is at the beginning of the line (would precede the expression).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Don’t </a:t>
            </a:r>
            <a:r>
              <a:rPr lang="en-US">
                <a:solidFill>
                  <a:srgbClr val="000000"/>
                </a:solidFill>
                <a:sym typeface="Wingdings" panose="05000000000000000000" pitchFamily="2" charset="2"/>
              </a:rPr>
              <a:t>confuse with NOT bracket [^loser] </a:t>
            </a:r>
            <a:endParaRPr lang="en-US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‘^</a:t>
            </a:r>
            <a:r>
              <a:rPr lang="en-US">
                <a:solidFill>
                  <a:srgbClr val="000000"/>
                </a:solidFill>
                <a:sym typeface="Wingdings" panose="05000000000000000000" pitchFamily="2" charset="2"/>
              </a:rPr>
              <a:t>How do I begin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…’</a:t>
            </a:r>
            <a:endParaRPr lang="en-US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$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cap="small" smtClean="0">
                <a:latin typeface="Lithos Pro Regular"/>
                <a:sym typeface="Wingdings" panose="05000000000000000000" pitchFamily="2" charset="2"/>
              </a:rPr>
              <a:t>Dollar sign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: Expression is at the end of the line (would follow expression).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‘…this is the end$’</a:t>
            </a:r>
          </a:p>
          <a:p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\{0,5 \} </a:t>
            </a:r>
            <a:r>
              <a:rPr lang="en-US" cap="small">
                <a:solidFill>
                  <a:srgbClr val="F60006"/>
                </a:solidFill>
                <a:latin typeface="Lithos Pro Regular"/>
                <a:sym typeface="Wingdings" panose="05000000000000000000" pitchFamily="2" charset="2"/>
              </a:rPr>
              <a:t>Curly Bracket</a:t>
            </a: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>
                <a:solidFill>
                  <a:srgbClr val="000000"/>
                </a:solidFill>
                <a:sym typeface="Wingdings" panose="05000000000000000000" pitchFamily="2" charset="2"/>
              </a:rPr>
              <a:t>match a range of </a:t>
            </a: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occurrences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mtClean="0">
                <a:solidFill>
                  <a:srgbClr val="000000"/>
                </a:solidFill>
                <a:sym typeface="Wingdings" panose="05000000000000000000" pitchFamily="2" charset="2"/>
              </a:rPr>
              <a:t>(Gold Medal)\{2,10\}  2 to 10 Gold Medals</a:t>
            </a:r>
            <a:endParaRPr lang="en-US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5330" y="1885890"/>
            <a:ext cx="563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precede or follow expressions to modify them.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\\Uschr8\801076700$\My Documents\My Pictures\Olympic\Olympics_Wrestling_Men_04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3" y="1493452"/>
            <a:ext cx="7898219" cy="53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37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Uschr8\801076700$\My Documents\My Pictures\OlympicAly%20Raisman%20Wallpaper%20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41" y="3429000"/>
            <a:ext cx="5074364" cy="33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Uschr8\801076700$\My Documents\My Pictures\Olympic06-Aly_Raisman_olympics_reut_8912-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0" y="4005384"/>
            <a:ext cx="1693788" cy="27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-67997"/>
            <a:ext cx="6983002" cy="992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7200" cap="small">
                <a:solidFill>
                  <a:srgbClr val="F60006"/>
                </a:solidFill>
                <a:latin typeface="Lithos Pro Regular" panose="04020505030E02020A04" pitchFamily="82" charset="0"/>
                <a:ea typeface="+mj-ea"/>
                <a:cs typeface="+mj-cs"/>
              </a:rPr>
              <a:t>Metacharacters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908677"/>
            <a:ext cx="198644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Quotations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844" y="1371600"/>
            <a:ext cx="69429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Blip>
                <a:blip r:embed="rId4"/>
              </a:buBlip>
            </a:pPr>
            <a:r>
              <a:rPr lang="en-US" sz="4000" cap="small" smtClean="0">
                <a:latin typeface="Lithos Pro Regular"/>
              </a:rPr>
              <a:t>UNIX has 3 ways to “quote”</a:t>
            </a:r>
          </a:p>
          <a:p>
            <a:pPr marL="571500" indent="-571500">
              <a:buBlip>
                <a:blip r:embed="rId4"/>
              </a:buBlip>
            </a:pPr>
            <a:r>
              <a:rPr lang="en-US" sz="4000" cap="small" smtClean="0">
                <a:latin typeface="Consolas" panose="020B0609020204030204" pitchFamily="49" charset="0"/>
                <a:cs typeface="Consolas" panose="020B0609020204030204" pitchFamily="49" charset="0"/>
              </a:rPr>
              <a:t>“ “</a:t>
            </a:r>
          </a:p>
          <a:p>
            <a:pPr marL="571500" indent="-571500">
              <a:buBlip>
                <a:blip r:embed="rId4"/>
              </a:buBlip>
            </a:pPr>
            <a:r>
              <a:rPr lang="en-US" sz="4000" cap="small">
                <a:latin typeface="Consolas" panose="020B0609020204030204" pitchFamily="49" charset="0"/>
                <a:cs typeface="Consolas" panose="020B0609020204030204" pitchFamily="49" charset="0"/>
              </a:rPr>
              <a:t>‘ ‘</a:t>
            </a:r>
          </a:p>
          <a:p>
            <a:pPr marL="571500" indent="-571500">
              <a:buBlip>
                <a:blip r:embed="rId4"/>
              </a:buBlip>
            </a:pPr>
            <a:r>
              <a:rPr lang="en-US" sz="4000" cap="small">
                <a:latin typeface="Consolas" panose="020B0609020204030204" pitchFamily="49" charset="0"/>
                <a:cs typeface="Consolas" panose="020B0609020204030204" pitchFamily="49" charset="0"/>
              </a:rPr>
              <a:t>\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656" y="1534310"/>
            <a:ext cx="866508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cap="smal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Never copy paste from Email, Word, Notepad</a:t>
            </a:r>
            <a:r>
              <a:rPr lang="en-US" sz="3200" cap="small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cap="smal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PowerPoint into UNIX.</a:t>
            </a:r>
          </a:p>
          <a:p>
            <a:pPr algn="ctr"/>
            <a:r>
              <a:rPr lang="en-US" sz="3200" cap="smal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use curved paired quotations</a:t>
            </a:r>
            <a:r>
              <a:rPr lang="en-US" sz="4000" cap="small" smtClean="0">
                <a:latin typeface="Lithos Pro Regular"/>
                <a:cs typeface="Consolas" panose="020B0609020204030204" pitchFamily="49" charset="0"/>
              </a:rPr>
              <a:t> </a:t>
            </a:r>
          </a:p>
          <a:p>
            <a:pPr algn="ctr"/>
            <a:r>
              <a:rPr lang="en-US" sz="9600" cap="small" smtClean="0">
                <a:solidFill>
                  <a:srgbClr val="FF0000"/>
                </a:solidFill>
                <a:latin typeface="Lithos Pro Regular"/>
              </a:rPr>
              <a:t>“ ”    ‘ 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3909212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cap="small" dirty="0">
                <a:solidFill>
                  <a:srgbClr val="FF0000"/>
                </a:solidFill>
                <a:latin typeface="Lithos Pro Regular"/>
              </a:rPr>
              <a:t>which will break your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-67997"/>
            <a:ext cx="6983002" cy="992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7200" cap="small">
                <a:solidFill>
                  <a:srgbClr val="F60006"/>
                </a:solidFill>
                <a:latin typeface="Lithos Pro Regular" panose="04020505030E02020A04" pitchFamily="82" charset="0"/>
                <a:ea typeface="+mj-ea"/>
                <a:cs typeface="+mj-cs"/>
              </a:rPr>
              <a:t>Metacharacters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908677"/>
            <a:ext cx="198644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Quotations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397496"/>
            <a:ext cx="826628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3200" b="1">
                <a:latin typeface="Consolas" panose="020B0609020204030204" pitchFamily="49" charset="0"/>
                <a:cs typeface="Consolas" panose="020B0609020204030204" pitchFamily="49" charset="0"/>
              </a:rPr>
              <a:t>\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slash removes the special meaning of characters.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^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means </a:t>
            </a:r>
            <a:r>
              <a:rPr lang="en-US" sz="2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beginning of a line</a:t>
            </a:r>
            <a:endParaRPr lang="en-US" sz="2800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\^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literally means the caret character 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\\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means a literal back slash mark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</a:p>
          <a:p>
            <a:pPr marL="285750" indent="-285750">
              <a:buBlip>
                <a:blip r:embed="rId2"/>
              </a:buBlip>
            </a:pPr>
            <a:r>
              <a:rPr lang="en-US" sz="3200" b="1">
                <a:latin typeface="Consolas" panose="020B0609020204030204" pitchFamily="49" charset="0"/>
                <a:cs typeface="Consolas" panose="020B0609020204030204" pitchFamily="49" charset="0"/>
              </a:rPr>
              <a:t>" "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Double quoting makes the string literal 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lthough one of the UNIX shells can process/replace the contents.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00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X="Gold"  "Bring home the $</a:t>
            </a:r>
            <a:r>
              <a:rPr lang="en-US" sz="200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X"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Becomes</a:t>
            </a:r>
            <a:r>
              <a:rPr lang="en-US" sz="200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"Bring home the </a:t>
            </a:r>
            <a:r>
              <a:rPr lang="en-US" sz="200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Gold"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after the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</a:t>
            </a:r>
            <a:r>
              <a:rPr lang="en-US" sz="200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US" sz="3200" b="1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3200" b="1" smtClean="0">
                <a:latin typeface="Consolas" panose="020B0609020204030204" pitchFamily="49" charset="0"/>
                <a:cs typeface="Consolas" panose="020B0609020204030204" pitchFamily="49" charset="0"/>
              </a:rPr>
              <a:t>' </a:t>
            </a:r>
            <a:r>
              <a:rPr lang="en-US" sz="3200" b="1"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quoting protects your string from Shells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200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X="Gold" 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00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Bring </a:t>
            </a:r>
            <a:r>
              <a:rPr lang="en-US" sz="200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home the $</a:t>
            </a:r>
            <a:r>
              <a:rPr lang="en-US" sz="200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endParaRPr lang="en-US" sz="2000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742950" lvl="1" indent="-285750">
              <a:buBlip>
                <a:blip r:embed="rId2"/>
              </a:buBlip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Stays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00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Bring </a:t>
            </a:r>
            <a:r>
              <a:rPr lang="en-US" sz="200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home the </a:t>
            </a:r>
            <a:r>
              <a:rPr lang="en-US" sz="200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$X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sz="200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after the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' " '</a:t>
            </a:r>
            <a:r>
              <a:rPr lang="en-US" sz="200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is a way to quote a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literal quotation mark </a:t>
            </a: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Another way is \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Uschr8\801076700$\My Documents\My Pictures\Olympic\olympics-diving-sp-olympics11-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7" y="1527122"/>
            <a:ext cx="8028594" cy="51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1" y="2025041"/>
            <a:ext cx="7251192" cy="4739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-67997"/>
            <a:ext cx="8020272" cy="1107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6600" cap="small" spc="-300" dirty="0" smtClean="0">
                <a:solidFill>
                  <a:srgbClr val="F60006"/>
                </a:solidFill>
                <a:latin typeface="Lithos Pro Regular" panose="04020505030E02020A04" pitchFamily="82" charset="0"/>
                <a:ea typeface="+mj-ea"/>
                <a:cs typeface="+mj-cs"/>
              </a:rPr>
              <a:t>Regular Expressions</a:t>
            </a:r>
            <a:endParaRPr lang="en-US" sz="6600" cap="small" spc="-300" dirty="0">
              <a:solidFill>
                <a:srgbClr val="F60006"/>
              </a:solidFill>
              <a:latin typeface="Lithos Pro Regular" panose="04020505030E02020A04" pitchFamily="82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08677"/>
            <a:ext cx="304762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Race is on…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844" y="1371600"/>
            <a:ext cx="653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n-US" sz="4000" cap="small" spc="-200" dirty="0" smtClean="0">
                <a:latin typeface="Lithos Pro Regular"/>
              </a:rPr>
              <a:t>Regular Expression Quiz</a:t>
            </a:r>
            <a:endParaRPr lang="en-US" sz="4000" cap="small" spc="-200" dirty="0">
              <a:latin typeface="Lithos Pro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050" y="2051754"/>
            <a:ext cx="6946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Alice </a:t>
            </a:r>
            <a:r>
              <a:rPr lang="en-US"/>
              <a:t>went back to the table, half hoping she might find another key on</a:t>
            </a:r>
          </a:p>
          <a:p>
            <a:r>
              <a:rPr lang="en-US"/>
              <a:t>it, or at any rate, a book of rules for shutting people up like</a:t>
            </a:r>
          </a:p>
          <a:p>
            <a:r>
              <a:rPr lang="en-US"/>
              <a:t>telescopes. This time she found a little bottle on it ("which certainly</a:t>
            </a:r>
          </a:p>
          <a:p>
            <a:r>
              <a:rPr lang="en-US"/>
              <a:t>was not here before," said Alice), and tied 'round the neck of the</a:t>
            </a:r>
          </a:p>
          <a:p>
            <a:r>
              <a:rPr lang="en-US"/>
              <a:t>bottle was a paper label, with the words "DRINK ME" beautifully printed</a:t>
            </a:r>
          </a:p>
          <a:p>
            <a:r>
              <a:rPr lang="en-US"/>
              <a:t>on it in large letters</a:t>
            </a:r>
            <a:r>
              <a:rPr lang="en-US" smtClean="0"/>
              <a:t>.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3806080"/>
            <a:ext cx="8408071" cy="201593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sz="2500" dirty="0" smtClean="0">
                <a:solidFill>
                  <a:srgbClr val="F6000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'^</a:t>
            </a:r>
            <a:r>
              <a:rPr lang="en-US" sz="2500" dirty="0">
                <a:solidFill>
                  <a:srgbClr val="F6000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A.*</a:t>
            </a:r>
            <a:r>
              <a:rPr lang="en-US" sz="2500" dirty="0" err="1">
                <a:solidFill>
                  <a:srgbClr val="F6000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</a:t>
            </a:r>
            <a:r>
              <a:rPr lang="en-US" sz="2500" dirty="0" smtClean="0">
                <a:solidFill>
                  <a:srgbClr val="F6000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</a:p>
          <a:p>
            <a:pPr marL="285750" indent="-285750">
              <a:buBlip>
                <a:blip r:embed="rId3"/>
              </a:buBlip>
            </a:pPr>
            <a:r>
              <a:rPr lang="de-DE" sz="25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'ru.*shut</a:t>
            </a:r>
            <a:r>
              <a:rPr lang="de-DE" sz="25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+..g.*</a:t>
            </a:r>
            <a:r>
              <a:rPr lang="de-DE" sz="2500" dirty="0" smtClean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</a:t>
            </a:r>
            <a:r>
              <a:rPr lang="de-DE" sz="25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endParaRPr lang="de-DE" sz="2500" dirty="0" smtClean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en-US" sz="25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'(</a:t>
            </a:r>
            <a:r>
              <a:rPr lang="en-US" sz="25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Imbibe|Swallow|Guzzle|Drink</a:t>
            </a:r>
            <a:r>
              <a:rPr lang="en-US" sz="25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)*.[me]+ bottle'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'^</a:t>
            </a:r>
            <a:r>
              <a:rPr lang="en-US" sz="25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b.*d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$'</a:t>
            </a:r>
          </a:p>
          <a:p>
            <a:pPr marL="285750" indent="-285750">
              <a:buBlip>
                <a:blip r:embed="rId3"/>
              </a:buBlip>
            </a:pPr>
            <a:r>
              <a:rPr lang="en-US" sz="2500" dirty="0" smtClean="0">
                <a:latin typeface="Consolas" panose="020B0609020204030204" pitchFamily="49" charset="0"/>
                <a:cs typeface="Consolas" panose="020B0609020204030204" pitchFamily="49" charset="0"/>
              </a:rPr>
              <a:t>'^[</a:t>
            </a:r>
            <a:r>
              <a:rPr lang="en-US" sz="2500" dirty="0">
                <a:latin typeface="Consolas" panose="020B0609020204030204" pitchFamily="49" charset="0"/>
                <a:cs typeface="Consolas" panose="020B0609020204030204" pitchFamily="49" charset="0"/>
              </a:rPr>
              <a:t>Rr].*(ate)?.*[^rules].*[</a:t>
            </a:r>
            <a:r>
              <a:rPr lang="en-US" sz="2500" dirty="0" err="1">
                <a:latin typeface="Consolas" panose="020B0609020204030204" pitchFamily="49" charset="0"/>
                <a:cs typeface="Consolas" panose="020B0609020204030204" pitchFamily="49" charset="0"/>
              </a:rPr>
              <a:t>sgE</a:t>
            </a:r>
            <a:r>
              <a:rPr lang="en-US" sz="2500" dirty="0">
                <a:latin typeface="Consolas" panose="020B0609020204030204" pitchFamily="49" charset="0"/>
                <a:cs typeface="Consolas" panose="020B0609020204030204" pitchFamily="49" charset="0"/>
              </a:rPr>
              <a:t>].*(</a:t>
            </a:r>
            <a:r>
              <a:rPr lang="en-US" sz="2500" dirty="0" err="1">
                <a:latin typeface="Consolas" panose="020B0609020204030204" pitchFamily="49" charset="0"/>
                <a:cs typeface="Consolas" panose="020B0609020204030204" pitchFamily="49" charset="0"/>
              </a:rPr>
              <a:t>book|of|Q</a:t>
            </a:r>
            <a:r>
              <a:rPr lang="en-US" sz="25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)'</a:t>
            </a:r>
            <a:endParaRPr lang="en-US" sz="25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9050" y="2045967"/>
            <a:ext cx="6838245" cy="3866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9050" y="2025041"/>
            <a:ext cx="6735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cap="none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 </a:t>
            </a:r>
            <a:r>
              <a:rPr lang="en-US" b="1" cap="none" spc="5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</a:t>
            </a:r>
            <a:endParaRPr lang="en-US" b="1" cap="none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97047" y="2292750"/>
            <a:ext cx="1986762" cy="3847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4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en-US" sz="1900" b="1" cap="none" spc="5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ru</a:t>
            </a:r>
            <a:r>
              <a:rPr lang="en-US" sz="1900" b="1" cap="none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n-US" sz="1900" b="1" cap="none" spc="5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shutting</a:t>
            </a:r>
            <a:r>
              <a:rPr lang="en-US" sz="1900" b="1" cap="none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900" b="1" cap="none" spc="5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</a:t>
            </a:r>
            <a:endParaRPr lang="en-US" sz="1900" b="1" cap="none" spc="5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9050" y="2292750"/>
            <a:ext cx="5673150" cy="38472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1803" y="3112625"/>
            <a:ext cx="6994222" cy="3847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19050" prstMaterial="matte">
              <a:bevelT w="25400" h="55880" prst="artDeco"/>
              <a:contourClr>
                <a:schemeClr val="accent4">
                  <a:lumMod val="75000"/>
                </a:schemeClr>
              </a:contourClr>
            </a:sp3d>
          </a:bodyPr>
          <a:lstStyle/>
          <a:p>
            <a:pPr algn="ctr"/>
            <a:r>
              <a:rPr lang="en-US" sz="1900" b="1" cap="none" spc="5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                                                                                                           d</a:t>
            </a:r>
            <a:endParaRPr lang="en-US" sz="1900" b="1" cap="none" spc="5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1803" y="3112625"/>
            <a:ext cx="6994222" cy="384721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061" y="2579224"/>
            <a:ext cx="6994222" cy="384721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41871" y="2579225"/>
            <a:ext cx="1026563" cy="3847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19050" prstMaterial="matte">
              <a:bevelT w="25400" h="55880" prst="artDeco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algn="ctr"/>
            <a:r>
              <a:rPr lang="en-US" sz="1900" b="1" spc="5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r>
              <a:rPr lang="en-US" sz="1900" b="1" cap="none" spc="5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bottle</a:t>
            </a:r>
            <a:endParaRPr lang="en-US" sz="1900" b="1" cap="none" spc="5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6725" y="1383175"/>
            <a:ext cx="52084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19050" prstMaterial="matte">
              <a:bevelT w="25400" h="55880" prst="artDeco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                E                     Q</a:t>
            </a:r>
            <a:endParaRPr lang="en-US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6723" y="1513017"/>
            <a:ext cx="6291278" cy="51202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1"/>
      <p:bldP spid="5" grpId="2"/>
      <p:bldP spid="5" grpId="3"/>
      <p:bldP spid="5" grpId="4"/>
      <p:bldP spid="13" grpId="0"/>
      <p:bldP spid="13" grpId="1"/>
      <p:bldP spid="13" grpId="2"/>
      <p:bldP spid="13" grpId="3"/>
      <p:bldP spid="6" grpId="0" animBg="1"/>
      <p:bldP spid="6" grpId="1" animBg="1"/>
      <p:bldP spid="14" grpId="0"/>
      <p:bldP spid="14" grpId="1"/>
      <p:bldP spid="14" grpId="2"/>
      <p:bldP spid="14" grpId="3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8" grpId="2"/>
      <p:bldP spid="18" grpId="3"/>
      <p:bldP spid="19" grpId="0"/>
      <p:bldP spid="19" grpId="1"/>
      <p:bldP spid="19" grpId="2"/>
      <p:bldP spid="19" grpId="3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SNUG2016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6000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SNUG2016</Template>
  <TotalTime>5312</TotalTime>
  <Words>2798</Words>
  <Application>Microsoft Office PowerPoint</Application>
  <PresentationFormat>On-screen Show (4:3)</PresentationFormat>
  <Paragraphs>327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Consolas</vt:lpstr>
      <vt:lpstr>Lithos Pro Regular</vt:lpstr>
      <vt:lpstr>Times New Roman</vt:lpstr>
      <vt:lpstr>Wingdings</vt:lpstr>
      <vt:lpstr>SNUG2016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‘nuff sed</vt:lpstr>
      <vt:lpstr>PowerPoint Presentation</vt:lpstr>
      <vt:lpstr>PowerPoint Presentation</vt:lpstr>
      <vt:lpstr>PowerPoint Presentation</vt:lpstr>
      <vt:lpstr>PowerPoint Presentation</vt:lpstr>
      <vt:lpstr>awk (aaaack!) </vt:lpstr>
      <vt:lpstr>awk</vt:lpstr>
      <vt:lpstr>Chain your commands  and scripts</vt:lpstr>
      <vt:lpstr>Chain your commands  and scripts</vt:lpstr>
      <vt:lpstr>Chain your commands  and scripts</vt:lpstr>
      <vt:lpstr>PowerPoint Presentation</vt:lpstr>
      <vt:lpstr>Bonus project</vt:lpstr>
      <vt:lpstr>HIPAA Fax Number Validatoin</vt:lpstr>
      <vt:lpstr>HIPAA Fax Number Validatoin</vt:lpstr>
      <vt:lpstr>HIPAA Fax Number Validatoin</vt:lpstr>
      <vt:lpstr>HIPAA Fax Number Validatoin</vt:lpstr>
      <vt:lpstr>PowerPoint Presentation</vt:lpstr>
    </vt:vector>
  </TitlesOfParts>
  <Company>Christiana Care Health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Ellsaesser, Corbin D</dc:creator>
  <cp:lastModifiedBy>Myra Pettis</cp:lastModifiedBy>
  <cp:revision>180</cp:revision>
  <dcterms:created xsi:type="dcterms:W3CDTF">2016-03-31T19:10:48Z</dcterms:created>
  <dcterms:modified xsi:type="dcterms:W3CDTF">2016-04-12T17:06:55Z</dcterms:modified>
</cp:coreProperties>
</file>