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59" r:id="rId10"/>
    <p:sldId id="268" r:id="rId11"/>
    <p:sldId id="258" r:id="rId12"/>
    <p:sldId id="266" r:id="rId13"/>
    <p:sldId id="267" r:id="rId14"/>
    <p:sldId id="269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B6B"/>
    <a:srgbClr val="2C2C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4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MV Boli" pitchFamily="2" charset="0"/>
                <a:cs typeface="MV Boli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  <a:latin typeface="MV Boli" pitchFamily="2" charset="0"/>
                <a:cs typeface="MV Boli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511BB9AA-7AC4-C647-B0E8-415F3039D980}" type="datetimeFigureOut">
              <a:rPr lang="en-US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083109AE-51A3-3442-A94B-0577B5C8C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1000" y="458788"/>
            <a:ext cx="8305800" cy="589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5i1rkAZT25C_DX1440_DY1440_CX720_CY54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ark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283"/>
            <a:ext cx="8229600" cy="1096542"/>
          </a:xfrm>
        </p:spPr>
        <p:txBody>
          <a:bodyPr/>
          <a:lstStyle>
            <a:lvl1pPr>
              <a:defRPr b="1">
                <a:latin typeface="MV Boli" pitchFamily="2" charset="0"/>
                <a:cs typeface="MV Boli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2076"/>
            <a:ext cx="8229600" cy="4458018"/>
          </a:xfrm>
        </p:spPr>
        <p:txBody>
          <a:bodyPr/>
          <a:lstStyle>
            <a:lvl1pPr>
              <a:defRPr b="1">
                <a:latin typeface="MV Boli" pitchFamily="2" charset="0"/>
                <a:cs typeface="MV Boli" pitchFamily="2" charset="0"/>
              </a:defRPr>
            </a:lvl1pPr>
            <a:lvl2pPr>
              <a:defRPr>
                <a:solidFill>
                  <a:srgbClr val="0070C0"/>
                </a:solidFill>
                <a:latin typeface="MV Boli" pitchFamily="2" charset="0"/>
                <a:cs typeface="MV Boli" pitchFamily="2" charset="0"/>
              </a:defRPr>
            </a:lvl2pPr>
            <a:lvl3pPr>
              <a:defRPr>
                <a:latin typeface="MV Boli" pitchFamily="2" charset="0"/>
                <a:cs typeface="MV Boli" pitchFamily="2" charset="0"/>
              </a:defRPr>
            </a:lvl3pPr>
            <a:lvl4pPr>
              <a:defRPr>
                <a:solidFill>
                  <a:srgbClr val="0070C0"/>
                </a:solidFill>
                <a:latin typeface="MV Boli" pitchFamily="2" charset="0"/>
                <a:cs typeface="MV Boli" pitchFamily="2" charset="0"/>
              </a:defRPr>
            </a:lvl4pPr>
            <a:lvl5pPr>
              <a:defRPr>
                <a:latin typeface="MV Boli" pitchFamily="2" charset="0"/>
                <a:cs typeface="MV Boli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44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61E7AB8-8201-C244-A7F0-C93DA5AA2015}" type="datetimeFigureOut">
              <a:rPr lang="en-US"/>
              <a:pPr/>
              <a:t>11/18/2014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4463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44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9E19EA2-438F-C14F-B22C-DEAFC140A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7663" y="450850"/>
            <a:ext cx="4579937" cy="590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smaller_whiteboar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57" y="545390"/>
            <a:ext cx="4289595" cy="550588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MV Boli" pitchFamily="2" charset="0"/>
                <a:cs typeface="MV Boli" pitchFamily="2" charset="0"/>
              </a:defRPr>
            </a:lvl1pPr>
            <a:lvl2pPr>
              <a:defRPr sz="2400">
                <a:solidFill>
                  <a:srgbClr val="0070C0"/>
                </a:solidFill>
                <a:latin typeface="MV Boli" pitchFamily="2" charset="0"/>
                <a:cs typeface="MV Boli" pitchFamily="2" charset="0"/>
              </a:defRPr>
            </a:lvl2pPr>
            <a:lvl3pPr>
              <a:defRPr sz="2000">
                <a:latin typeface="MV Boli" pitchFamily="2" charset="0"/>
                <a:cs typeface="MV Boli" pitchFamily="2" charset="0"/>
              </a:defRPr>
            </a:lvl3pPr>
            <a:lvl4pPr>
              <a:defRPr sz="1800">
                <a:solidFill>
                  <a:srgbClr val="0070C0"/>
                </a:solidFill>
                <a:latin typeface="MV Boli" pitchFamily="2" charset="0"/>
                <a:cs typeface="MV Boli" pitchFamily="2" charset="0"/>
              </a:defRPr>
            </a:lvl4pPr>
            <a:lvl5pPr>
              <a:defRPr sz="1800">
                <a:latin typeface="MV Boli" pitchFamily="2" charset="0"/>
                <a:cs typeface="MV Boli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6071" y="545390"/>
            <a:ext cx="3442121" cy="5580773"/>
          </a:xfr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166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4E0C323-405F-C94A-B33C-52AE8FC5C567}" type="datetimeFigureOut">
              <a:rPr lang="en-US"/>
              <a:pPr/>
              <a:t>11/18/2014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6688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166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2F0664E-B170-1343-9F95-D7F399326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157663" y="450850"/>
            <a:ext cx="4579937" cy="590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smaller_whiteboar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5568" y="545390"/>
            <a:ext cx="4289595" cy="550588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MV Boli" pitchFamily="2" charset="0"/>
                <a:cs typeface="MV Boli" pitchFamily="2" charset="0"/>
              </a:defRPr>
            </a:lvl1pPr>
            <a:lvl2pPr>
              <a:defRPr sz="2400">
                <a:solidFill>
                  <a:srgbClr val="0070C0"/>
                </a:solidFill>
                <a:latin typeface="MV Boli" pitchFamily="2" charset="0"/>
                <a:cs typeface="MV Boli" pitchFamily="2" charset="0"/>
              </a:defRPr>
            </a:lvl2pPr>
            <a:lvl3pPr>
              <a:defRPr sz="2000">
                <a:latin typeface="MV Boli" pitchFamily="2" charset="0"/>
                <a:cs typeface="MV Boli" pitchFamily="2" charset="0"/>
              </a:defRPr>
            </a:lvl3pPr>
            <a:lvl4pPr>
              <a:defRPr sz="1800">
                <a:solidFill>
                  <a:srgbClr val="0070C0"/>
                </a:solidFill>
                <a:latin typeface="MV Boli" pitchFamily="2" charset="0"/>
                <a:cs typeface="MV Boli" pitchFamily="2" charset="0"/>
              </a:defRPr>
            </a:lvl4pPr>
            <a:lvl5pPr>
              <a:defRPr sz="1800">
                <a:latin typeface="MV Boli" pitchFamily="2" charset="0"/>
                <a:cs typeface="MV Boli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159" y="545390"/>
            <a:ext cx="3442121" cy="5580773"/>
          </a:xfr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166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B65C3F4-46EA-5648-8C15-59BE57FBBEE3}" type="datetimeFigureOut">
              <a:rPr lang="en-US"/>
              <a:pPr/>
              <a:t>11/18/2014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6688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166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928CF28-8A72-A04D-8C81-CD6405AA5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B6B6B"/>
            </a:gs>
            <a:gs pos="100000">
              <a:srgbClr val="2C2C2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D305C45-1042-7D40-A2AB-378FD903E3EB}" type="datetimeFigureOut">
              <a:rPr lang="en-US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66DE30B-F125-ED4A-88F9-E9B12D3D8AA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Stripes 7_Dark (720 x 540 With Alpha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288" y="14288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" charset="-128"/>
          <a:cs typeface="ＭＳ Ｐゴシック" pitchFamily="8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•"/>
        <a:defRPr sz="3200" kern="1200">
          <a:solidFill>
            <a:schemeClr val="tx1"/>
          </a:solidFill>
          <a:latin typeface="+mn-lt"/>
          <a:ea typeface="ＭＳ Ｐゴシック" pitchFamily="8" charset="-128"/>
          <a:cs typeface="ＭＳ Ｐゴシック" pitchFamily="8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–"/>
        <a:defRPr sz="28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•"/>
        <a:defRPr sz="24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–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»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nicholas\Downloads\13476-Andrew-Video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6671"/>
            <a:ext cx="7772400" cy="1470025"/>
          </a:xfrm>
        </p:spPr>
        <p:txBody>
          <a:bodyPr/>
          <a:lstStyle/>
          <a:p>
            <a:r>
              <a:rPr lang="en-US" sz="6600" dirty="0" smtClean="0"/>
              <a:t>Don’t Touch This!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83368"/>
            <a:ext cx="6400800" cy="1474631"/>
          </a:xfrm>
        </p:spPr>
        <p:txBody>
          <a:bodyPr/>
          <a:lstStyle/>
          <a:p>
            <a:r>
              <a:rPr lang="en-US" dirty="0" smtClean="0"/>
              <a:t>A quick guide of SoftLab setup files not to edit after go-LIVE.</a:t>
            </a:r>
            <a:endParaRPr lang="en-US" dirty="0"/>
          </a:p>
        </p:txBody>
      </p:sp>
      <p:pic>
        <p:nvPicPr>
          <p:cNvPr id="4" name="13476-Andrew-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9359" y="1857778"/>
            <a:ext cx="4602050" cy="3451538"/>
          </a:xfrm>
          <a:prstGeom prst="rect">
            <a:avLst/>
          </a:prstGeom>
          <a:ln w="8255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395"/>
            <a:ext cx="8229600" cy="1096542"/>
          </a:xfrm>
        </p:spPr>
        <p:txBody>
          <a:bodyPr/>
          <a:lstStyle/>
          <a:p>
            <a:r>
              <a:rPr lang="en-US" dirty="0" smtClean="0"/>
              <a:t>Post Result RBS Rules</a:t>
            </a:r>
            <a:endParaRPr lang="en-US" dirty="0"/>
          </a:p>
        </p:txBody>
      </p:sp>
      <p:pic>
        <p:nvPicPr>
          <p:cNvPr id="19458" name="Picture 2" descr="C:\Users\nicholas\AppData\Local\Temp\SNAGHTML37f6762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4752" y="1389625"/>
            <a:ext cx="7590477" cy="392381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743808" y="5063318"/>
            <a:ext cx="7590477" cy="9869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Expire the rule or use the same calculation expiration procedure from test setup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Age Ranges and Units</a:t>
            </a:r>
          </a:p>
        </p:txBody>
      </p:sp>
      <p:pic>
        <p:nvPicPr>
          <p:cNvPr id="3074" name="Picture 2" descr="C:\Users\nicholas\AppData\Local\Temp\SNAGHTML37c4bc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704" y="3384645"/>
            <a:ext cx="4599296" cy="147949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521" y="1170449"/>
            <a:ext cx="3839003" cy="197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78970" y="1817342"/>
            <a:ext cx="3738440" cy="14035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Age Ranges should be expired, NOT changed!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9785" y="3384645"/>
            <a:ext cx="3697501" cy="26666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Units can only be changed in the same edit session that ALL ranges are expired.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579"/>
            <a:ext cx="8229600" cy="1096542"/>
          </a:xfrm>
        </p:spPr>
        <p:txBody>
          <a:bodyPr/>
          <a:lstStyle/>
          <a:p>
            <a:r>
              <a:rPr lang="en-US" dirty="0" smtClean="0"/>
              <a:t>Don’t Touch Values Tab Flagging</a:t>
            </a:r>
            <a:endParaRPr lang="en-US" dirty="0"/>
          </a:p>
        </p:txBody>
      </p:sp>
      <p:pic>
        <p:nvPicPr>
          <p:cNvPr id="17410" name="Picture 2" descr="C:\Users\nicholas\AppData\Local\Temp\SNAGHTML37e9fa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451" y="1988289"/>
            <a:ext cx="6858000" cy="268521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784146" y="3807728"/>
            <a:ext cx="5363570" cy="20608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If you are using the “</a:t>
            </a:r>
            <a:r>
              <a:rPr lang="en-US" sz="2800" b="1" dirty="0" err="1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Abn</a:t>
            </a:r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?” field, do NOT change the “Value” or “Prefix” field in that row.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99"/>
            <a:ext cx="8229600" cy="1096542"/>
          </a:xfrm>
        </p:spPr>
        <p:txBody>
          <a:bodyPr/>
          <a:lstStyle/>
          <a:p>
            <a:r>
              <a:rPr lang="en-US" dirty="0" smtClean="0"/>
              <a:t>Messages in Miscellaneous Tab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481" y="1487914"/>
            <a:ext cx="510289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026090" y="2465978"/>
            <a:ext cx="3762480" cy="8504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Don’t touch this!!!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26910" y="4094328"/>
            <a:ext cx="2698641" cy="18512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Expire the Canned Messages instead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2538484" y="2891192"/>
            <a:ext cx="1487606" cy="138055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400" dirty="0" smtClean="0"/>
              <a:t>Group Tests</a:t>
            </a:r>
            <a:endParaRPr lang="en-US" sz="4400" dirty="0"/>
          </a:p>
        </p:txBody>
      </p:sp>
      <p:pic>
        <p:nvPicPr>
          <p:cNvPr id="20482" name="Picture 2" descr="C:\Users\nicholas\AppData\Local\Temp\SNAGHTML37fb8af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8432" y="1419370"/>
            <a:ext cx="4070160" cy="407016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22647" y="1419370"/>
            <a:ext cx="3126022" cy="23064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Never delete individual components of Group Tests!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5286" y="3916907"/>
            <a:ext cx="2894010" cy="213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Adding new tests and rearranging tests is OK!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2361" y="545390"/>
            <a:ext cx="4289595" cy="5505889"/>
          </a:xfrm>
        </p:spPr>
        <p:txBody>
          <a:bodyPr/>
          <a:lstStyle/>
          <a:p>
            <a:r>
              <a:rPr lang="en-US" sz="3600" dirty="0" smtClean="0"/>
              <a:t>Test Setup Search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3145" y="1364772"/>
            <a:ext cx="6008967" cy="45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80033" y="1596781"/>
            <a:ext cx="2367886" cy="40723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The Test Setup Search allows you to search for many setup files that may be affected upon editing of a test!</a:t>
            </a:r>
            <a:endParaRPr lang="en-US" sz="24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Multisite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65012" y="4299044"/>
            <a:ext cx="5946124" cy="15783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ALL multisite tables can be edited without affecting historical values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1506" name="Picture 2" descr="C:\Users\nicholas\AppData\Local\Temp\SNAGHTML3802c13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9142" y="1539753"/>
            <a:ext cx="7485715" cy="261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cholas\AppData\Local\Temp\SNAGHTML3806b1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10" y="1499406"/>
            <a:ext cx="6343650" cy="3819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507"/>
            <a:ext cx="8229600" cy="1096542"/>
          </a:xfrm>
        </p:spPr>
        <p:txBody>
          <a:bodyPr/>
          <a:lstStyle/>
          <a:p>
            <a:r>
              <a:rPr lang="en-US" dirty="0" smtClean="0"/>
              <a:t>Report Setups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1175" y="4313812"/>
            <a:ext cx="5946124" cy="17557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Report Setups including Query and Reports Formats, and Tags can be edited without affecting </a:t>
            </a:r>
            <a:r>
              <a:rPr lang="en-US" sz="2800" b="1" dirty="0" err="1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Hisotrical</a:t>
            </a:r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 Data.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o+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53" y="191068"/>
            <a:ext cx="8065835" cy="891825"/>
          </a:xfrm>
        </p:spPr>
        <p:txBody>
          <a:bodyPr/>
          <a:lstStyle/>
          <a:p>
            <a:pPr algn="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2800" dirty="0" smtClean="0"/>
              <a:t>nicholas@softcomputer.com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066"/>
            <a:ext cx="8229600" cy="1280065"/>
          </a:xfrm>
        </p:spPr>
        <p:txBody>
          <a:bodyPr/>
          <a:lstStyle/>
          <a:p>
            <a:r>
              <a:rPr lang="en-US" dirty="0" smtClean="0"/>
              <a:t>Editing Rules to follow in LIVE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40157" y="2074575"/>
            <a:ext cx="3644722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Don’t Delete ANYTHING!!!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1082" y="3368111"/>
            <a:ext cx="5462794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If it has an expiration date,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do NOT Inactivate!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40157" y="4688342"/>
            <a:ext cx="3644722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If it’s on a report, BEWARE!</a:t>
            </a:r>
          </a:p>
        </p:txBody>
      </p:sp>
      <p:pic>
        <p:nvPicPr>
          <p:cNvPr id="5122" name="Picture 2" descr="C:\Users\nicholas\AppData\Local\Temp\SNAGHTML54e1d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679" y="1862879"/>
            <a:ext cx="1509072" cy="1512464"/>
          </a:xfrm>
          <a:prstGeom prst="rect">
            <a:avLst/>
          </a:prstGeom>
          <a:noFill/>
        </p:spPr>
      </p:pic>
      <p:pic>
        <p:nvPicPr>
          <p:cNvPr id="1027" name="Picture 3" descr="C:\Users\nicholas\AppData\Local\Microsoft\Windows\Temporary Internet Files\Content.IE5\C59RTCNU\MC90043259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600" y="4596901"/>
            <a:ext cx="1292711" cy="1292711"/>
          </a:xfrm>
          <a:prstGeom prst="rect">
            <a:avLst/>
          </a:prstGeom>
          <a:noFill/>
        </p:spPr>
      </p:pic>
      <p:pic>
        <p:nvPicPr>
          <p:cNvPr id="1028" name="Picture 4" descr="C:\Users\nicholas\AppData\Local\Microsoft\Windows\Temporary Internet Files\Content.IE5\ACIDTCYF\MC90043480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8020" y="3211199"/>
            <a:ext cx="1354311" cy="135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634283"/>
            <a:ext cx="8416344" cy="1096542"/>
          </a:xfrm>
        </p:spPr>
        <p:txBody>
          <a:bodyPr/>
          <a:lstStyle/>
          <a:p>
            <a:r>
              <a:rPr lang="en-US" dirty="0" smtClean="0"/>
              <a:t>NEVER edit Canned Messages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062" y="1730825"/>
            <a:ext cx="7935691" cy="433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3" y="518372"/>
            <a:ext cx="8229600" cy="1096542"/>
          </a:xfrm>
        </p:spPr>
        <p:txBody>
          <a:bodyPr/>
          <a:lstStyle/>
          <a:p>
            <a:r>
              <a:rPr lang="en-US" dirty="0" smtClean="0"/>
              <a:t>Expire Canned Messages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5317" y="1493381"/>
            <a:ext cx="6149943" cy="45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Touch these Test Maintenance fields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5458" y="1801813"/>
            <a:ext cx="647308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425440" y="1730825"/>
            <a:ext cx="167640" cy="53993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318913" y="2963096"/>
            <a:ext cx="294109" cy="3287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27760" y="2810696"/>
            <a:ext cx="411480" cy="15239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37112" y="3751937"/>
            <a:ext cx="381000" cy="3287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0125" y="2270760"/>
            <a:ext cx="381000" cy="19140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211"/>
            <a:ext cx="8229600" cy="1096542"/>
          </a:xfrm>
        </p:spPr>
        <p:txBody>
          <a:bodyPr/>
          <a:lstStyle/>
          <a:p>
            <a:r>
              <a:rPr lang="en-US" dirty="0" smtClean="0"/>
              <a:t>Don’t Touch Test Type </a:t>
            </a:r>
            <a:endParaRPr lang="en-US" dirty="0"/>
          </a:p>
        </p:txBody>
      </p:sp>
      <p:pic>
        <p:nvPicPr>
          <p:cNvPr id="14338" name="Picture 2" descr="C:\Users\nicholas\AppData\Local\Temp\SNAGHTML37988a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624" y="1430569"/>
            <a:ext cx="7867934" cy="135085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649856" y="2781420"/>
            <a:ext cx="5774543" cy="14630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Alphanumeric </a:t>
            </a:r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Numeric </a:t>
            </a:r>
            <a:endParaRPr lang="en-US" sz="2800" b="1" dirty="0" smtClean="0">
              <a:solidFill>
                <a:schemeClr val="tx1"/>
              </a:solidFill>
              <a:latin typeface="MV Boli" pitchFamily="2" charset="0"/>
              <a:cs typeface="MV Boli" pitchFamily="2" charset="0"/>
              <a:sym typeface="Wingdings" pitchFamily="2" charset="2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May have just flagged old results as absurd!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5192" y="4462817"/>
            <a:ext cx="5048936" cy="15400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Numeric </a:t>
            </a:r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Alphanumeric</a:t>
            </a:r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       you have just deleted Ranges and Precision.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211"/>
            <a:ext cx="8229600" cy="1096542"/>
          </a:xfrm>
        </p:spPr>
        <p:txBody>
          <a:bodyPr/>
          <a:lstStyle/>
          <a:p>
            <a:r>
              <a:rPr lang="en-US" dirty="0" smtClean="0"/>
              <a:t>Don’t Touch Workstations</a:t>
            </a:r>
            <a:endParaRPr lang="en-US" dirty="0"/>
          </a:p>
        </p:txBody>
      </p:sp>
      <p:pic>
        <p:nvPicPr>
          <p:cNvPr id="1026" name="Picture 2" descr="C:\Users\nicholas\AppData\Local\Temp\SNAGHTML3771b7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1" y="1411670"/>
            <a:ext cx="9144000" cy="1436789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772689" y="2941199"/>
            <a:ext cx="5692655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NEVER edit workstation field!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6257" y="4203624"/>
            <a:ext cx="4177757" cy="13373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Inactivate, Add New, or Redirect Environments instead.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4322" y="4046671"/>
            <a:ext cx="35623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267"/>
            <a:ext cx="8229600" cy="1096542"/>
          </a:xfrm>
        </p:spPr>
        <p:txBody>
          <a:bodyPr/>
          <a:lstStyle/>
          <a:p>
            <a:r>
              <a:rPr lang="en-US" dirty="0" smtClean="0"/>
              <a:t>Spec Container</a:t>
            </a:r>
            <a:endParaRPr lang="en-US" dirty="0"/>
          </a:p>
        </p:txBody>
      </p:sp>
      <p:pic>
        <p:nvPicPr>
          <p:cNvPr id="16386" name="Picture 2" descr="C:\Users\nicholas\AppData\Local\Temp\SNAGHTML37d2237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171" y="1403273"/>
            <a:ext cx="7980953" cy="161904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222979" y="3336225"/>
            <a:ext cx="6665438" cy="19454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You CAN change the spec container, but all pending tests with the old specimen must be cancelled and re-ordered.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400" dirty="0" smtClean="0"/>
              <a:t>Calculations</a:t>
            </a:r>
            <a:endParaRPr lang="en-US" sz="4400" dirty="0"/>
          </a:p>
        </p:txBody>
      </p:sp>
      <p:pic>
        <p:nvPicPr>
          <p:cNvPr id="2050" name="Picture 2" descr="C:\Users\nicholas\AppData\Local\Temp\SNAGHTML37d9f94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747" y="1251661"/>
            <a:ext cx="4999184" cy="144862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538" y="2618401"/>
            <a:ext cx="3951821" cy="35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321987" y="1280898"/>
            <a:ext cx="3160344" cy="23084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Editing Calculations improperly will change historical results!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01181" y="3741762"/>
            <a:ext cx="3160344" cy="23084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Refer to the Design II manual for instructions on how to expire them!</a:t>
            </a:r>
            <a:endParaRPr lang="en-US" sz="2800" b="1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on’t Touch This!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Editing Rules to follow in LIVE&amp;quot;&quot;/&gt;&lt;property id=&quot;20307&quot; value=&quot;257&quot;/&gt;&lt;/object&gt;&lt;object type=&quot;3&quot; unique_id=&quot;10005&quot;&gt;&lt;property id=&quot;20148&quot; value=&quot;5&quot;/&gt;&lt;property id=&quot;20300&quot; value=&quot;Slide 11&quot;/&gt;&lt;property id=&quot;20307&quot; value=&quot;258&quot;/&gt;&lt;/object&gt;&lt;object type=&quot;3&quot; unique_id=&quot;10006&quot;&gt;&lt;property id=&quot;20148&quot; value=&quot;5&quot;/&gt;&lt;property id=&quot;20300&quot; value=&quot;Slide 9&quot;/&gt;&lt;property id=&quot;20307&quot; value=&quot;259&quot;/&gt;&lt;/object&gt;&lt;object type=&quot;3&quot; unique_id=&quot;10037&quot;&gt;&lt;property id=&quot;20148&quot; value=&quot;5&quot;/&gt;&lt;property id=&quot;20300&quot; value=&quot;Slide 3 - &amp;quot;NEVER edit Canned Messages&amp;quot;&quot;/&gt;&lt;property id=&quot;20307&quot; value=&quot;260&quot;/&gt;&lt;/object&gt;&lt;object type=&quot;3&quot; unique_id=&quot;10087&quot;&gt;&lt;property id=&quot;20148&quot; value=&quot;5&quot;/&gt;&lt;property id=&quot;20300&quot; value=&quot;Slide 4 - &amp;quot;Expire Canned Messages&amp;quot;&quot;/&gt;&lt;property id=&quot;20307&quot; value=&quot;261&quot;/&gt;&lt;/object&gt;&lt;object type=&quot;3&quot; unique_id=&quot;10089&quot;&gt;&lt;property id=&quot;20148&quot; value=&quot;5&quot;/&gt;&lt;property id=&quot;20300&quot; value=&quot;Slide 5 - &amp;quot;Don’t Touch these Test Maintenance fields &amp;quot;&quot;/&gt;&lt;property id=&quot;20307&quot; value=&quot;262&quot;/&gt;&lt;/object&gt;&lt;object type=&quot;3&quot; unique_id=&quot;10207&quot;&gt;&lt;property id=&quot;20148&quot; value=&quot;5&quot;/&gt;&lt;property id=&quot;20300&quot; value=&quot;Slide 7 - &amp;quot;Don’t Touch Workstations&amp;quot;&quot;/&gt;&lt;property id=&quot;20307&quot; value=&quot;263&quot;/&gt;&lt;/object&gt;&lt;object type=&quot;3&quot; unique_id=&quot;10208&quot;&gt;&lt;property id=&quot;20148&quot; value=&quot;5&quot;/&gt;&lt;property id=&quot;20300&quot; value=&quot;Slide 6 - &amp;quot;Don’t Touch Test Type &amp;quot;&quot;/&gt;&lt;property id=&quot;20307&quot; value=&quot;264&quot;/&gt;&lt;/object&gt;&lt;object type=&quot;3&quot; unique_id=&quot;10209&quot;&gt;&lt;property id=&quot;20148&quot; value=&quot;5&quot;/&gt;&lt;property id=&quot;20300&quot; value=&quot;Slide 8 - &amp;quot;Spec Container&amp;quot;&quot;/&gt;&lt;property id=&quot;20307&quot; value=&quot;265&quot;/&gt;&lt;/object&gt;&lt;object type=&quot;3&quot; unique_id=&quot;10210&quot;&gt;&lt;property id=&quot;20148&quot; value=&quot;5&quot;/&gt;&lt;property id=&quot;20300&quot; value=&quot;Slide 10 - &amp;quot;Post Result RBS Rules&amp;quot;&quot;/&gt;&lt;property id=&quot;20307&quot; value=&quot;268&quot;/&gt;&lt;/object&gt;&lt;object type=&quot;3&quot; unique_id=&quot;10211&quot;&gt;&lt;property id=&quot;20148&quot; value=&quot;5&quot;/&gt;&lt;property id=&quot;20300&quot; value=&quot;Slide 12 - &amp;quot;Don’t Touch Values Tab Flagging&amp;quot;&quot;/&gt;&lt;property id=&quot;20307&quot; value=&quot;266&quot;/&gt;&lt;/object&gt;&lt;object type=&quot;3&quot; unique_id=&quot;10212&quot;&gt;&lt;property id=&quot;20148&quot; value=&quot;5&quot;/&gt;&lt;property id=&quot;20300&quot; value=&quot;Slide 13 - &amp;quot;Messages in Miscellaneous Tab&amp;quot;&quot;/&gt;&lt;property id=&quot;20307&quot; value=&quot;267&quot;/&gt;&lt;/object&gt;&lt;object type=&quot;3&quot; unique_id=&quot;10213&quot;&gt;&lt;property id=&quot;20148&quot; value=&quot;5&quot;/&gt;&lt;property id=&quot;20300&quot; value=&quot;Slide 14&quot;/&gt;&lt;property id=&quot;20307&quot; value=&quot;269&quot;/&gt;&lt;/object&gt;&lt;object type=&quot;3&quot; unique_id=&quot;10214&quot;&gt;&lt;property id=&quot;20148&quot; value=&quot;5&quot;/&gt;&lt;property id=&quot;20300&quot; value=&quot;Slide 15 - &amp;quot;Multisite &amp;quot;&quot;/&gt;&lt;property id=&quot;20307&quot; value=&quot;270&quot;/&gt;&lt;/object&gt;&lt;object type=&quot;3&quot; unique_id=&quot;10215&quot;&gt;&lt;property id=&quot;20148&quot; value=&quot;5&quot;/&gt;&lt;property id=&quot;20300&quot; value=&quot;Slide 16 - &amp;quot;Report Setups&amp;quot;&quot;/&gt;&lt;property id=&quot;20307&quot; value=&quot;271&quot;/&gt;&lt;/object&gt;&lt;object type=&quot;3&quot; unique_id=&quot;10216&quot;&gt;&lt;property id=&quot;20148&quot; value=&quot;5&quot;/&gt;&lt;property id=&quot;20300&quot; value=&quot;Slide 17 - &amp;quot;Questions? nicholas@softcomputer.com&amp;quot;&quot;/&gt;&lt;property id=&quot;20307&quot; value=&quot;272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317</Words>
  <Application>Microsoft Office PowerPoint</Application>
  <PresentationFormat>On-screen Show (4:3)</PresentationFormat>
  <Paragraphs>42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Don’t Touch This!</vt:lpstr>
      <vt:lpstr>Editing Rules to follow in LIVE</vt:lpstr>
      <vt:lpstr>NEVER edit Canned Messages</vt:lpstr>
      <vt:lpstr>Expire Canned Messages</vt:lpstr>
      <vt:lpstr>Don’t Touch these Test Maintenance fields </vt:lpstr>
      <vt:lpstr>Don’t Touch Test Type </vt:lpstr>
      <vt:lpstr>Don’t Touch Workstations</vt:lpstr>
      <vt:lpstr>Spec Container</vt:lpstr>
      <vt:lpstr>Slide 9</vt:lpstr>
      <vt:lpstr>Post Result RBS Rules</vt:lpstr>
      <vt:lpstr>Slide 11</vt:lpstr>
      <vt:lpstr>Don’t Touch Values Tab Flagging</vt:lpstr>
      <vt:lpstr>Messages in Miscellaneous Tab</vt:lpstr>
      <vt:lpstr>Slide 14</vt:lpstr>
      <vt:lpstr>Slide 15</vt:lpstr>
      <vt:lpstr>Multisite </vt:lpstr>
      <vt:lpstr>Report Setups</vt:lpstr>
      <vt:lpstr>Questions? nicholas@softcomputer.com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nicholas</cp:lastModifiedBy>
  <cp:revision>15</cp:revision>
  <dcterms:created xsi:type="dcterms:W3CDTF">2013-09-24T23:12:14Z</dcterms:created>
  <dcterms:modified xsi:type="dcterms:W3CDTF">2014-11-18T17:52:24Z</dcterms:modified>
</cp:coreProperties>
</file>