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6" r:id="rId2"/>
    <p:sldId id="289" r:id="rId3"/>
    <p:sldId id="257" r:id="rId4"/>
    <p:sldId id="291" r:id="rId5"/>
    <p:sldId id="292" r:id="rId6"/>
    <p:sldId id="262" r:id="rId7"/>
    <p:sldId id="313" r:id="rId8"/>
    <p:sldId id="263" r:id="rId9"/>
    <p:sldId id="264" r:id="rId10"/>
    <p:sldId id="265" r:id="rId11"/>
    <p:sldId id="259" r:id="rId12"/>
    <p:sldId id="260" r:id="rId13"/>
    <p:sldId id="261" r:id="rId14"/>
    <p:sldId id="314" r:id="rId15"/>
    <p:sldId id="266" r:id="rId16"/>
    <p:sldId id="293" r:id="rId17"/>
    <p:sldId id="316" r:id="rId18"/>
    <p:sldId id="294" r:id="rId19"/>
    <p:sldId id="295" r:id="rId20"/>
    <p:sldId id="296" r:id="rId21"/>
    <p:sldId id="297" r:id="rId22"/>
    <p:sldId id="300" r:id="rId23"/>
    <p:sldId id="303" r:id="rId24"/>
    <p:sldId id="298" r:id="rId25"/>
    <p:sldId id="299" r:id="rId26"/>
    <p:sldId id="317" r:id="rId27"/>
    <p:sldId id="301" r:id="rId28"/>
    <p:sldId id="310" r:id="rId29"/>
    <p:sldId id="318" r:id="rId30"/>
    <p:sldId id="306" r:id="rId31"/>
    <p:sldId id="304" r:id="rId32"/>
    <p:sldId id="320" r:id="rId33"/>
    <p:sldId id="321" r:id="rId34"/>
    <p:sldId id="322" r:id="rId35"/>
    <p:sldId id="323" r:id="rId36"/>
    <p:sldId id="324" r:id="rId37"/>
    <p:sldId id="305" r:id="rId38"/>
    <p:sldId id="325" r:id="rId39"/>
    <p:sldId id="302" r:id="rId40"/>
    <p:sldId id="311" r:id="rId41"/>
    <p:sldId id="312" r:id="rId42"/>
    <p:sldId id="326" r:id="rId43"/>
    <p:sldId id="327" r:id="rId44"/>
    <p:sldId id="328" r:id="rId45"/>
    <p:sldId id="329" r:id="rId46"/>
    <p:sldId id="330" r:id="rId47"/>
    <p:sldId id="331"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F5"/>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4684" autoAdjust="0"/>
  </p:normalViewPr>
  <p:slideViewPr>
    <p:cSldViewPr>
      <p:cViewPr>
        <p:scale>
          <a:sx n="100" d="100"/>
          <a:sy n="100"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A3DB5-7C8C-40D6-82B1-2C4F0502D866}" type="doc">
      <dgm:prSet loTypeId="urn:microsoft.com/office/officeart/2005/8/layout/hProcess9" loCatId="process" qsTypeId="urn:microsoft.com/office/officeart/2005/8/quickstyle/3d5" qsCatId="3D" csTypeId="urn:microsoft.com/office/officeart/2005/8/colors/colorful1" csCatId="colorful" phldr="1"/>
      <dgm:spPr/>
    </dgm:pt>
    <dgm:pt modelId="{78DEC2C7-E719-45BC-9DF0-DD0AF284D0D1}">
      <dgm:prSet phldrT="[Text]"/>
      <dgm:spPr/>
      <dgm:t>
        <a:bodyPr/>
        <a:lstStyle/>
        <a:p>
          <a:r>
            <a:rPr lang="en-US" dirty="0" smtClean="0"/>
            <a:t>Build majority of items in Production</a:t>
          </a:r>
          <a:endParaRPr lang="en-US" dirty="0"/>
        </a:p>
      </dgm:t>
    </dgm:pt>
    <dgm:pt modelId="{C58ECC05-BF36-459B-BFA1-8FD3485A10B1}" type="parTrans" cxnId="{DEADC200-9808-41CE-8BC0-F57DC9BA928C}">
      <dgm:prSet/>
      <dgm:spPr/>
      <dgm:t>
        <a:bodyPr/>
        <a:lstStyle/>
        <a:p>
          <a:endParaRPr lang="en-US"/>
        </a:p>
      </dgm:t>
    </dgm:pt>
    <dgm:pt modelId="{870ACF77-8E35-436E-89E9-DCABEB5F2E2D}" type="sibTrans" cxnId="{DEADC200-9808-41CE-8BC0-F57DC9BA928C}">
      <dgm:prSet/>
      <dgm:spPr/>
      <dgm:t>
        <a:bodyPr/>
        <a:lstStyle/>
        <a:p>
          <a:endParaRPr lang="en-US"/>
        </a:p>
      </dgm:t>
    </dgm:pt>
    <dgm:pt modelId="{4D1BCFD3-BCF0-4F25-99A8-1DB256D988E8}">
      <dgm:prSet phldrT="[Text]"/>
      <dgm:spPr/>
      <dgm:t>
        <a:bodyPr/>
        <a:lstStyle/>
        <a:p>
          <a:r>
            <a:rPr lang="en-US" dirty="0" smtClean="0"/>
            <a:t>Synch to Upgrade/ Build Interfaces</a:t>
          </a:r>
          <a:endParaRPr lang="en-US" dirty="0"/>
        </a:p>
      </dgm:t>
    </dgm:pt>
    <dgm:pt modelId="{504F7C1A-A0F4-4024-8D22-3FAB17580CA7}" type="parTrans" cxnId="{0C562699-42D2-4C30-99FD-461937AFF6FD}">
      <dgm:prSet/>
      <dgm:spPr/>
      <dgm:t>
        <a:bodyPr/>
        <a:lstStyle/>
        <a:p>
          <a:endParaRPr lang="en-US"/>
        </a:p>
      </dgm:t>
    </dgm:pt>
    <dgm:pt modelId="{58F8B2F7-200E-42FE-A2B9-E93AC0E9D8A9}" type="sibTrans" cxnId="{0C562699-42D2-4C30-99FD-461937AFF6FD}">
      <dgm:prSet/>
      <dgm:spPr/>
      <dgm:t>
        <a:bodyPr/>
        <a:lstStyle/>
        <a:p>
          <a:endParaRPr lang="en-US"/>
        </a:p>
      </dgm:t>
    </dgm:pt>
    <dgm:pt modelId="{73804651-9672-4397-8E55-1FDEB6EF330C}">
      <dgm:prSet phldrT="[Text]"/>
      <dgm:spPr/>
      <dgm:t>
        <a:bodyPr/>
        <a:lstStyle/>
        <a:p>
          <a:r>
            <a:rPr lang="en-US" dirty="0" smtClean="0"/>
            <a:t>Validate in Upgrade</a:t>
          </a:r>
          <a:endParaRPr lang="en-US" dirty="0"/>
        </a:p>
      </dgm:t>
    </dgm:pt>
    <dgm:pt modelId="{0E2B79B0-23B5-4445-83C5-4FE64DC36450}" type="parTrans" cxnId="{A82E530A-2134-45EB-9608-D3C0095DA723}">
      <dgm:prSet/>
      <dgm:spPr/>
      <dgm:t>
        <a:bodyPr/>
        <a:lstStyle/>
        <a:p>
          <a:endParaRPr lang="en-US"/>
        </a:p>
      </dgm:t>
    </dgm:pt>
    <dgm:pt modelId="{04B18CB2-8261-484B-930A-54060D5E71F9}" type="sibTrans" cxnId="{A82E530A-2134-45EB-9608-D3C0095DA723}">
      <dgm:prSet/>
      <dgm:spPr/>
      <dgm:t>
        <a:bodyPr/>
        <a:lstStyle/>
        <a:p>
          <a:endParaRPr lang="en-US"/>
        </a:p>
      </dgm:t>
    </dgm:pt>
    <dgm:pt modelId="{FA47411B-46BE-44FE-8B05-3B18CB7380E1}">
      <dgm:prSet phldrT="[Text]"/>
      <dgm:spPr/>
      <dgm:t>
        <a:bodyPr/>
        <a:lstStyle/>
        <a:p>
          <a:r>
            <a:rPr lang="en-US" dirty="0" smtClean="0"/>
            <a:t>Copy interfaces/ enable logins in Production</a:t>
          </a:r>
          <a:endParaRPr lang="en-US" dirty="0"/>
        </a:p>
      </dgm:t>
    </dgm:pt>
    <dgm:pt modelId="{CA795B02-E770-4A64-AFB8-66A595A841A4}" type="parTrans" cxnId="{8EC58CCE-19B7-47A5-B794-948A237E3404}">
      <dgm:prSet/>
      <dgm:spPr/>
      <dgm:t>
        <a:bodyPr/>
        <a:lstStyle/>
        <a:p>
          <a:endParaRPr lang="en-US"/>
        </a:p>
      </dgm:t>
    </dgm:pt>
    <dgm:pt modelId="{7D2321A2-0C01-408F-B983-C37375BCC583}" type="sibTrans" cxnId="{8EC58CCE-19B7-47A5-B794-948A237E3404}">
      <dgm:prSet/>
      <dgm:spPr/>
      <dgm:t>
        <a:bodyPr/>
        <a:lstStyle/>
        <a:p>
          <a:endParaRPr lang="en-US"/>
        </a:p>
      </dgm:t>
    </dgm:pt>
    <dgm:pt modelId="{1042F41E-5438-4F81-AD9D-44A51E029749}" type="pres">
      <dgm:prSet presAssocID="{0F6A3DB5-7C8C-40D6-82B1-2C4F0502D866}" presName="CompostProcess" presStyleCnt="0">
        <dgm:presLayoutVars>
          <dgm:dir/>
          <dgm:resizeHandles val="exact"/>
        </dgm:presLayoutVars>
      </dgm:prSet>
      <dgm:spPr/>
    </dgm:pt>
    <dgm:pt modelId="{EB076EF4-4BAC-4CBD-916B-F1C55218D15A}" type="pres">
      <dgm:prSet presAssocID="{0F6A3DB5-7C8C-40D6-82B1-2C4F0502D866}" presName="arrow" presStyleLbl="bgShp" presStyleIdx="0" presStyleCnt="1"/>
      <dgm:spPr/>
    </dgm:pt>
    <dgm:pt modelId="{236B10C4-8827-48B0-BB75-DB3516704FF3}" type="pres">
      <dgm:prSet presAssocID="{0F6A3DB5-7C8C-40D6-82B1-2C4F0502D866}" presName="linearProcess" presStyleCnt="0"/>
      <dgm:spPr/>
    </dgm:pt>
    <dgm:pt modelId="{15EF0F21-2B0C-4027-B76C-1552A3CE4266}" type="pres">
      <dgm:prSet presAssocID="{78DEC2C7-E719-45BC-9DF0-DD0AF284D0D1}" presName="textNode" presStyleLbl="node1" presStyleIdx="0" presStyleCnt="4">
        <dgm:presLayoutVars>
          <dgm:bulletEnabled val="1"/>
        </dgm:presLayoutVars>
      </dgm:prSet>
      <dgm:spPr/>
      <dgm:t>
        <a:bodyPr/>
        <a:lstStyle/>
        <a:p>
          <a:endParaRPr lang="en-US"/>
        </a:p>
      </dgm:t>
    </dgm:pt>
    <dgm:pt modelId="{C7513737-9DB1-4D74-81EF-9C3CF3B9CCE5}" type="pres">
      <dgm:prSet presAssocID="{870ACF77-8E35-436E-89E9-DCABEB5F2E2D}" presName="sibTrans" presStyleCnt="0"/>
      <dgm:spPr/>
    </dgm:pt>
    <dgm:pt modelId="{8F3298A6-68ED-4148-A594-2922EC7A9578}" type="pres">
      <dgm:prSet presAssocID="{4D1BCFD3-BCF0-4F25-99A8-1DB256D988E8}" presName="textNode" presStyleLbl="node1" presStyleIdx="1" presStyleCnt="4">
        <dgm:presLayoutVars>
          <dgm:bulletEnabled val="1"/>
        </dgm:presLayoutVars>
      </dgm:prSet>
      <dgm:spPr/>
      <dgm:t>
        <a:bodyPr/>
        <a:lstStyle/>
        <a:p>
          <a:endParaRPr lang="en-US"/>
        </a:p>
      </dgm:t>
    </dgm:pt>
    <dgm:pt modelId="{93E2BB34-74C0-4BD8-A5FF-3C07947AED4B}" type="pres">
      <dgm:prSet presAssocID="{58F8B2F7-200E-42FE-A2B9-E93AC0E9D8A9}" presName="sibTrans" presStyleCnt="0"/>
      <dgm:spPr/>
    </dgm:pt>
    <dgm:pt modelId="{941698FD-5682-4223-881B-64E09841D879}" type="pres">
      <dgm:prSet presAssocID="{73804651-9672-4397-8E55-1FDEB6EF330C}" presName="textNode" presStyleLbl="node1" presStyleIdx="2" presStyleCnt="4">
        <dgm:presLayoutVars>
          <dgm:bulletEnabled val="1"/>
        </dgm:presLayoutVars>
      </dgm:prSet>
      <dgm:spPr/>
      <dgm:t>
        <a:bodyPr/>
        <a:lstStyle/>
        <a:p>
          <a:endParaRPr lang="en-US"/>
        </a:p>
      </dgm:t>
    </dgm:pt>
    <dgm:pt modelId="{0CAF038C-9A96-4B61-B73A-A2A1D19825A6}" type="pres">
      <dgm:prSet presAssocID="{04B18CB2-8261-484B-930A-54060D5E71F9}" presName="sibTrans" presStyleCnt="0"/>
      <dgm:spPr/>
    </dgm:pt>
    <dgm:pt modelId="{38A1AF6E-D349-4F94-8A88-6A90F7C683D9}" type="pres">
      <dgm:prSet presAssocID="{FA47411B-46BE-44FE-8B05-3B18CB7380E1}" presName="textNode" presStyleLbl="node1" presStyleIdx="3" presStyleCnt="4">
        <dgm:presLayoutVars>
          <dgm:bulletEnabled val="1"/>
        </dgm:presLayoutVars>
      </dgm:prSet>
      <dgm:spPr/>
      <dgm:t>
        <a:bodyPr/>
        <a:lstStyle/>
        <a:p>
          <a:endParaRPr lang="en-US"/>
        </a:p>
      </dgm:t>
    </dgm:pt>
  </dgm:ptLst>
  <dgm:cxnLst>
    <dgm:cxn modelId="{8EC58CCE-19B7-47A5-B794-948A237E3404}" srcId="{0F6A3DB5-7C8C-40D6-82B1-2C4F0502D866}" destId="{FA47411B-46BE-44FE-8B05-3B18CB7380E1}" srcOrd="3" destOrd="0" parTransId="{CA795B02-E770-4A64-AFB8-66A595A841A4}" sibTransId="{7D2321A2-0C01-408F-B983-C37375BCC583}"/>
    <dgm:cxn modelId="{66361760-9668-4A47-AA79-1C7082D46DB2}" type="presOf" srcId="{FA47411B-46BE-44FE-8B05-3B18CB7380E1}" destId="{38A1AF6E-D349-4F94-8A88-6A90F7C683D9}" srcOrd="0" destOrd="0" presId="urn:microsoft.com/office/officeart/2005/8/layout/hProcess9"/>
    <dgm:cxn modelId="{AA75223A-40F3-4EAE-AD9D-311BD7456DBD}" type="presOf" srcId="{78DEC2C7-E719-45BC-9DF0-DD0AF284D0D1}" destId="{15EF0F21-2B0C-4027-B76C-1552A3CE4266}" srcOrd="0" destOrd="0" presId="urn:microsoft.com/office/officeart/2005/8/layout/hProcess9"/>
    <dgm:cxn modelId="{C3D7586F-1057-4D7C-B9CA-EEC44CF18ABD}" type="presOf" srcId="{0F6A3DB5-7C8C-40D6-82B1-2C4F0502D866}" destId="{1042F41E-5438-4F81-AD9D-44A51E029749}" srcOrd="0" destOrd="0" presId="urn:microsoft.com/office/officeart/2005/8/layout/hProcess9"/>
    <dgm:cxn modelId="{0C562699-42D2-4C30-99FD-461937AFF6FD}" srcId="{0F6A3DB5-7C8C-40D6-82B1-2C4F0502D866}" destId="{4D1BCFD3-BCF0-4F25-99A8-1DB256D988E8}" srcOrd="1" destOrd="0" parTransId="{504F7C1A-A0F4-4024-8D22-3FAB17580CA7}" sibTransId="{58F8B2F7-200E-42FE-A2B9-E93AC0E9D8A9}"/>
    <dgm:cxn modelId="{09E03C1E-B7C0-4D10-B6F8-3A247B735B66}" type="presOf" srcId="{73804651-9672-4397-8E55-1FDEB6EF330C}" destId="{941698FD-5682-4223-881B-64E09841D879}" srcOrd="0" destOrd="0" presId="urn:microsoft.com/office/officeart/2005/8/layout/hProcess9"/>
    <dgm:cxn modelId="{A82E530A-2134-45EB-9608-D3C0095DA723}" srcId="{0F6A3DB5-7C8C-40D6-82B1-2C4F0502D866}" destId="{73804651-9672-4397-8E55-1FDEB6EF330C}" srcOrd="2" destOrd="0" parTransId="{0E2B79B0-23B5-4445-83C5-4FE64DC36450}" sibTransId="{04B18CB2-8261-484B-930A-54060D5E71F9}"/>
    <dgm:cxn modelId="{8A78C84F-0445-4F07-A0C8-AB7EEEFFCADB}" type="presOf" srcId="{4D1BCFD3-BCF0-4F25-99A8-1DB256D988E8}" destId="{8F3298A6-68ED-4148-A594-2922EC7A9578}" srcOrd="0" destOrd="0" presId="urn:microsoft.com/office/officeart/2005/8/layout/hProcess9"/>
    <dgm:cxn modelId="{DEADC200-9808-41CE-8BC0-F57DC9BA928C}" srcId="{0F6A3DB5-7C8C-40D6-82B1-2C4F0502D866}" destId="{78DEC2C7-E719-45BC-9DF0-DD0AF284D0D1}" srcOrd="0" destOrd="0" parTransId="{C58ECC05-BF36-459B-BFA1-8FD3485A10B1}" sibTransId="{870ACF77-8E35-436E-89E9-DCABEB5F2E2D}"/>
    <dgm:cxn modelId="{8CA00A79-C8EE-4709-887B-738C86E09A8F}" type="presParOf" srcId="{1042F41E-5438-4F81-AD9D-44A51E029749}" destId="{EB076EF4-4BAC-4CBD-916B-F1C55218D15A}" srcOrd="0" destOrd="0" presId="urn:microsoft.com/office/officeart/2005/8/layout/hProcess9"/>
    <dgm:cxn modelId="{A8429043-F468-4097-A4E8-29D1FAF8A9D7}" type="presParOf" srcId="{1042F41E-5438-4F81-AD9D-44A51E029749}" destId="{236B10C4-8827-48B0-BB75-DB3516704FF3}" srcOrd="1" destOrd="0" presId="urn:microsoft.com/office/officeart/2005/8/layout/hProcess9"/>
    <dgm:cxn modelId="{97D6C8D1-1852-4E53-A2E7-B729BC026701}" type="presParOf" srcId="{236B10C4-8827-48B0-BB75-DB3516704FF3}" destId="{15EF0F21-2B0C-4027-B76C-1552A3CE4266}" srcOrd="0" destOrd="0" presId="urn:microsoft.com/office/officeart/2005/8/layout/hProcess9"/>
    <dgm:cxn modelId="{66AD02C2-D451-4D3E-B5F6-656ED211E8DF}" type="presParOf" srcId="{236B10C4-8827-48B0-BB75-DB3516704FF3}" destId="{C7513737-9DB1-4D74-81EF-9C3CF3B9CCE5}" srcOrd="1" destOrd="0" presId="urn:microsoft.com/office/officeart/2005/8/layout/hProcess9"/>
    <dgm:cxn modelId="{78EBF3C8-D9D7-4FB8-AB3D-9D2CEF5C0926}" type="presParOf" srcId="{236B10C4-8827-48B0-BB75-DB3516704FF3}" destId="{8F3298A6-68ED-4148-A594-2922EC7A9578}" srcOrd="2" destOrd="0" presId="urn:microsoft.com/office/officeart/2005/8/layout/hProcess9"/>
    <dgm:cxn modelId="{67DA9366-60FC-4220-A47D-684AC1A2FAF1}" type="presParOf" srcId="{236B10C4-8827-48B0-BB75-DB3516704FF3}" destId="{93E2BB34-74C0-4BD8-A5FF-3C07947AED4B}" srcOrd="3" destOrd="0" presId="urn:microsoft.com/office/officeart/2005/8/layout/hProcess9"/>
    <dgm:cxn modelId="{B3003296-DCE1-4680-AB9E-C87103A14F0C}" type="presParOf" srcId="{236B10C4-8827-48B0-BB75-DB3516704FF3}" destId="{941698FD-5682-4223-881B-64E09841D879}" srcOrd="4" destOrd="0" presId="urn:microsoft.com/office/officeart/2005/8/layout/hProcess9"/>
    <dgm:cxn modelId="{98BC6545-C28D-4203-B053-3E7E162214F2}" type="presParOf" srcId="{236B10C4-8827-48B0-BB75-DB3516704FF3}" destId="{0CAF038C-9A96-4B61-B73A-A2A1D19825A6}" srcOrd="5" destOrd="0" presId="urn:microsoft.com/office/officeart/2005/8/layout/hProcess9"/>
    <dgm:cxn modelId="{C93E10CD-785B-4AB4-A2B9-79D6B770C36E}" type="presParOf" srcId="{236B10C4-8827-48B0-BB75-DB3516704FF3}" destId="{38A1AF6E-D349-4F94-8A88-6A90F7C683D9}"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A3DB5-7C8C-40D6-82B1-2C4F0502D866}" type="doc">
      <dgm:prSet loTypeId="urn:microsoft.com/office/officeart/2005/8/layout/hProcess9" loCatId="process" qsTypeId="urn:microsoft.com/office/officeart/2005/8/quickstyle/3d5" qsCatId="3D" csTypeId="urn:microsoft.com/office/officeart/2005/8/colors/colorful1" csCatId="colorful" phldr="1"/>
      <dgm:spPr/>
    </dgm:pt>
    <dgm:pt modelId="{78DEC2C7-E719-45BC-9DF0-DD0AF284D0D1}">
      <dgm:prSet phldrT="[Text]"/>
      <dgm:spPr/>
      <dgm:t>
        <a:bodyPr/>
        <a:lstStyle/>
        <a:p>
          <a:r>
            <a:rPr lang="en-US" dirty="0" smtClean="0"/>
            <a:t>Build in Upgrade</a:t>
          </a:r>
          <a:endParaRPr lang="en-US" dirty="0"/>
        </a:p>
      </dgm:t>
    </dgm:pt>
    <dgm:pt modelId="{C58ECC05-BF36-459B-BFA1-8FD3485A10B1}" type="parTrans" cxnId="{DEADC200-9808-41CE-8BC0-F57DC9BA928C}">
      <dgm:prSet/>
      <dgm:spPr/>
      <dgm:t>
        <a:bodyPr/>
        <a:lstStyle/>
        <a:p>
          <a:endParaRPr lang="en-US"/>
        </a:p>
      </dgm:t>
    </dgm:pt>
    <dgm:pt modelId="{870ACF77-8E35-436E-89E9-DCABEB5F2E2D}" type="sibTrans" cxnId="{DEADC200-9808-41CE-8BC0-F57DC9BA928C}">
      <dgm:prSet/>
      <dgm:spPr/>
      <dgm:t>
        <a:bodyPr/>
        <a:lstStyle/>
        <a:p>
          <a:endParaRPr lang="en-US"/>
        </a:p>
      </dgm:t>
    </dgm:pt>
    <dgm:pt modelId="{4D1BCFD3-BCF0-4F25-99A8-1DB256D988E8}">
      <dgm:prSet phldrT="[Text]"/>
      <dgm:spPr/>
      <dgm:t>
        <a:bodyPr/>
        <a:lstStyle/>
        <a:p>
          <a:r>
            <a:rPr lang="en-US" dirty="0" smtClean="0"/>
            <a:t>Validate in Upgrade</a:t>
          </a:r>
          <a:endParaRPr lang="en-US" dirty="0"/>
        </a:p>
      </dgm:t>
    </dgm:pt>
    <dgm:pt modelId="{504F7C1A-A0F4-4024-8D22-3FAB17580CA7}" type="parTrans" cxnId="{0C562699-42D2-4C30-99FD-461937AFF6FD}">
      <dgm:prSet/>
      <dgm:spPr/>
      <dgm:t>
        <a:bodyPr/>
        <a:lstStyle/>
        <a:p>
          <a:endParaRPr lang="en-US"/>
        </a:p>
      </dgm:t>
    </dgm:pt>
    <dgm:pt modelId="{58F8B2F7-200E-42FE-A2B9-E93AC0E9D8A9}" type="sibTrans" cxnId="{0C562699-42D2-4C30-99FD-461937AFF6FD}">
      <dgm:prSet/>
      <dgm:spPr/>
      <dgm:t>
        <a:bodyPr/>
        <a:lstStyle/>
        <a:p>
          <a:endParaRPr lang="en-US"/>
        </a:p>
      </dgm:t>
    </dgm:pt>
    <dgm:pt modelId="{73804651-9672-4397-8E55-1FDEB6EF330C}">
      <dgm:prSet phldrT="[Text]"/>
      <dgm:spPr/>
      <dgm:t>
        <a:bodyPr/>
        <a:lstStyle/>
        <a:p>
          <a:r>
            <a:rPr lang="en-US" dirty="0" smtClean="0"/>
            <a:t>Build in Production</a:t>
          </a:r>
          <a:endParaRPr lang="en-US" dirty="0"/>
        </a:p>
      </dgm:t>
    </dgm:pt>
    <dgm:pt modelId="{0E2B79B0-23B5-4445-83C5-4FE64DC36450}" type="parTrans" cxnId="{A82E530A-2134-45EB-9608-D3C0095DA723}">
      <dgm:prSet/>
      <dgm:spPr/>
      <dgm:t>
        <a:bodyPr/>
        <a:lstStyle/>
        <a:p>
          <a:endParaRPr lang="en-US"/>
        </a:p>
      </dgm:t>
    </dgm:pt>
    <dgm:pt modelId="{04B18CB2-8261-484B-930A-54060D5E71F9}" type="sibTrans" cxnId="{A82E530A-2134-45EB-9608-D3C0095DA723}">
      <dgm:prSet/>
      <dgm:spPr/>
      <dgm:t>
        <a:bodyPr/>
        <a:lstStyle/>
        <a:p>
          <a:endParaRPr lang="en-US"/>
        </a:p>
      </dgm:t>
    </dgm:pt>
    <dgm:pt modelId="{FA47411B-46BE-44FE-8B05-3B18CB7380E1}">
      <dgm:prSet phldrT="[Text]"/>
      <dgm:spPr/>
      <dgm:t>
        <a:bodyPr/>
        <a:lstStyle/>
        <a:p>
          <a:r>
            <a:rPr lang="en-US" dirty="0" smtClean="0"/>
            <a:t>Copy interfaces/ Enable logins in Production</a:t>
          </a:r>
          <a:endParaRPr lang="en-US" dirty="0"/>
        </a:p>
      </dgm:t>
    </dgm:pt>
    <dgm:pt modelId="{CA795B02-E770-4A64-AFB8-66A595A841A4}" type="parTrans" cxnId="{8EC58CCE-19B7-47A5-B794-948A237E3404}">
      <dgm:prSet/>
      <dgm:spPr/>
      <dgm:t>
        <a:bodyPr/>
        <a:lstStyle/>
        <a:p>
          <a:endParaRPr lang="en-US"/>
        </a:p>
      </dgm:t>
    </dgm:pt>
    <dgm:pt modelId="{7D2321A2-0C01-408F-B983-C37375BCC583}" type="sibTrans" cxnId="{8EC58CCE-19B7-47A5-B794-948A237E3404}">
      <dgm:prSet/>
      <dgm:spPr/>
      <dgm:t>
        <a:bodyPr/>
        <a:lstStyle/>
        <a:p>
          <a:endParaRPr lang="en-US"/>
        </a:p>
      </dgm:t>
    </dgm:pt>
    <dgm:pt modelId="{1042F41E-5438-4F81-AD9D-44A51E029749}" type="pres">
      <dgm:prSet presAssocID="{0F6A3DB5-7C8C-40D6-82B1-2C4F0502D866}" presName="CompostProcess" presStyleCnt="0">
        <dgm:presLayoutVars>
          <dgm:dir val="rev"/>
          <dgm:resizeHandles val="exact"/>
        </dgm:presLayoutVars>
      </dgm:prSet>
      <dgm:spPr/>
    </dgm:pt>
    <dgm:pt modelId="{EB076EF4-4BAC-4CBD-916B-F1C55218D15A}" type="pres">
      <dgm:prSet presAssocID="{0F6A3DB5-7C8C-40D6-82B1-2C4F0502D866}" presName="arrow" presStyleLbl="bgShp" presStyleIdx="0" presStyleCnt="1"/>
      <dgm:spPr/>
    </dgm:pt>
    <dgm:pt modelId="{236B10C4-8827-48B0-BB75-DB3516704FF3}" type="pres">
      <dgm:prSet presAssocID="{0F6A3DB5-7C8C-40D6-82B1-2C4F0502D866}" presName="linearProcess" presStyleCnt="0"/>
      <dgm:spPr/>
    </dgm:pt>
    <dgm:pt modelId="{15EF0F21-2B0C-4027-B76C-1552A3CE4266}" type="pres">
      <dgm:prSet presAssocID="{78DEC2C7-E719-45BC-9DF0-DD0AF284D0D1}" presName="textNode" presStyleLbl="node1" presStyleIdx="0" presStyleCnt="4">
        <dgm:presLayoutVars>
          <dgm:bulletEnabled val="1"/>
        </dgm:presLayoutVars>
      </dgm:prSet>
      <dgm:spPr/>
      <dgm:t>
        <a:bodyPr/>
        <a:lstStyle/>
        <a:p>
          <a:endParaRPr lang="en-US"/>
        </a:p>
      </dgm:t>
    </dgm:pt>
    <dgm:pt modelId="{C7513737-9DB1-4D74-81EF-9C3CF3B9CCE5}" type="pres">
      <dgm:prSet presAssocID="{870ACF77-8E35-436E-89E9-DCABEB5F2E2D}" presName="sibTrans" presStyleCnt="0"/>
      <dgm:spPr/>
    </dgm:pt>
    <dgm:pt modelId="{8F3298A6-68ED-4148-A594-2922EC7A9578}" type="pres">
      <dgm:prSet presAssocID="{4D1BCFD3-BCF0-4F25-99A8-1DB256D988E8}" presName="textNode" presStyleLbl="node1" presStyleIdx="1" presStyleCnt="4">
        <dgm:presLayoutVars>
          <dgm:bulletEnabled val="1"/>
        </dgm:presLayoutVars>
      </dgm:prSet>
      <dgm:spPr/>
      <dgm:t>
        <a:bodyPr/>
        <a:lstStyle/>
        <a:p>
          <a:endParaRPr lang="en-US"/>
        </a:p>
      </dgm:t>
    </dgm:pt>
    <dgm:pt modelId="{93E2BB34-74C0-4BD8-A5FF-3C07947AED4B}" type="pres">
      <dgm:prSet presAssocID="{58F8B2F7-200E-42FE-A2B9-E93AC0E9D8A9}" presName="sibTrans" presStyleCnt="0"/>
      <dgm:spPr/>
    </dgm:pt>
    <dgm:pt modelId="{941698FD-5682-4223-881B-64E09841D879}" type="pres">
      <dgm:prSet presAssocID="{73804651-9672-4397-8E55-1FDEB6EF330C}" presName="textNode" presStyleLbl="node1" presStyleIdx="2" presStyleCnt="4">
        <dgm:presLayoutVars>
          <dgm:bulletEnabled val="1"/>
        </dgm:presLayoutVars>
      </dgm:prSet>
      <dgm:spPr/>
      <dgm:t>
        <a:bodyPr/>
        <a:lstStyle/>
        <a:p>
          <a:endParaRPr lang="en-US"/>
        </a:p>
      </dgm:t>
    </dgm:pt>
    <dgm:pt modelId="{0CAF038C-9A96-4B61-B73A-A2A1D19825A6}" type="pres">
      <dgm:prSet presAssocID="{04B18CB2-8261-484B-930A-54060D5E71F9}" presName="sibTrans" presStyleCnt="0"/>
      <dgm:spPr/>
    </dgm:pt>
    <dgm:pt modelId="{38A1AF6E-D349-4F94-8A88-6A90F7C683D9}" type="pres">
      <dgm:prSet presAssocID="{FA47411B-46BE-44FE-8B05-3B18CB7380E1}" presName="textNode" presStyleLbl="node1" presStyleIdx="3" presStyleCnt="4">
        <dgm:presLayoutVars>
          <dgm:bulletEnabled val="1"/>
        </dgm:presLayoutVars>
      </dgm:prSet>
      <dgm:spPr/>
      <dgm:t>
        <a:bodyPr/>
        <a:lstStyle/>
        <a:p>
          <a:endParaRPr lang="en-US"/>
        </a:p>
      </dgm:t>
    </dgm:pt>
  </dgm:ptLst>
  <dgm:cxnLst>
    <dgm:cxn modelId="{8EC58CCE-19B7-47A5-B794-948A237E3404}" srcId="{0F6A3DB5-7C8C-40D6-82B1-2C4F0502D866}" destId="{FA47411B-46BE-44FE-8B05-3B18CB7380E1}" srcOrd="3" destOrd="0" parTransId="{CA795B02-E770-4A64-AFB8-66A595A841A4}" sibTransId="{7D2321A2-0C01-408F-B983-C37375BCC583}"/>
    <dgm:cxn modelId="{46BABCF5-8D49-4239-A136-A31C784821BA}" type="presOf" srcId="{FA47411B-46BE-44FE-8B05-3B18CB7380E1}" destId="{38A1AF6E-D349-4F94-8A88-6A90F7C683D9}" srcOrd="0" destOrd="0" presId="urn:microsoft.com/office/officeart/2005/8/layout/hProcess9"/>
    <dgm:cxn modelId="{8E9C1D81-383B-492D-8347-4402A8B7041E}" type="presOf" srcId="{4D1BCFD3-BCF0-4F25-99A8-1DB256D988E8}" destId="{8F3298A6-68ED-4148-A594-2922EC7A9578}" srcOrd="0" destOrd="0" presId="urn:microsoft.com/office/officeart/2005/8/layout/hProcess9"/>
    <dgm:cxn modelId="{4F408D32-9B17-45B0-B59F-AB54CF3BB19C}" type="presOf" srcId="{0F6A3DB5-7C8C-40D6-82B1-2C4F0502D866}" destId="{1042F41E-5438-4F81-AD9D-44A51E029749}" srcOrd="0" destOrd="0" presId="urn:microsoft.com/office/officeart/2005/8/layout/hProcess9"/>
    <dgm:cxn modelId="{0C562699-42D2-4C30-99FD-461937AFF6FD}" srcId="{0F6A3DB5-7C8C-40D6-82B1-2C4F0502D866}" destId="{4D1BCFD3-BCF0-4F25-99A8-1DB256D988E8}" srcOrd="1" destOrd="0" parTransId="{504F7C1A-A0F4-4024-8D22-3FAB17580CA7}" sibTransId="{58F8B2F7-200E-42FE-A2B9-E93AC0E9D8A9}"/>
    <dgm:cxn modelId="{A82E530A-2134-45EB-9608-D3C0095DA723}" srcId="{0F6A3DB5-7C8C-40D6-82B1-2C4F0502D866}" destId="{73804651-9672-4397-8E55-1FDEB6EF330C}" srcOrd="2" destOrd="0" parTransId="{0E2B79B0-23B5-4445-83C5-4FE64DC36450}" sibTransId="{04B18CB2-8261-484B-930A-54060D5E71F9}"/>
    <dgm:cxn modelId="{DEADC200-9808-41CE-8BC0-F57DC9BA928C}" srcId="{0F6A3DB5-7C8C-40D6-82B1-2C4F0502D866}" destId="{78DEC2C7-E719-45BC-9DF0-DD0AF284D0D1}" srcOrd="0" destOrd="0" parTransId="{C58ECC05-BF36-459B-BFA1-8FD3485A10B1}" sibTransId="{870ACF77-8E35-436E-89E9-DCABEB5F2E2D}"/>
    <dgm:cxn modelId="{B924A8B1-6D44-40E2-A2C2-300B019F0277}" type="presOf" srcId="{78DEC2C7-E719-45BC-9DF0-DD0AF284D0D1}" destId="{15EF0F21-2B0C-4027-B76C-1552A3CE4266}" srcOrd="0" destOrd="0" presId="urn:microsoft.com/office/officeart/2005/8/layout/hProcess9"/>
    <dgm:cxn modelId="{69253225-13FB-458D-86B5-0D6F301C0504}" type="presOf" srcId="{73804651-9672-4397-8E55-1FDEB6EF330C}" destId="{941698FD-5682-4223-881B-64E09841D879}" srcOrd="0" destOrd="0" presId="urn:microsoft.com/office/officeart/2005/8/layout/hProcess9"/>
    <dgm:cxn modelId="{7D34344C-17A2-4A6F-BB28-12979E2CEC4F}" type="presParOf" srcId="{1042F41E-5438-4F81-AD9D-44A51E029749}" destId="{EB076EF4-4BAC-4CBD-916B-F1C55218D15A}" srcOrd="0" destOrd="0" presId="urn:microsoft.com/office/officeart/2005/8/layout/hProcess9"/>
    <dgm:cxn modelId="{FDDFF817-E4B3-424C-BD79-0F2ADE91B388}" type="presParOf" srcId="{1042F41E-5438-4F81-AD9D-44A51E029749}" destId="{236B10C4-8827-48B0-BB75-DB3516704FF3}" srcOrd="1" destOrd="0" presId="urn:microsoft.com/office/officeart/2005/8/layout/hProcess9"/>
    <dgm:cxn modelId="{5428AFF2-11B3-4AC7-8DB9-D0637D841F7C}" type="presParOf" srcId="{236B10C4-8827-48B0-BB75-DB3516704FF3}" destId="{15EF0F21-2B0C-4027-B76C-1552A3CE4266}" srcOrd="0" destOrd="0" presId="urn:microsoft.com/office/officeart/2005/8/layout/hProcess9"/>
    <dgm:cxn modelId="{4DAB4631-12E9-4224-9927-4927E9CBE5EB}" type="presParOf" srcId="{236B10C4-8827-48B0-BB75-DB3516704FF3}" destId="{C7513737-9DB1-4D74-81EF-9C3CF3B9CCE5}" srcOrd="1" destOrd="0" presId="urn:microsoft.com/office/officeart/2005/8/layout/hProcess9"/>
    <dgm:cxn modelId="{D2292240-C663-4E01-AABC-B84C458B3F7E}" type="presParOf" srcId="{236B10C4-8827-48B0-BB75-DB3516704FF3}" destId="{8F3298A6-68ED-4148-A594-2922EC7A9578}" srcOrd="2" destOrd="0" presId="urn:microsoft.com/office/officeart/2005/8/layout/hProcess9"/>
    <dgm:cxn modelId="{46D9EEA0-B286-4DF5-B142-54D5B8647DCE}" type="presParOf" srcId="{236B10C4-8827-48B0-BB75-DB3516704FF3}" destId="{93E2BB34-74C0-4BD8-A5FF-3C07947AED4B}" srcOrd="3" destOrd="0" presId="urn:microsoft.com/office/officeart/2005/8/layout/hProcess9"/>
    <dgm:cxn modelId="{1C8F352E-43BC-48A6-A579-A9181331C913}" type="presParOf" srcId="{236B10C4-8827-48B0-BB75-DB3516704FF3}" destId="{941698FD-5682-4223-881B-64E09841D879}" srcOrd="4" destOrd="0" presId="urn:microsoft.com/office/officeart/2005/8/layout/hProcess9"/>
    <dgm:cxn modelId="{E8494C68-3662-4C63-B818-240FA847242D}" type="presParOf" srcId="{236B10C4-8827-48B0-BB75-DB3516704FF3}" destId="{0CAF038C-9A96-4B61-B73A-A2A1D19825A6}" srcOrd="5" destOrd="0" presId="urn:microsoft.com/office/officeart/2005/8/layout/hProcess9"/>
    <dgm:cxn modelId="{A9D8FAFF-5EB5-4B05-A42B-51362A7255FC}" type="presParOf" srcId="{236B10C4-8827-48B0-BB75-DB3516704FF3}" destId="{38A1AF6E-D349-4F94-8A88-6A90F7C683D9}"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076EF4-4BAC-4CBD-916B-F1C55218D15A}">
      <dsp:nvSpPr>
        <dsp:cNvPr id="0" name=""/>
        <dsp:cNvSpPr/>
      </dsp:nvSpPr>
      <dsp:spPr>
        <a:xfrm>
          <a:off x="560069" y="0"/>
          <a:ext cx="6347460" cy="4089400"/>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5EF0F21-2B0C-4027-B76C-1552A3CE4266}">
      <dsp:nvSpPr>
        <dsp:cNvPr id="0" name=""/>
        <dsp:cNvSpPr/>
      </dsp:nvSpPr>
      <dsp:spPr>
        <a:xfrm>
          <a:off x="3737" y="1226820"/>
          <a:ext cx="1797620" cy="163576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Build majority of items in Production</a:t>
          </a:r>
          <a:endParaRPr lang="en-US" sz="2000" kern="1200" dirty="0"/>
        </a:p>
      </dsp:txBody>
      <dsp:txXfrm>
        <a:off x="3737" y="1226820"/>
        <a:ext cx="1797620" cy="1635760"/>
      </dsp:txXfrm>
    </dsp:sp>
    <dsp:sp modelId="{8F3298A6-68ED-4148-A594-2922EC7A9578}">
      <dsp:nvSpPr>
        <dsp:cNvPr id="0" name=""/>
        <dsp:cNvSpPr/>
      </dsp:nvSpPr>
      <dsp:spPr>
        <a:xfrm>
          <a:off x="1891238" y="1226820"/>
          <a:ext cx="1797620" cy="163576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Synch to Upgrade/ Build Interfaces</a:t>
          </a:r>
          <a:endParaRPr lang="en-US" sz="2000" kern="1200" dirty="0"/>
        </a:p>
      </dsp:txBody>
      <dsp:txXfrm>
        <a:off x="1891238" y="1226820"/>
        <a:ext cx="1797620" cy="1635760"/>
      </dsp:txXfrm>
    </dsp:sp>
    <dsp:sp modelId="{941698FD-5682-4223-881B-64E09841D879}">
      <dsp:nvSpPr>
        <dsp:cNvPr id="0" name=""/>
        <dsp:cNvSpPr/>
      </dsp:nvSpPr>
      <dsp:spPr>
        <a:xfrm>
          <a:off x="3778740" y="1226820"/>
          <a:ext cx="1797620" cy="163576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Validate in Upgrade</a:t>
          </a:r>
          <a:endParaRPr lang="en-US" sz="2000" kern="1200" dirty="0"/>
        </a:p>
      </dsp:txBody>
      <dsp:txXfrm>
        <a:off x="3778740" y="1226820"/>
        <a:ext cx="1797620" cy="1635760"/>
      </dsp:txXfrm>
    </dsp:sp>
    <dsp:sp modelId="{38A1AF6E-D349-4F94-8A88-6A90F7C683D9}">
      <dsp:nvSpPr>
        <dsp:cNvPr id="0" name=""/>
        <dsp:cNvSpPr/>
      </dsp:nvSpPr>
      <dsp:spPr>
        <a:xfrm>
          <a:off x="5666242" y="1226820"/>
          <a:ext cx="1797620" cy="163576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Copy interfaces/ enable logins in Production</a:t>
          </a:r>
          <a:endParaRPr lang="en-US" sz="2000" kern="1200" dirty="0"/>
        </a:p>
      </dsp:txBody>
      <dsp:txXfrm>
        <a:off x="5666242" y="1226820"/>
        <a:ext cx="1797620" cy="1635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076EF4-4BAC-4CBD-916B-F1C55218D15A}">
      <dsp:nvSpPr>
        <dsp:cNvPr id="0" name=""/>
        <dsp:cNvSpPr/>
      </dsp:nvSpPr>
      <dsp:spPr>
        <a:xfrm>
          <a:off x="560069" y="0"/>
          <a:ext cx="6347460" cy="4089400"/>
        </a:xfrm>
        <a:prstGeom prst="lef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5EF0F21-2B0C-4027-B76C-1552A3CE4266}">
      <dsp:nvSpPr>
        <dsp:cNvPr id="0" name=""/>
        <dsp:cNvSpPr/>
      </dsp:nvSpPr>
      <dsp:spPr>
        <a:xfrm>
          <a:off x="5666242" y="1226820"/>
          <a:ext cx="1797620" cy="163576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Build in Upgrade</a:t>
          </a:r>
          <a:endParaRPr lang="en-US" sz="2000" kern="1200" dirty="0"/>
        </a:p>
      </dsp:txBody>
      <dsp:txXfrm>
        <a:off x="5666242" y="1226820"/>
        <a:ext cx="1797620" cy="1635760"/>
      </dsp:txXfrm>
    </dsp:sp>
    <dsp:sp modelId="{8F3298A6-68ED-4148-A594-2922EC7A9578}">
      <dsp:nvSpPr>
        <dsp:cNvPr id="0" name=""/>
        <dsp:cNvSpPr/>
      </dsp:nvSpPr>
      <dsp:spPr>
        <a:xfrm>
          <a:off x="3778740" y="1226820"/>
          <a:ext cx="1797620" cy="163576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Validate in Upgrade</a:t>
          </a:r>
          <a:endParaRPr lang="en-US" sz="2000" kern="1200" dirty="0"/>
        </a:p>
      </dsp:txBody>
      <dsp:txXfrm>
        <a:off x="3778740" y="1226820"/>
        <a:ext cx="1797620" cy="1635760"/>
      </dsp:txXfrm>
    </dsp:sp>
    <dsp:sp modelId="{941698FD-5682-4223-881B-64E09841D879}">
      <dsp:nvSpPr>
        <dsp:cNvPr id="0" name=""/>
        <dsp:cNvSpPr/>
      </dsp:nvSpPr>
      <dsp:spPr>
        <a:xfrm>
          <a:off x="1891238" y="1226820"/>
          <a:ext cx="1797620" cy="163576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Build in Production</a:t>
          </a:r>
          <a:endParaRPr lang="en-US" sz="2000" kern="1200" dirty="0"/>
        </a:p>
      </dsp:txBody>
      <dsp:txXfrm>
        <a:off x="1891238" y="1226820"/>
        <a:ext cx="1797620" cy="1635760"/>
      </dsp:txXfrm>
    </dsp:sp>
    <dsp:sp modelId="{38A1AF6E-D349-4F94-8A88-6A90F7C683D9}">
      <dsp:nvSpPr>
        <dsp:cNvPr id="0" name=""/>
        <dsp:cNvSpPr/>
      </dsp:nvSpPr>
      <dsp:spPr>
        <a:xfrm>
          <a:off x="3737" y="1226820"/>
          <a:ext cx="1797620" cy="163576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Copy interfaces/ Enable logins in Production</a:t>
          </a:r>
          <a:endParaRPr lang="en-US" sz="2000" kern="1200" dirty="0"/>
        </a:p>
      </dsp:txBody>
      <dsp:txXfrm>
        <a:off x="3737" y="1226820"/>
        <a:ext cx="1797620" cy="1635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178C3D0-6E6D-4A5C-AF93-78DA0AB73AA2}" type="datetimeFigureOut">
              <a:rPr lang="en-US"/>
              <a:pPr>
                <a:defRPr/>
              </a:pPr>
              <a:t>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EA419DC-2432-400A-A550-608D914A53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0D90D8-8965-4F86-AC2F-9F2EBF4E5E42}"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 rooms in the order labels should print</a:t>
            </a:r>
          </a:p>
          <a:p>
            <a:pPr>
              <a:spcBef>
                <a:spcPct val="0"/>
              </a:spcBef>
            </a:pPr>
            <a:r>
              <a:rPr lang="en-US" smtClean="0"/>
              <a:t>-What is put under Room depends on what comes from HIS (301 vs MLD01)</a:t>
            </a:r>
          </a:p>
          <a:p>
            <a:pPr>
              <a:spcBef>
                <a:spcPct val="0"/>
              </a:spcBef>
            </a:pPr>
            <a:r>
              <a:rPr lang="en-US" smtClean="0"/>
              <a:t>-Use ALL to include all rooms</a:t>
            </a:r>
          </a:p>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791027-90D3-4A42-ABE8-070278532643}"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9F2C63EB-9A92-4085-8766-791ACF7BB5AF}" type="datetimeFigureOut">
              <a:rPr lang="en-US"/>
              <a:pPr>
                <a:defRPr/>
              </a:pPr>
              <a:t>11/4/2014</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684AA6F8-E426-4A26-8362-600DAE0B6C46}" type="slidenum">
              <a:rPr lang="en-US"/>
              <a:pPr>
                <a:defRPr/>
              </a:pPr>
              <a:t>‹#›</a:t>
            </a:fld>
            <a:endParaRPr lang="en-US"/>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465BD31-6487-4010-8331-E2A49FBA0DFD}" type="datetimeFigureOut">
              <a:rPr lang="en-US"/>
              <a:pPr>
                <a:defRPr/>
              </a:pPr>
              <a:t>11/4/2014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54DB88E-9FED-4DA4-83AE-CD1744577C26}" type="slidenum">
              <a:rPr lang="en-US"/>
              <a:pPr>
                <a:defRPr/>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B2328D4-07CC-44D1-B17D-C7F22FB4A216}" type="datetimeFigureOut">
              <a:rPr lang="en-US"/>
              <a:pPr>
                <a:defRPr/>
              </a:pPr>
              <a:t>11/4/2014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8EA3182-11B8-4438-8451-DE089281EEE7}" type="slidenum">
              <a:rPr lang="en-US"/>
              <a:pPr>
                <a:defRPr/>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359B631-D8AF-4082-AB7F-20163F4EAE75}" type="datetimeFigureOut">
              <a:rPr lang="en-US"/>
              <a:pPr>
                <a:defRPr/>
              </a:pPr>
              <a:t>11/4/2014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7DEAA9D-4185-4A4E-95A8-0736265B43FB}" type="slidenum">
              <a:rPr lang="en-US"/>
              <a:pPr>
                <a:defRPr/>
              </a:pPr>
              <a:t>‹#›</a:t>
            </a:fld>
            <a:endParaRPr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80743F9F-F81C-42B6-8515-3F614A7E63E8}" type="datetimeFigureOut">
              <a:rPr lang="en-US"/>
              <a:pPr>
                <a:defRPr/>
              </a:pPr>
              <a:t>11/4/2014</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9EDB86EA-188D-4A71-977A-D987EA315C0B}" type="slidenum">
              <a:rPr lang="en-US"/>
              <a:pPr>
                <a:defRPr/>
              </a:pPr>
              <a:t>‹#›</a:t>
            </a:fld>
            <a:endParaRPr lang="en-US"/>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2B5C09D6-0F72-4588-91C0-718934C7611E}" type="datetimeFigureOut">
              <a:rPr lang="en-US"/>
              <a:pPr>
                <a:defRPr/>
              </a:pPr>
              <a:t>11/4/2014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9B8C6F2-5DD1-4B9B-B244-213C44910259}" type="slidenum">
              <a:rPr lang="en-US"/>
              <a:pPr>
                <a:defRPr/>
              </a:pPr>
              <a:t>‹#›</a:t>
            </a:fld>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F9B903B-FC50-485A-A21B-D99D083092D8}" type="datetimeFigureOut">
              <a:rPr lang="en-US"/>
              <a:pPr>
                <a:defRPr/>
              </a:pPr>
              <a:t>11/4/2014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EDCD9F7-E5FF-4501-8675-E7F19ED08706}" type="slidenum">
              <a:rPr lang="en-US"/>
              <a:pPr>
                <a:defRPr/>
              </a:pPr>
              <a:t>‹#›</a:t>
            </a:fld>
            <a:endParaRPr 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42E9D66F-FAD9-4FE7-8980-620F0D3141C5}" type="datetimeFigureOut">
              <a:rPr lang="en-US"/>
              <a:pPr>
                <a:defRPr/>
              </a:pPr>
              <a:t>11/4/2014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71EB5B46-4E46-49E8-923D-1E2EBA867412}" type="slidenum">
              <a:rPr lang="en-US"/>
              <a:pPr>
                <a:defRPr/>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E9156ABD-C5B3-4739-A37D-DD47B7B68B8F}" type="datetimeFigureOut">
              <a:rPr lang="en-US"/>
              <a:pPr>
                <a:defRPr/>
              </a:pPr>
              <a:t>11/4/2014</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A3D8D38E-BFBB-4D7B-B48E-F577EE131155}" type="slidenum">
              <a:rPr lang="en-US"/>
              <a:pPr>
                <a:defRPr/>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7E60A94-22AB-4CF1-B92C-040E1FD3A520}" type="datetimeFigureOut">
              <a:rPr lang="en-US"/>
              <a:pPr>
                <a:defRPr/>
              </a:pPr>
              <a:t>11/4/2014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62904BF-23E3-4365-A305-11C3909D6BD2}" type="slidenum">
              <a:rPr lang="en-US"/>
              <a:pPr>
                <a:defRPr/>
              </a:pPr>
              <a:t>‹#›</a:t>
            </a:fld>
            <a:endParaRPr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32C28546-DA87-4B81-9C5C-888E11CECE9E}" type="datetimeFigureOut">
              <a:rPr lang="en-US"/>
              <a:pPr>
                <a:defRPr/>
              </a:pPr>
              <a:t>11/4/2014</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0909F4CC-56CD-4B7B-8CD4-6E355E76642F}" type="slidenum">
              <a:rPr lang="en-US"/>
              <a:pPr>
                <a:defRPr/>
              </a:pPr>
              <a:t>‹#›</a:t>
            </a:fld>
            <a:endParaRPr lang="en-US"/>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0298E441-D415-4FFE-8584-D51FB6099567}" type="datetimeFigureOut">
              <a:rPr lang="en-US"/>
              <a:pPr>
                <a:defRPr/>
              </a:pPr>
              <a:t>11/4/2014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31E028AF-1B3D-4348-82B4-C7A0F6CAA25D}"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8" r:id="rId5"/>
    <p:sldLayoutId id="2147483693" r:id="rId6"/>
    <p:sldLayoutId id="2147483699" r:id="rId7"/>
    <p:sldLayoutId id="2147483700" r:id="rId8"/>
    <p:sldLayoutId id="2147483701" r:id="rId9"/>
    <p:sldLayoutId id="2147483692" r:id="rId10"/>
    <p:sldLayoutId id="2147483691" r:id="rId11"/>
  </p:sldLayoutIdLst>
  <p:transition>
    <p:pull dir="d"/>
  </p:transition>
  <p:txStyles>
    <p:titleStyle>
      <a:lvl1pPr algn="l" rtl="0" fontAlgn="base">
        <a:spcBef>
          <a:spcPct val="0"/>
        </a:spcBef>
        <a:spcAft>
          <a:spcPct val="0"/>
        </a:spcAft>
        <a:defRPr sz="4300" kern="1200">
          <a:solidFill>
            <a:srgbClr val="006B8D"/>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006B8D"/>
          </a:solidFill>
          <a:latin typeface="Gill Sans MT" pitchFamily="34" charset="0"/>
        </a:defRPr>
      </a:lvl2pPr>
      <a:lvl3pPr algn="l" rtl="0" fontAlgn="base">
        <a:spcBef>
          <a:spcPct val="0"/>
        </a:spcBef>
        <a:spcAft>
          <a:spcPct val="0"/>
        </a:spcAft>
        <a:defRPr sz="4300">
          <a:solidFill>
            <a:srgbClr val="006B8D"/>
          </a:solidFill>
          <a:latin typeface="Gill Sans MT" pitchFamily="34" charset="0"/>
        </a:defRPr>
      </a:lvl3pPr>
      <a:lvl4pPr algn="l" rtl="0" fontAlgn="base">
        <a:spcBef>
          <a:spcPct val="0"/>
        </a:spcBef>
        <a:spcAft>
          <a:spcPct val="0"/>
        </a:spcAft>
        <a:defRPr sz="4300">
          <a:solidFill>
            <a:srgbClr val="006B8D"/>
          </a:solidFill>
          <a:latin typeface="Gill Sans MT" pitchFamily="34" charset="0"/>
        </a:defRPr>
      </a:lvl4pPr>
      <a:lvl5pPr algn="l" rtl="0" fontAlgn="base">
        <a:spcBef>
          <a:spcPct val="0"/>
        </a:spcBef>
        <a:spcAft>
          <a:spcPct val="0"/>
        </a:spcAft>
        <a:defRPr sz="4300">
          <a:solidFill>
            <a:srgbClr val="006B8D"/>
          </a:solidFill>
          <a:latin typeface="Gill Sans MT" pitchFamily="34" charset="0"/>
        </a:defRPr>
      </a:lvl5pPr>
      <a:lvl6pPr marL="457200" algn="l" rtl="0" fontAlgn="base">
        <a:spcBef>
          <a:spcPct val="0"/>
        </a:spcBef>
        <a:spcAft>
          <a:spcPct val="0"/>
        </a:spcAft>
        <a:defRPr sz="4300">
          <a:solidFill>
            <a:srgbClr val="006B8D"/>
          </a:solidFill>
          <a:latin typeface="Gill Sans MT" pitchFamily="34" charset="0"/>
        </a:defRPr>
      </a:lvl6pPr>
      <a:lvl7pPr marL="914400" algn="l" rtl="0" fontAlgn="base">
        <a:spcBef>
          <a:spcPct val="0"/>
        </a:spcBef>
        <a:spcAft>
          <a:spcPct val="0"/>
        </a:spcAft>
        <a:defRPr sz="4300">
          <a:solidFill>
            <a:srgbClr val="006B8D"/>
          </a:solidFill>
          <a:latin typeface="Gill Sans MT" pitchFamily="34" charset="0"/>
        </a:defRPr>
      </a:lvl7pPr>
      <a:lvl8pPr marL="1371600" algn="l" rtl="0" fontAlgn="base">
        <a:spcBef>
          <a:spcPct val="0"/>
        </a:spcBef>
        <a:spcAft>
          <a:spcPct val="0"/>
        </a:spcAft>
        <a:defRPr sz="4300">
          <a:solidFill>
            <a:srgbClr val="006B8D"/>
          </a:solidFill>
          <a:latin typeface="Gill Sans MT" pitchFamily="34" charset="0"/>
        </a:defRPr>
      </a:lvl8pPr>
      <a:lvl9pPr marL="1828800" algn="l" rtl="0" fontAlgn="base">
        <a:spcBef>
          <a:spcPct val="0"/>
        </a:spcBef>
        <a:spcAft>
          <a:spcPct val="0"/>
        </a:spcAft>
        <a:defRPr sz="4300">
          <a:solidFill>
            <a:srgbClr val="006B8D"/>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0BD0D9"/>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10CF9B"/>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algn="ctr" fontAlgn="auto">
              <a:spcAft>
                <a:spcPts val="0"/>
              </a:spcAft>
              <a:defRPr/>
            </a:pPr>
            <a:r>
              <a:rPr lang="en-US" dirty="0" smtClean="0">
                <a:solidFill>
                  <a:schemeClr val="tx2">
                    <a:satMod val="130000"/>
                  </a:schemeClr>
                </a:solidFill>
              </a:rPr>
              <a:t>What to Expect When You’re Expanding</a:t>
            </a:r>
            <a:endParaRPr lang="en-US" dirty="0">
              <a:solidFill>
                <a:schemeClr val="tx2">
                  <a:satMod val="130000"/>
                </a:schemeClr>
              </a:solidFill>
            </a:endParaRPr>
          </a:p>
        </p:txBody>
      </p:sp>
      <p:sp>
        <p:nvSpPr>
          <p:cNvPr id="14339" name="TextBox 4"/>
          <p:cNvSpPr txBox="1">
            <a:spLocks noChangeArrowheads="1"/>
          </p:cNvSpPr>
          <p:nvPr/>
        </p:nvSpPr>
        <p:spPr bwMode="auto">
          <a:xfrm>
            <a:off x="1066800" y="5486400"/>
            <a:ext cx="3505200" cy="1169551"/>
          </a:xfrm>
          <a:prstGeom prst="rect">
            <a:avLst/>
          </a:prstGeom>
          <a:noFill/>
          <a:ln w="9525">
            <a:noFill/>
            <a:miter lim="800000"/>
            <a:headEnd/>
            <a:tailEnd/>
          </a:ln>
        </p:spPr>
        <p:txBody>
          <a:bodyPr wrap="square">
            <a:spAutoFit/>
          </a:bodyPr>
          <a:lstStyle/>
          <a:p>
            <a:r>
              <a:rPr lang="en-US" sz="1400" dirty="0">
                <a:solidFill>
                  <a:srgbClr val="7030A0"/>
                </a:solidFill>
                <a:latin typeface="Gill Sans MT" pitchFamily="34" charset="0"/>
              </a:rPr>
              <a:t>Peggy Steele, BSMT (ASCP) </a:t>
            </a:r>
          </a:p>
          <a:p>
            <a:r>
              <a:rPr lang="en-US" sz="1400" dirty="0">
                <a:solidFill>
                  <a:srgbClr val="7030A0"/>
                </a:solidFill>
                <a:latin typeface="Gill Sans MT" pitchFamily="34" charset="0"/>
              </a:rPr>
              <a:t>Lab Implementation Specialist </a:t>
            </a:r>
          </a:p>
          <a:p>
            <a:r>
              <a:rPr lang="en-US" sz="1400" dirty="0">
                <a:solidFill>
                  <a:srgbClr val="7030A0"/>
                </a:solidFill>
                <a:latin typeface="Gill Sans MT" pitchFamily="34" charset="0"/>
              </a:rPr>
              <a:t>Client Projects</a:t>
            </a:r>
          </a:p>
          <a:p>
            <a:r>
              <a:rPr lang="en-US" sz="1400" dirty="0">
                <a:solidFill>
                  <a:srgbClr val="7030A0"/>
                </a:solidFill>
                <a:latin typeface="Gill Sans MT" pitchFamily="34" charset="0"/>
              </a:rPr>
              <a:t>(727)789-0100 x 4583 </a:t>
            </a:r>
          </a:p>
          <a:p>
            <a:r>
              <a:rPr lang="en-US" sz="1400" dirty="0">
                <a:solidFill>
                  <a:srgbClr val="7030A0"/>
                </a:solidFill>
                <a:latin typeface="Gill Sans MT" pitchFamily="34" charset="0"/>
              </a:rPr>
              <a:t>peggy@softcomputer.com</a:t>
            </a:r>
          </a:p>
        </p:txBody>
      </p:sp>
      <p:pic>
        <p:nvPicPr>
          <p:cNvPr id="7" name="Picture 6" descr="325.jpg"/>
          <p:cNvPicPr>
            <a:picLocks noChangeAspect="1"/>
          </p:cNvPicPr>
          <p:nvPr/>
        </p:nvPicPr>
        <p:blipFill>
          <a:blip r:embed="rId2" cstate="print"/>
          <a:stretch>
            <a:fillRect/>
          </a:stretch>
        </p:blipFill>
        <p:spPr>
          <a:xfrm>
            <a:off x="3509962" y="2209800"/>
            <a:ext cx="3251200" cy="2438400"/>
          </a:xfrm>
          <a:prstGeom prst="rect">
            <a:avLst/>
          </a:prstGeo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Test Setup</a:t>
            </a:r>
            <a:endParaRPr lang="en-US" dirty="0">
              <a:solidFill>
                <a:schemeClr val="tx2">
                  <a:satMod val="130000"/>
                </a:schemeClr>
              </a:solidFill>
            </a:endParaRPr>
          </a:p>
        </p:txBody>
      </p:sp>
      <p:sp>
        <p:nvSpPr>
          <p:cNvPr id="4" name="Content Placeholder 3"/>
          <p:cNvSpPr>
            <a:spLocks noGrp="1"/>
          </p:cNvSpPr>
          <p:nvPr>
            <p:ph idx="1"/>
          </p:nvPr>
        </p:nvSpPr>
        <p:spPr/>
        <p:txBody>
          <a:bodyPr/>
          <a:lstStyle/>
          <a:p>
            <a:r>
              <a:rPr lang="en-US" sz="2800" dirty="0" smtClean="0"/>
              <a:t>Review all the fields in Test Setup for the new affiliate</a:t>
            </a:r>
          </a:p>
          <a:p>
            <a:pPr lvl="1"/>
            <a:r>
              <a:rPr lang="en-US" sz="2400" dirty="0" smtClean="0"/>
              <a:t>Collection containers (tube types)</a:t>
            </a:r>
          </a:p>
          <a:p>
            <a:pPr lvl="1"/>
            <a:r>
              <a:rPr lang="en-US" sz="2400" dirty="0" smtClean="0"/>
              <a:t>Draw and analytical units</a:t>
            </a:r>
          </a:p>
          <a:p>
            <a:pPr lvl="1"/>
            <a:r>
              <a:rPr lang="en-US" sz="2400" dirty="0" smtClean="0"/>
              <a:t>Precision and rounding</a:t>
            </a:r>
          </a:p>
          <a:p>
            <a:pPr lvl="1"/>
            <a:r>
              <a:rPr lang="en-US" sz="2400" dirty="0" smtClean="0"/>
              <a:t>Time Between Orders and TAT</a:t>
            </a:r>
          </a:p>
          <a:p>
            <a:pPr lvl="1"/>
            <a:r>
              <a:rPr lang="en-US" sz="2400" dirty="0" smtClean="0"/>
              <a:t>Ref ranges/ RFR’s for alphas/ Deltas</a:t>
            </a:r>
          </a:p>
          <a:p>
            <a:pPr lvl="1"/>
            <a:r>
              <a:rPr lang="en-US" sz="2400" dirty="0" smtClean="0"/>
              <a:t>Required reflex tests</a:t>
            </a:r>
          </a:p>
          <a:p>
            <a:pPr lvl="1"/>
            <a:r>
              <a:rPr lang="en-US" sz="2400" dirty="0" smtClean="0"/>
              <a:t>Billing</a:t>
            </a: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Test Setup</a:t>
            </a:r>
            <a:endParaRPr lang="en-US" dirty="0">
              <a:solidFill>
                <a:schemeClr val="tx2">
                  <a:satMod val="130000"/>
                </a:schemeClr>
              </a:solidFill>
            </a:endParaRPr>
          </a:p>
        </p:txBody>
      </p:sp>
      <p:sp>
        <p:nvSpPr>
          <p:cNvPr id="4" name="Content Placeholder 3"/>
          <p:cNvSpPr>
            <a:spLocks noGrp="1"/>
          </p:cNvSpPr>
          <p:nvPr>
            <p:ph idx="1"/>
          </p:nvPr>
        </p:nvSpPr>
        <p:spPr/>
        <p:txBody>
          <a:bodyPr/>
          <a:lstStyle/>
          <a:p>
            <a:r>
              <a:rPr lang="en-US" sz="2800" dirty="0" smtClean="0"/>
              <a:t>Will referred testing be sent to the same reference lab?  Will specimens be sent from an existing lab or from the affiliate?</a:t>
            </a:r>
          </a:p>
          <a:p>
            <a:endParaRPr lang="en-US" sz="2800" dirty="0" smtClean="0"/>
          </a:p>
          <a:p>
            <a:r>
              <a:rPr lang="en-US" sz="2800" dirty="0" smtClean="0"/>
              <a:t>For group tests, will the components be the same?</a:t>
            </a:r>
            <a:endParaRPr lang="en-US" sz="2800"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Users</a:t>
            </a:r>
            <a:endParaRPr lang="en-US" dirty="0">
              <a:solidFill>
                <a:schemeClr val="tx2">
                  <a:satMod val="130000"/>
                </a:schemeClr>
              </a:solidFill>
            </a:endParaRPr>
          </a:p>
        </p:txBody>
      </p:sp>
      <p:sp>
        <p:nvSpPr>
          <p:cNvPr id="4" name="Content Placeholder 3"/>
          <p:cNvSpPr>
            <a:spLocks noGrp="1"/>
          </p:cNvSpPr>
          <p:nvPr>
            <p:ph idx="1"/>
          </p:nvPr>
        </p:nvSpPr>
        <p:spPr/>
        <p:txBody>
          <a:bodyPr/>
          <a:lstStyle/>
          <a:p>
            <a:r>
              <a:rPr lang="en-US" sz="2800" dirty="0" smtClean="0"/>
              <a:t>Get a list of the affiliate’s employees and their job types/descriptions.</a:t>
            </a:r>
          </a:p>
          <a:p>
            <a:endParaRPr lang="en-US" sz="2800" dirty="0" smtClean="0"/>
          </a:p>
          <a:p>
            <a:r>
              <a:rPr lang="en-US" sz="2800" dirty="0" smtClean="0"/>
              <a:t>Will permission classes be used?</a:t>
            </a:r>
          </a:p>
          <a:p>
            <a:endParaRPr lang="en-US" sz="2800" dirty="0" smtClean="0"/>
          </a:p>
          <a:p>
            <a:r>
              <a:rPr lang="en-US" sz="2800" dirty="0" smtClean="0"/>
              <a:t>Will users float between facilities?</a:t>
            </a:r>
            <a:endParaRPr lang="en-US" sz="2800"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thCAXTQPIK.jpg"/>
          <p:cNvPicPr>
            <a:picLocks noGrp="1" noChangeAspect="1"/>
          </p:cNvPicPr>
          <p:nvPr>
            <p:ph sz="half" idx="1"/>
          </p:nvPr>
        </p:nvPicPr>
        <p:blipFill>
          <a:blip r:embed="rId2" cstate="print"/>
          <a:stretch>
            <a:fillRect/>
          </a:stretch>
        </p:blipFill>
        <p:spPr>
          <a:xfrm>
            <a:off x="2133600" y="457200"/>
            <a:ext cx="5158581" cy="5158581"/>
          </a:xfrm>
        </p:spPr>
      </p:pic>
      <p:sp>
        <p:nvSpPr>
          <p:cNvPr id="24" name="TextBox 23"/>
          <p:cNvSpPr txBox="1"/>
          <p:nvPr/>
        </p:nvSpPr>
        <p:spPr>
          <a:xfrm>
            <a:off x="3124200" y="3657600"/>
            <a:ext cx="1981200" cy="923330"/>
          </a:xfrm>
          <a:prstGeom prst="rect">
            <a:avLst/>
          </a:prstGeom>
          <a:noFill/>
        </p:spPr>
        <p:txBody>
          <a:bodyPr wrap="square" rtlCol="0">
            <a:spAutoFit/>
          </a:bodyPr>
          <a:lstStyle/>
          <a:p>
            <a:pPr algn="ctr"/>
            <a:r>
              <a:rPr lang="en-US" dirty="0" smtClean="0"/>
              <a:t>Questions</a:t>
            </a:r>
          </a:p>
          <a:p>
            <a:pPr algn="ctr"/>
            <a:r>
              <a:rPr lang="en-US" dirty="0" smtClean="0"/>
              <a:t>About</a:t>
            </a:r>
          </a:p>
          <a:p>
            <a:pPr algn="ctr"/>
            <a:r>
              <a:rPr lang="en-US" dirty="0" smtClean="0"/>
              <a:t>File Review?</a:t>
            </a:r>
            <a:endParaRPr lang="en-US"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The Process</a:t>
            </a:r>
            <a:endParaRPr lang="en-US" dirty="0"/>
          </a:p>
        </p:txBody>
      </p:sp>
      <p:pic>
        <p:nvPicPr>
          <p:cNvPr id="12" name="Picture 11" descr="preparing for baby button-001.jpg"/>
          <p:cNvPicPr>
            <a:picLocks noChangeAspect="1"/>
          </p:cNvPicPr>
          <p:nvPr/>
        </p:nvPicPr>
        <p:blipFill>
          <a:blip r:embed="rId2" cstate="print"/>
          <a:stretch>
            <a:fillRect/>
          </a:stretch>
        </p:blipFill>
        <p:spPr>
          <a:xfrm>
            <a:off x="2438400" y="1219200"/>
            <a:ext cx="5715000" cy="5029200"/>
          </a:xfrm>
          <a:prstGeom prst="rect">
            <a:avLst/>
          </a:prstGeom>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71600"/>
          <a:ext cx="74676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0" y="609600"/>
            <a:ext cx="184731" cy="369332"/>
          </a:xfrm>
          <a:prstGeom prst="rect">
            <a:avLst/>
          </a:prstGeom>
          <a:noFill/>
        </p:spPr>
        <p:txBody>
          <a:bodyPr wrap="none" rtlCol="0">
            <a:spAutoFit/>
          </a:bodyPr>
          <a:lstStyle/>
          <a:p>
            <a:endParaRPr lang="en-US" dirty="0"/>
          </a:p>
        </p:txBody>
      </p:sp>
      <p:sp>
        <p:nvSpPr>
          <p:cNvPr id="4" name="Title 3"/>
          <p:cNvSpPr>
            <a:spLocks noGrp="1"/>
          </p:cNvSpPr>
          <p:nvPr>
            <p:ph type="title"/>
          </p:nvPr>
        </p:nvSpPr>
        <p:spPr/>
        <p:txBody>
          <a:bodyPr/>
          <a:lstStyle/>
          <a:p>
            <a:pPr algn="ctr"/>
            <a:r>
              <a:rPr lang="en-US" dirty="0" smtClean="0"/>
              <a:t>Process</a:t>
            </a:r>
            <a:endParaRPr lang="en-US" dirty="0"/>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71600"/>
          <a:ext cx="74676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0" y="609600"/>
            <a:ext cx="184731" cy="369332"/>
          </a:xfrm>
          <a:prstGeom prst="rect">
            <a:avLst/>
          </a:prstGeom>
          <a:noFill/>
        </p:spPr>
        <p:txBody>
          <a:bodyPr wrap="none" rtlCol="0">
            <a:spAutoFit/>
          </a:bodyPr>
          <a:lstStyle/>
          <a:p>
            <a:endParaRPr lang="en-US" dirty="0"/>
          </a:p>
        </p:txBody>
      </p:sp>
      <p:sp>
        <p:nvSpPr>
          <p:cNvPr id="4" name="Title 3"/>
          <p:cNvSpPr>
            <a:spLocks noGrp="1"/>
          </p:cNvSpPr>
          <p:nvPr>
            <p:ph type="title"/>
          </p:nvPr>
        </p:nvSpPr>
        <p:spPr/>
        <p:txBody>
          <a:bodyPr/>
          <a:lstStyle/>
          <a:p>
            <a:pPr algn="ctr"/>
            <a:r>
              <a:rPr lang="en-US" smtClean="0"/>
              <a:t>Process</a:t>
            </a:r>
            <a:endParaRPr lang="en-US" dirty="0"/>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The Build</a:t>
            </a:r>
            <a:endParaRPr lang="en-US" dirty="0"/>
          </a:p>
        </p:txBody>
      </p:sp>
      <p:pic>
        <p:nvPicPr>
          <p:cNvPr id="4" name="Picture 3" descr="babychecklistpreview.jpg"/>
          <p:cNvPicPr>
            <a:picLocks noChangeAspect="1"/>
          </p:cNvPicPr>
          <p:nvPr/>
        </p:nvPicPr>
        <p:blipFill>
          <a:blip r:embed="rId2" cstate="print"/>
          <a:stretch>
            <a:fillRect/>
          </a:stretch>
        </p:blipFill>
        <p:spPr>
          <a:xfrm>
            <a:off x="3124200" y="1246505"/>
            <a:ext cx="3956401" cy="5611495"/>
          </a:xfrm>
          <a:prstGeom prst="rect">
            <a:avLst/>
          </a:prstGeom>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p:txBody>
          <a:bodyPr/>
          <a:lstStyle/>
          <a:p>
            <a:r>
              <a:rPr lang="en-US" dirty="0" smtClean="0"/>
              <a:t>Multisite Setup</a:t>
            </a:r>
            <a:endParaRPr lang="en-US" dirty="0"/>
          </a:p>
        </p:txBody>
      </p:sp>
      <p:sp>
        <p:nvSpPr>
          <p:cNvPr id="4" name="Content Placeholder 3"/>
          <p:cNvSpPr>
            <a:spLocks noGrp="1"/>
          </p:cNvSpPr>
          <p:nvPr>
            <p:ph sz="half" idx="1"/>
          </p:nvPr>
        </p:nvSpPr>
        <p:spPr/>
        <p:txBody>
          <a:bodyPr/>
          <a:lstStyle/>
          <a:p>
            <a:r>
              <a:rPr lang="en-US" sz="2800" dirty="0" smtClean="0"/>
              <a:t>If the new affiliate will use a different region, start by building the new region.  For example, Region F.</a:t>
            </a:r>
          </a:p>
          <a:p>
            <a:endParaRPr lang="en-US" sz="2800" dirty="0" smtClean="0"/>
          </a:p>
          <a:p>
            <a:r>
              <a:rPr lang="en-US" sz="2800" dirty="0" smtClean="0"/>
              <a:t>To the Region Setup Table add:</a:t>
            </a:r>
          </a:p>
          <a:p>
            <a:pPr lvl="1"/>
            <a:r>
              <a:rPr lang="en-US" sz="2400" dirty="0" smtClean="0"/>
              <a:t>Region</a:t>
            </a:r>
          </a:p>
          <a:p>
            <a:pPr lvl="1"/>
            <a:r>
              <a:rPr lang="en-US" sz="2400" dirty="0" smtClean="0"/>
              <a:t>MRN and Billing Number Templates</a:t>
            </a:r>
          </a:p>
          <a:p>
            <a:pPr lvl="1"/>
            <a:r>
              <a:rPr lang="en-US" sz="2400" dirty="0" smtClean="0"/>
              <a:t>Y to generate (if applicable)</a:t>
            </a:r>
          </a:p>
        </p:txBody>
      </p:sp>
      <p:sp>
        <p:nvSpPr>
          <p:cNvPr id="5" name="Text Placeholder 4"/>
          <p:cNvSpPr>
            <a:spLocks noGrp="1"/>
          </p:cNvSpPr>
          <p:nvPr>
            <p:ph type="body" idx="2"/>
          </p:nvPr>
        </p:nvSpPr>
        <p:spPr/>
        <p:txBody>
          <a:bodyPr/>
          <a:lstStyle/>
          <a:p>
            <a:r>
              <a:rPr lang="en-US" dirty="0" smtClean="0"/>
              <a:t>Region</a:t>
            </a:r>
            <a:endParaRPr lang="en-US" dirty="0"/>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66800" y="1600200"/>
            <a:ext cx="7391399" cy="1524000"/>
          </a:xfrm>
          <a:prstGeom prst="rect">
            <a:avLst/>
          </a:prstGeom>
          <a:noFill/>
          <a:ln w="9525">
            <a:noFill/>
            <a:miter lim="800000"/>
            <a:headEnd/>
            <a:tailEnd/>
          </a:ln>
          <a:effectLst>
            <a:innerShdw blurRad="241300">
              <a:srgbClr val="FFB7F5"/>
            </a:innerShdw>
          </a:effectLst>
        </p:spPr>
      </p:pic>
      <p:pic>
        <p:nvPicPr>
          <p:cNvPr id="1029" name="Picture 5"/>
          <p:cNvPicPr>
            <a:picLocks noChangeAspect="1" noChangeArrowheads="1"/>
          </p:cNvPicPr>
          <p:nvPr/>
        </p:nvPicPr>
        <p:blipFill>
          <a:blip r:embed="rId3" cstate="print"/>
          <a:srcRect/>
          <a:stretch>
            <a:fillRect/>
          </a:stretch>
        </p:blipFill>
        <p:spPr bwMode="auto">
          <a:xfrm>
            <a:off x="1066800" y="3810000"/>
            <a:ext cx="7391400" cy="1441637"/>
          </a:xfrm>
          <a:prstGeom prst="rect">
            <a:avLst/>
          </a:prstGeom>
          <a:noFill/>
          <a:ln w="9525">
            <a:noFill/>
            <a:miter lim="800000"/>
            <a:headEnd/>
            <a:tailEnd/>
          </a:ln>
          <a:effectLst>
            <a:innerShdw blurRad="114300">
              <a:schemeClr val="tx2">
                <a:lumMod val="40000"/>
                <a:lumOff val="60000"/>
              </a:schemeClr>
            </a:innerShdw>
          </a:effectLst>
        </p:spPr>
      </p:pic>
      <p:sp>
        <p:nvSpPr>
          <p:cNvPr id="9" name="Rectangle 8"/>
          <p:cNvSpPr/>
          <p:nvPr/>
        </p:nvSpPr>
        <p:spPr>
          <a:xfrm>
            <a:off x="1143000" y="6248400"/>
            <a:ext cx="1200970" cy="215444"/>
          </a:xfrm>
          <a:prstGeom prst="rect">
            <a:avLst/>
          </a:prstGeom>
        </p:spPr>
        <p:txBody>
          <a:bodyPr wrap="none">
            <a:spAutoFit/>
          </a:bodyPr>
          <a:lstStyle/>
          <a:p>
            <a:r>
              <a:rPr lang="en-US" sz="800" dirty="0" smtClean="0"/>
              <a:t>Pink = 4.0   Blue = 4.5</a:t>
            </a:r>
            <a:endParaRPr lang="en-US" sz="800" dirty="0"/>
          </a:p>
        </p:txBody>
      </p:sp>
      <p:sp>
        <p:nvSpPr>
          <p:cNvPr id="6" name="Rectangle 5"/>
          <p:cNvSpPr/>
          <p:nvPr/>
        </p:nvSpPr>
        <p:spPr>
          <a:xfrm>
            <a:off x="152400" y="762000"/>
            <a:ext cx="685800" cy="5078313"/>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Region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6778"/>
            <a:ext cx="8153400" cy="1162050"/>
          </a:xfrm>
        </p:spPr>
        <p:txBody>
          <a:bodyPr/>
          <a:lstStyle/>
          <a:p>
            <a:pPr algn="ctr"/>
            <a:r>
              <a:rPr lang="en-US" sz="3600" dirty="0" smtClean="0"/>
              <a:t>Congratulations</a:t>
            </a:r>
            <a:r>
              <a:rPr lang="en-US" dirty="0" smtClean="0"/>
              <a:t>!</a:t>
            </a:r>
            <a:endParaRPr lang="en-US" dirty="0"/>
          </a:p>
        </p:txBody>
      </p:sp>
      <p:sp>
        <p:nvSpPr>
          <p:cNvPr id="8" name="Content Placeholder 7"/>
          <p:cNvSpPr>
            <a:spLocks noGrp="1"/>
          </p:cNvSpPr>
          <p:nvPr>
            <p:ph sz="half" idx="1"/>
          </p:nvPr>
        </p:nvSpPr>
        <p:spPr/>
        <p:txBody>
          <a:bodyPr/>
          <a:lstStyle/>
          <a:p>
            <a:r>
              <a:rPr lang="en-US" dirty="0" smtClean="0"/>
              <a:t>When adding an affiliate with a unique physical location, a site needs to be added in Soft in order to uniquely identify the affiliate for reports, billing, patients, and tests.</a:t>
            </a:r>
            <a:endParaRPr lang="en-US" dirty="0"/>
          </a:p>
        </p:txBody>
      </p:sp>
      <p:pic>
        <p:nvPicPr>
          <p:cNvPr id="2051" name="Picture 3" descr="C:\Users\peggy\AppData\Local\Microsoft\Windows\Temporary Internet Files\Content.IE5\0VZO6DOK\MC900279328[1].wmf"/>
          <p:cNvPicPr>
            <a:picLocks noChangeAspect="1" noChangeArrowheads="1"/>
          </p:cNvPicPr>
          <p:nvPr/>
        </p:nvPicPr>
        <p:blipFill>
          <a:blip r:embed="rId3" cstate="print"/>
          <a:srcRect/>
          <a:stretch>
            <a:fillRect/>
          </a:stretch>
        </p:blipFill>
        <p:spPr bwMode="auto">
          <a:xfrm>
            <a:off x="7086600" y="4572000"/>
            <a:ext cx="1662112" cy="1809750"/>
          </a:xfrm>
          <a:prstGeom prst="rect">
            <a:avLst/>
          </a:prstGeom>
          <a:noFill/>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p:txBody>
          <a:bodyPr/>
          <a:lstStyle/>
          <a:p>
            <a:r>
              <a:rPr lang="en-US" dirty="0" smtClean="0"/>
              <a:t>Multisite Setup</a:t>
            </a:r>
            <a:endParaRPr lang="en-US" dirty="0"/>
          </a:p>
        </p:txBody>
      </p:sp>
      <p:sp>
        <p:nvSpPr>
          <p:cNvPr id="4" name="Content Placeholder 3"/>
          <p:cNvSpPr>
            <a:spLocks noGrp="1"/>
          </p:cNvSpPr>
          <p:nvPr>
            <p:ph sz="half" idx="1"/>
          </p:nvPr>
        </p:nvSpPr>
        <p:spPr/>
        <p:txBody>
          <a:bodyPr/>
          <a:lstStyle/>
          <a:p>
            <a:pPr marL="596900" indent="-514350">
              <a:buAutoNum type="arabicPeriod"/>
            </a:pPr>
            <a:r>
              <a:rPr lang="en-US" dirty="0" smtClean="0"/>
              <a:t>Depot/OLCC Setup Table.  Assign terminals if necessary.</a:t>
            </a:r>
          </a:p>
          <a:p>
            <a:pPr marL="596900" indent="-514350">
              <a:buAutoNum type="arabicPeriod"/>
            </a:pPr>
            <a:endParaRPr lang="en-US" dirty="0" smtClean="0"/>
          </a:p>
          <a:p>
            <a:pPr marL="596900" indent="-514350">
              <a:buAutoNum type="arabicPeriod"/>
            </a:pPr>
            <a:r>
              <a:rPr lang="en-US" dirty="0" smtClean="0"/>
              <a:t>HIS Account Depot Setup Table</a:t>
            </a:r>
          </a:p>
          <a:p>
            <a:pPr marL="596900" indent="-514350">
              <a:buAutoNum type="arabicPeriod"/>
            </a:pPr>
            <a:endParaRPr lang="en-US" dirty="0" smtClean="0"/>
          </a:p>
          <a:p>
            <a:pPr marL="596900" indent="-514350">
              <a:buAutoNum type="arabicPeriod"/>
            </a:pPr>
            <a:r>
              <a:rPr lang="en-US" dirty="0" smtClean="0"/>
              <a:t>Testing Environment Selection         Table</a:t>
            </a:r>
          </a:p>
        </p:txBody>
      </p:sp>
      <p:sp>
        <p:nvSpPr>
          <p:cNvPr id="5" name="Text Placeholder 4"/>
          <p:cNvSpPr>
            <a:spLocks noGrp="1"/>
          </p:cNvSpPr>
          <p:nvPr>
            <p:ph type="body" idx="2"/>
          </p:nvPr>
        </p:nvSpPr>
        <p:spPr/>
        <p:txBody>
          <a:bodyPr/>
          <a:lstStyle/>
          <a:p>
            <a:r>
              <a:rPr lang="en-US" dirty="0" smtClean="0"/>
              <a:t>Depot (4.0)</a:t>
            </a:r>
          </a:p>
          <a:p>
            <a:r>
              <a:rPr lang="en-US" dirty="0" smtClean="0"/>
              <a:t>Ordering Location/Collection Center (4.5)</a:t>
            </a:r>
            <a:endParaRPr lang="en-US" dirty="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contrast="20000"/>
          </a:blip>
          <a:srcRect/>
          <a:stretch>
            <a:fillRect/>
          </a:stretch>
        </p:blipFill>
        <p:spPr bwMode="auto">
          <a:xfrm>
            <a:off x="1109230" y="3505200"/>
            <a:ext cx="7882370" cy="2216130"/>
          </a:xfrm>
          <a:prstGeom prst="rect">
            <a:avLst/>
          </a:prstGeom>
          <a:noFill/>
          <a:ln w="9525">
            <a:noFill/>
            <a:miter lim="800000"/>
            <a:headEnd/>
            <a:tailEnd/>
          </a:ln>
          <a:effectLst>
            <a:innerShdw blurRad="114300">
              <a:schemeClr val="tx2">
                <a:lumMod val="40000"/>
                <a:lumOff val="60000"/>
              </a:schemeClr>
            </a:innerShdw>
          </a:effectLst>
          <a:scene3d>
            <a:camera prst="orthographicFront"/>
            <a:lightRig rig="threePt" dir="t"/>
          </a:scene3d>
          <a:sp3d extrusionH="76200" contourW="38100">
            <a:bevelT w="165100" prst="coolSlant"/>
            <a:bevelB w="165100" prst="coolSlant"/>
            <a:extrusionClr>
              <a:schemeClr val="accent1">
                <a:lumMod val="60000"/>
                <a:lumOff val="40000"/>
              </a:schemeClr>
            </a:extrusionClr>
            <a:contourClr>
              <a:schemeClr val="accent1">
                <a:lumMod val="60000"/>
                <a:lumOff val="40000"/>
              </a:schemeClr>
            </a:contourClr>
          </a:sp3d>
        </p:spPr>
      </p:pic>
      <p:pic>
        <p:nvPicPr>
          <p:cNvPr id="2051" name="Picture 3"/>
          <p:cNvPicPr>
            <a:picLocks noChangeAspect="1" noChangeArrowheads="1"/>
          </p:cNvPicPr>
          <p:nvPr/>
        </p:nvPicPr>
        <p:blipFill>
          <a:blip r:embed="rId3" cstate="print"/>
          <a:srcRect/>
          <a:stretch>
            <a:fillRect/>
          </a:stretch>
        </p:blipFill>
        <p:spPr bwMode="auto">
          <a:xfrm>
            <a:off x="1143000" y="762000"/>
            <a:ext cx="7772400" cy="1905000"/>
          </a:xfrm>
          <a:prstGeom prst="rect">
            <a:avLst/>
          </a:prstGeom>
          <a:noFill/>
          <a:ln w="9525">
            <a:noFill/>
            <a:miter lim="800000"/>
            <a:headEnd/>
            <a:tailEnd/>
          </a:ln>
          <a:effectLst>
            <a:innerShdw blurRad="114300">
              <a:srgbClr val="FFB7F5"/>
            </a:innerShdw>
          </a:effectLst>
          <a:scene3d>
            <a:camera prst="orthographicFront"/>
            <a:lightRig rig="threePt" dir="t"/>
          </a:scene3d>
          <a:sp3d extrusionH="76200" contourW="38100">
            <a:bevelT w="165100" prst="coolSlant"/>
            <a:extrusionClr>
              <a:srgbClr val="FFB7F5"/>
            </a:extrusionClr>
            <a:contourClr>
              <a:srgbClr val="FFB7F5"/>
            </a:contourClr>
          </a:sp3d>
        </p:spPr>
      </p:pic>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sp>
        <p:nvSpPr>
          <p:cNvPr id="5" name="Rectangle 4"/>
          <p:cNvSpPr/>
          <p:nvPr/>
        </p:nvSpPr>
        <p:spPr>
          <a:xfrm>
            <a:off x="152400" y="1219200"/>
            <a:ext cx="762000" cy="4247317"/>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DEPOT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pic>
        <p:nvPicPr>
          <p:cNvPr id="1026" name="Picture 2"/>
          <p:cNvPicPr>
            <a:picLocks noChangeAspect="1" noChangeArrowheads="1"/>
          </p:cNvPicPr>
          <p:nvPr/>
        </p:nvPicPr>
        <p:blipFill>
          <a:blip r:embed="rId2" cstate="print"/>
          <a:srcRect/>
          <a:stretch>
            <a:fillRect/>
          </a:stretch>
        </p:blipFill>
        <p:spPr bwMode="auto">
          <a:xfrm>
            <a:off x="1066800" y="1295400"/>
            <a:ext cx="7924800" cy="1447800"/>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pic>
        <p:nvPicPr>
          <p:cNvPr id="1027" name="Picture 3"/>
          <p:cNvPicPr>
            <a:picLocks noChangeAspect="1" noChangeArrowheads="1"/>
          </p:cNvPicPr>
          <p:nvPr/>
        </p:nvPicPr>
        <p:blipFill>
          <a:blip r:embed="rId3" cstate="print"/>
          <a:srcRect/>
          <a:stretch>
            <a:fillRect/>
          </a:stretch>
        </p:blipFill>
        <p:spPr bwMode="auto">
          <a:xfrm>
            <a:off x="1066800" y="3810000"/>
            <a:ext cx="7924800" cy="144780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sp>
        <p:nvSpPr>
          <p:cNvPr id="6" name="Rectangle 5"/>
          <p:cNvSpPr/>
          <p:nvPr/>
        </p:nvSpPr>
        <p:spPr>
          <a:xfrm>
            <a:off x="152401" y="457200"/>
            <a:ext cx="685800" cy="590931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HIS</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ACC</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sp>
        <p:nvSpPr>
          <p:cNvPr id="8" name="TextBox 7"/>
          <p:cNvSpPr txBox="1"/>
          <p:nvPr/>
        </p:nvSpPr>
        <p:spPr>
          <a:xfrm>
            <a:off x="1219200" y="609600"/>
            <a:ext cx="6629400" cy="646331"/>
          </a:xfrm>
          <a:prstGeom prst="rect">
            <a:avLst/>
          </a:prstGeom>
          <a:noFill/>
        </p:spPr>
        <p:txBody>
          <a:bodyPr wrap="square" rtlCol="0">
            <a:spAutoFit/>
          </a:bodyPr>
          <a:lstStyle/>
          <a:p>
            <a:r>
              <a:rPr lang="en-US" dirty="0" smtClean="0"/>
              <a:t>Create Depot/OLCC entries on HIS Account Setup Table  </a:t>
            </a:r>
          </a:p>
          <a:p>
            <a:r>
              <a:rPr lang="en-US" dirty="0" smtClean="0"/>
              <a:t>HIS # should be in Facility in Ward/Clinic Setup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66800" y="1447800"/>
            <a:ext cx="7239000" cy="2308671"/>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pic>
        <p:nvPicPr>
          <p:cNvPr id="4099" name="Picture 3"/>
          <p:cNvPicPr>
            <a:picLocks noChangeAspect="1" noChangeArrowheads="1"/>
          </p:cNvPicPr>
          <p:nvPr/>
        </p:nvPicPr>
        <p:blipFill>
          <a:blip r:embed="rId3" cstate="print"/>
          <a:srcRect/>
          <a:stretch>
            <a:fillRect/>
          </a:stretch>
        </p:blipFill>
        <p:spPr bwMode="auto">
          <a:xfrm>
            <a:off x="1066800" y="3886201"/>
            <a:ext cx="7391400" cy="243840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sp>
        <p:nvSpPr>
          <p:cNvPr id="9" name="Rounded Rectangle 8"/>
          <p:cNvSpPr/>
          <p:nvPr/>
        </p:nvSpPr>
        <p:spPr>
          <a:xfrm>
            <a:off x="1295400" y="3048000"/>
            <a:ext cx="1295400" cy="381000"/>
          </a:xfrm>
          <a:prstGeom prst="roundRect">
            <a:avLst/>
          </a:prstGeom>
          <a:noFill/>
          <a:ln w="34925">
            <a:solidFill>
              <a:srgbClr val="FFB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362200" y="5410200"/>
            <a:ext cx="1295400" cy="381000"/>
          </a:xfrm>
          <a:prstGeom prst="roundRect">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93946"/>
            <a:ext cx="1695298" cy="1806854"/>
          </a:xfrm>
          <a:prstGeom prst="rect">
            <a:avLst/>
          </a:prstGeom>
          <a:noFill/>
        </p:spPr>
      </p:pic>
      <p:sp>
        <p:nvSpPr>
          <p:cNvPr id="3" name="Title 2"/>
          <p:cNvSpPr>
            <a:spLocks noGrp="1"/>
          </p:cNvSpPr>
          <p:nvPr>
            <p:ph type="title"/>
          </p:nvPr>
        </p:nvSpPr>
        <p:spPr>
          <a:xfrm>
            <a:off x="457200" y="216778"/>
            <a:ext cx="3810000" cy="926222"/>
          </a:xfrm>
        </p:spPr>
        <p:txBody>
          <a:bodyPr anchor="ctr"/>
          <a:lstStyle/>
          <a:p>
            <a:r>
              <a:rPr lang="en-US" dirty="0" smtClean="0"/>
              <a:t>Multisite Setup</a:t>
            </a:r>
            <a:endParaRPr lang="en-US" dirty="0"/>
          </a:p>
        </p:txBody>
      </p:sp>
      <p:sp>
        <p:nvSpPr>
          <p:cNvPr id="4" name="Content Placeholder 3"/>
          <p:cNvSpPr>
            <a:spLocks noGrp="1"/>
          </p:cNvSpPr>
          <p:nvPr>
            <p:ph sz="half" idx="1"/>
          </p:nvPr>
        </p:nvSpPr>
        <p:spPr>
          <a:xfrm>
            <a:off x="457200" y="1219200"/>
            <a:ext cx="8153400" cy="5181600"/>
          </a:xfrm>
        </p:spPr>
        <p:txBody>
          <a:bodyPr/>
          <a:lstStyle/>
          <a:p>
            <a:r>
              <a:rPr lang="en-US" sz="2800" dirty="0" smtClean="0"/>
              <a:t>Whether you actually need a new environment depends on a number of factors.  Please discuss with your implementation specialist.</a:t>
            </a:r>
          </a:p>
          <a:p>
            <a:endParaRPr lang="en-US" sz="2800" dirty="0" smtClean="0"/>
          </a:p>
          <a:p>
            <a:r>
              <a:rPr lang="en-US" sz="2800" dirty="0" smtClean="0"/>
              <a:t>Advantages to creating a new environment:</a:t>
            </a:r>
          </a:p>
          <a:p>
            <a:pPr lvl="1"/>
            <a:r>
              <a:rPr lang="en-US" sz="2400" dirty="0" smtClean="0"/>
              <a:t>Troubleshooting and ongoing changes very “clean”</a:t>
            </a:r>
          </a:p>
          <a:p>
            <a:pPr lvl="1"/>
            <a:endParaRPr lang="en-US" sz="2400" dirty="0" smtClean="0"/>
          </a:p>
          <a:p>
            <a:pPr lvl="1"/>
            <a:r>
              <a:rPr lang="en-US" sz="2400" dirty="0" smtClean="0"/>
              <a:t>Instructions easy to write</a:t>
            </a:r>
          </a:p>
          <a:p>
            <a:pPr lvl="1"/>
            <a:endParaRPr lang="en-US" sz="2400" dirty="0" smtClean="0"/>
          </a:p>
          <a:p>
            <a:pPr lvl="1"/>
            <a:r>
              <a:rPr lang="en-US" sz="2400" dirty="0" smtClean="0"/>
              <a:t>Locations and environments have a one to             one correlation           </a:t>
            </a:r>
          </a:p>
        </p:txBody>
      </p:sp>
      <p:sp>
        <p:nvSpPr>
          <p:cNvPr id="5" name="Text Placeholder 4"/>
          <p:cNvSpPr>
            <a:spLocks noGrp="1"/>
          </p:cNvSpPr>
          <p:nvPr>
            <p:ph type="body" idx="2"/>
          </p:nvPr>
        </p:nvSpPr>
        <p:spPr>
          <a:xfrm>
            <a:off x="457200" y="838200"/>
            <a:ext cx="3810000" cy="457200"/>
          </a:xfrm>
        </p:spPr>
        <p:txBody>
          <a:bodyPr/>
          <a:lstStyle/>
          <a:p>
            <a:r>
              <a:rPr lang="en-US" dirty="0" smtClean="0"/>
              <a:t>Environment Selection</a:t>
            </a:r>
            <a:endParaRPr lang="en-US" dirty="0"/>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p:txBody>
          <a:bodyPr/>
          <a:lstStyle/>
          <a:p>
            <a:r>
              <a:rPr lang="en-US" dirty="0" smtClean="0"/>
              <a:t>Multisite Setup</a:t>
            </a:r>
            <a:endParaRPr lang="en-US" dirty="0"/>
          </a:p>
        </p:txBody>
      </p:sp>
      <p:sp>
        <p:nvSpPr>
          <p:cNvPr id="4" name="Content Placeholder 3"/>
          <p:cNvSpPr>
            <a:spLocks noGrp="1"/>
          </p:cNvSpPr>
          <p:nvPr>
            <p:ph sz="half" idx="1"/>
          </p:nvPr>
        </p:nvSpPr>
        <p:spPr/>
        <p:txBody>
          <a:bodyPr/>
          <a:lstStyle/>
          <a:p>
            <a:r>
              <a:rPr lang="en-US" sz="2800" dirty="0" smtClean="0"/>
              <a:t>Disadvantage to creating a new environment</a:t>
            </a:r>
            <a:r>
              <a:rPr lang="en-US" dirty="0" smtClean="0"/>
              <a:t>:</a:t>
            </a:r>
          </a:p>
          <a:p>
            <a:pPr lvl="1"/>
            <a:endParaRPr lang="en-US" sz="2400" dirty="0" smtClean="0"/>
          </a:p>
          <a:p>
            <a:pPr lvl="1"/>
            <a:r>
              <a:rPr lang="en-US" sz="2400" dirty="0" smtClean="0"/>
              <a:t>Every orderable test must be touched to add the new workstation.  This includes all referred tests (even if the work is being sent from MLAB).  Similarly, POC tests often need to be touched</a:t>
            </a:r>
            <a:r>
              <a:rPr lang="en-US" dirty="0" smtClean="0"/>
              <a:t>.</a:t>
            </a:r>
          </a:p>
        </p:txBody>
      </p:sp>
      <p:sp>
        <p:nvSpPr>
          <p:cNvPr id="5" name="Text Placeholder 4"/>
          <p:cNvSpPr>
            <a:spLocks noGrp="1"/>
          </p:cNvSpPr>
          <p:nvPr>
            <p:ph type="body" idx="2"/>
          </p:nvPr>
        </p:nvSpPr>
        <p:spPr/>
        <p:txBody>
          <a:bodyPr/>
          <a:lstStyle/>
          <a:p>
            <a:r>
              <a:rPr lang="en-US" dirty="0" smtClean="0"/>
              <a:t>Environment Selection</a:t>
            </a:r>
            <a:endParaRPr lang="en-US" dirty="0"/>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p:txBody>
          <a:bodyPr/>
          <a:lstStyle/>
          <a:p>
            <a:r>
              <a:rPr lang="en-US" dirty="0" smtClean="0"/>
              <a:t>Multisite Setup</a:t>
            </a:r>
            <a:endParaRPr lang="en-US" dirty="0"/>
          </a:p>
        </p:txBody>
      </p:sp>
      <p:sp>
        <p:nvSpPr>
          <p:cNvPr id="4" name="Content Placeholder 3"/>
          <p:cNvSpPr>
            <a:spLocks noGrp="1"/>
          </p:cNvSpPr>
          <p:nvPr>
            <p:ph sz="half" idx="1"/>
          </p:nvPr>
        </p:nvSpPr>
        <p:spPr/>
        <p:txBody>
          <a:bodyPr/>
          <a:lstStyle/>
          <a:p>
            <a:r>
              <a:rPr lang="en-US" sz="2800" dirty="0" smtClean="0"/>
              <a:t>Workstations (4.0)</a:t>
            </a:r>
          </a:p>
          <a:p>
            <a:endParaRPr lang="en-US" sz="2800" dirty="0" smtClean="0"/>
          </a:p>
          <a:p>
            <a:r>
              <a:rPr lang="en-US" sz="2800" dirty="0" smtClean="0"/>
              <a:t>Workstation Groups Table (4.0)</a:t>
            </a:r>
          </a:p>
          <a:p>
            <a:endParaRPr lang="en-US" sz="2800" dirty="0" smtClean="0"/>
          </a:p>
          <a:p>
            <a:r>
              <a:rPr lang="en-US" sz="2800" dirty="0" smtClean="0"/>
              <a:t>Testing Environment Setup Table</a:t>
            </a:r>
          </a:p>
          <a:p>
            <a:endParaRPr lang="en-US" sz="2800" dirty="0" smtClean="0"/>
          </a:p>
          <a:p>
            <a:r>
              <a:rPr lang="en-US" sz="2800" dirty="0" smtClean="0"/>
              <a:t>Testing Environment Selection Table</a:t>
            </a:r>
          </a:p>
          <a:p>
            <a:pPr>
              <a:buNone/>
            </a:pPr>
            <a:endParaRPr lang="en-US" dirty="0" smtClean="0"/>
          </a:p>
        </p:txBody>
      </p:sp>
      <p:sp>
        <p:nvSpPr>
          <p:cNvPr id="5" name="Text Placeholder 4"/>
          <p:cNvSpPr>
            <a:spLocks noGrp="1"/>
          </p:cNvSpPr>
          <p:nvPr>
            <p:ph type="body" idx="2"/>
          </p:nvPr>
        </p:nvSpPr>
        <p:spPr/>
        <p:txBody>
          <a:bodyPr/>
          <a:lstStyle/>
          <a:p>
            <a:r>
              <a:rPr lang="en-US" dirty="0" smtClean="0"/>
              <a:t>New Environment Setup </a:t>
            </a:r>
            <a:endParaRPr lang="en-US" dirty="0"/>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19000"/>
          </a:blip>
          <a:srcRect/>
          <a:stretch>
            <a:fillRect/>
          </a:stretch>
        </p:blipFill>
        <p:spPr bwMode="auto">
          <a:xfrm>
            <a:off x="1066800" y="533400"/>
            <a:ext cx="7848599" cy="1752600"/>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pic>
        <p:nvPicPr>
          <p:cNvPr id="3" name="Picture 3"/>
          <p:cNvPicPr>
            <a:picLocks noChangeAspect="1" noChangeArrowheads="1"/>
          </p:cNvPicPr>
          <p:nvPr/>
        </p:nvPicPr>
        <p:blipFill>
          <a:blip r:embed="rId3" cstate="print">
            <a:lum bright="-18000"/>
          </a:blip>
          <a:srcRect/>
          <a:stretch>
            <a:fillRect/>
          </a:stretch>
        </p:blipFill>
        <p:spPr bwMode="auto">
          <a:xfrm>
            <a:off x="1066800" y="2971800"/>
            <a:ext cx="7848600" cy="1285875"/>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pic>
        <p:nvPicPr>
          <p:cNvPr id="2052" name="Picture 4"/>
          <p:cNvPicPr>
            <a:picLocks noChangeAspect="1" noChangeArrowheads="1"/>
          </p:cNvPicPr>
          <p:nvPr/>
        </p:nvPicPr>
        <p:blipFill>
          <a:blip r:embed="rId4" cstate="print">
            <a:lum bright="-24000"/>
          </a:blip>
          <a:srcRect/>
          <a:stretch>
            <a:fillRect/>
          </a:stretch>
        </p:blipFill>
        <p:spPr bwMode="auto">
          <a:xfrm>
            <a:off x="1066800" y="4876800"/>
            <a:ext cx="7924800" cy="1371600"/>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sp>
        <p:nvSpPr>
          <p:cNvPr id="10" name="TextBox 9"/>
          <p:cNvSpPr txBox="1"/>
          <p:nvPr/>
        </p:nvSpPr>
        <p:spPr>
          <a:xfrm>
            <a:off x="1143000" y="2286000"/>
            <a:ext cx="6477000" cy="2462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t>After creating workstations, create a group of workstations (optional)</a:t>
            </a:r>
            <a:endParaRPr lang="en-US" sz="1000" dirty="0"/>
          </a:p>
        </p:txBody>
      </p:sp>
      <p:sp>
        <p:nvSpPr>
          <p:cNvPr id="12" name="TextBox 11"/>
          <p:cNvSpPr txBox="1"/>
          <p:nvPr/>
        </p:nvSpPr>
        <p:spPr>
          <a:xfrm>
            <a:off x="1066800" y="4267200"/>
            <a:ext cx="6477000" cy="2462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t>Use the Group of Workstations or just the new workstations to create the new environment</a:t>
            </a:r>
            <a:endParaRPr lang="en-US" sz="1000" dirty="0"/>
          </a:p>
        </p:txBody>
      </p:sp>
      <p:sp>
        <p:nvSpPr>
          <p:cNvPr id="13" name="TextBox 12"/>
          <p:cNvSpPr txBox="1"/>
          <p:nvPr/>
        </p:nvSpPr>
        <p:spPr>
          <a:xfrm>
            <a:off x="1066800" y="6248400"/>
            <a:ext cx="6477000" cy="2462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t> Link new depots to new environment</a:t>
            </a:r>
            <a:endParaRPr lang="en-US" sz="1000" dirty="0"/>
          </a:p>
        </p:txBody>
      </p:sp>
      <p:sp>
        <p:nvSpPr>
          <p:cNvPr id="14" name="Rectangle 13"/>
          <p:cNvSpPr/>
          <p:nvPr/>
        </p:nvSpPr>
        <p:spPr>
          <a:xfrm>
            <a:off x="152400" y="990600"/>
            <a:ext cx="761999" cy="5078313"/>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4.0</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Env</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pic>
        <p:nvPicPr>
          <p:cNvPr id="3076" name="Picture 4"/>
          <p:cNvPicPr>
            <a:picLocks noChangeAspect="1" noChangeArrowheads="1"/>
          </p:cNvPicPr>
          <p:nvPr/>
        </p:nvPicPr>
        <p:blipFill>
          <a:blip r:embed="rId2" cstate="print">
            <a:lum bright="-8000"/>
          </a:blip>
          <a:srcRect/>
          <a:stretch>
            <a:fillRect/>
          </a:stretch>
        </p:blipFill>
        <p:spPr bwMode="auto">
          <a:xfrm>
            <a:off x="1066800" y="3352800"/>
            <a:ext cx="7772400" cy="152400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sp>
        <p:nvSpPr>
          <p:cNvPr id="9" name="TextBox 8"/>
          <p:cNvSpPr txBox="1"/>
          <p:nvPr/>
        </p:nvSpPr>
        <p:spPr>
          <a:xfrm>
            <a:off x="2057400" y="4191000"/>
            <a:ext cx="914400" cy="215444"/>
          </a:xfrm>
          <a:prstGeom prst="rect">
            <a:avLst/>
          </a:prstGeom>
          <a:solidFill>
            <a:srgbClr val="FFFFFF"/>
          </a:solidFill>
        </p:spPr>
        <p:txBody>
          <a:bodyPr wrap="square" rtlCol="0">
            <a:spAutoFit/>
          </a:bodyPr>
          <a:lstStyle/>
          <a:p>
            <a:r>
              <a:rPr lang="en-US" sz="800" dirty="0" smtClean="0">
                <a:latin typeface="Arial" pitchFamily="34" charset="0"/>
                <a:cs typeface="Arial" pitchFamily="34" charset="0"/>
              </a:rPr>
              <a:t>FLAB</a:t>
            </a:r>
            <a:endParaRPr lang="en-US" sz="800" dirty="0">
              <a:latin typeface="Arial" pitchFamily="34" charset="0"/>
              <a:cs typeface="Arial" pitchFamily="34" charset="0"/>
            </a:endParaRPr>
          </a:p>
        </p:txBody>
      </p:sp>
      <p:sp>
        <p:nvSpPr>
          <p:cNvPr id="10" name="Rectangle 9"/>
          <p:cNvSpPr/>
          <p:nvPr/>
        </p:nvSpPr>
        <p:spPr>
          <a:xfrm>
            <a:off x="0" y="838200"/>
            <a:ext cx="914400" cy="5078313"/>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4.5</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Env</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075" name="Picture 3"/>
          <p:cNvPicPr>
            <a:picLocks noChangeAspect="1" noChangeArrowheads="1"/>
          </p:cNvPicPr>
          <p:nvPr/>
        </p:nvPicPr>
        <p:blipFill>
          <a:blip r:embed="rId3" cstate="print">
            <a:lum bright="-6000"/>
          </a:blip>
          <a:srcRect/>
          <a:stretch>
            <a:fillRect/>
          </a:stretch>
        </p:blipFill>
        <p:spPr bwMode="auto">
          <a:xfrm>
            <a:off x="1143000" y="838200"/>
            <a:ext cx="7543800" cy="144780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sp>
        <p:nvSpPr>
          <p:cNvPr id="11" name="TextBox 10"/>
          <p:cNvSpPr txBox="1"/>
          <p:nvPr/>
        </p:nvSpPr>
        <p:spPr>
          <a:xfrm>
            <a:off x="1219200" y="2514600"/>
            <a:ext cx="5486400" cy="246221"/>
          </a:xfrm>
          <a:prstGeom prst="rect">
            <a:avLst/>
          </a:prstGeom>
          <a:noFill/>
        </p:spPr>
        <p:txBody>
          <a:bodyPr wrap="square" rtlCol="0">
            <a:spAutoFit/>
          </a:bodyPr>
          <a:lstStyle/>
          <a:p>
            <a:r>
              <a:rPr lang="en-US" sz="1000" dirty="0" smtClean="0"/>
              <a:t>Create the Environment on the Testing Environment Setup Table</a:t>
            </a:r>
            <a:endParaRPr lang="en-US" sz="1000" dirty="0"/>
          </a:p>
        </p:txBody>
      </p:sp>
      <p:sp>
        <p:nvSpPr>
          <p:cNvPr id="12" name="TextBox 11"/>
          <p:cNvSpPr txBox="1"/>
          <p:nvPr/>
        </p:nvSpPr>
        <p:spPr>
          <a:xfrm>
            <a:off x="1143000" y="5181600"/>
            <a:ext cx="6477000" cy="2462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t>   Link new depots to new environment</a:t>
            </a:r>
            <a:endParaRPr lang="en-US" sz="1000" dirty="0"/>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thCAXTQPIK.jpg"/>
          <p:cNvPicPr>
            <a:picLocks noGrp="1" noChangeAspect="1"/>
          </p:cNvPicPr>
          <p:nvPr>
            <p:ph sz="half" idx="1"/>
          </p:nvPr>
        </p:nvPicPr>
        <p:blipFill>
          <a:blip r:embed="rId2" cstate="print"/>
          <a:stretch>
            <a:fillRect/>
          </a:stretch>
        </p:blipFill>
        <p:spPr>
          <a:xfrm>
            <a:off x="2133600" y="457200"/>
            <a:ext cx="5158581" cy="5158581"/>
          </a:xfrm>
        </p:spPr>
      </p:pic>
      <p:sp>
        <p:nvSpPr>
          <p:cNvPr id="24" name="TextBox 23"/>
          <p:cNvSpPr txBox="1"/>
          <p:nvPr/>
        </p:nvSpPr>
        <p:spPr>
          <a:xfrm>
            <a:off x="3200400" y="3276600"/>
            <a:ext cx="1981200" cy="1200329"/>
          </a:xfrm>
          <a:prstGeom prst="rect">
            <a:avLst/>
          </a:prstGeom>
          <a:noFill/>
        </p:spPr>
        <p:txBody>
          <a:bodyPr wrap="square" rtlCol="0">
            <a:spAutoFit/>
          </a:bodyPr>
          <a:lstStyle/>
          <a:p>
            <a:pPr algn="ctr"/>
            <a:r>
              <a:rPr lang="en-US" dirty="0" smtClean="0"/>
              <a:t>Questions</a:t>
            </a:r>
          </a:p>
          <a:p>
            <a:pPr algn="ctr"/>
            <a:r>
              <a:rPr lang="en-US" dirty="0" smtClean="0"/>
              <a:t>About</a:t>
            </a:r>
          </a:p>
          <a:p>
            <a:pPr algn="ctr"/>
            <a:r>
              <a:rPr lang="en-US" dirty="0" smtClean="0"/>
              <a:t>Process or Multisite Setup?</a:t>
            </a:r>
            <a:endParaRPr lang="en-US"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peggy\AppData\Local\Microsoft\Windows\Temporary Internet Files\Content.IE5\BUJ43QD2\MC900436828[1].wmf"/>
          <p:cNvPicPr>
            <a:picLocks noChangeAspect="1" noChangeArrowheads="1"/>
          </p:cNvPicPr>
          <p:nvPr/>
        </p:nvPicPr>
        <p:blipFill>
          <a:blip r:embed="rId2" cstate="print"/>
          <a:srcRect/>
          <a:stretch>
            <a:fillRect/>
          </a:stretch>
        </p:blipFill>
        <p:spPr bwMode="auto">
          <a:xfrm>
            <a:off x="4191000" y="304800"/>
            <a:ext cx="4578350" cy="1209675"/>
          </a:xfrm>
          <a:prstGeom prst="rect">
            <a:avLst/>
          </a:prstGeom>
          <a:noFill/>
        </p:spPr>
      </p:pic>
      <p:pic>
        <p:nvPicPr>
          <p:cNvPr id="3075" name="Picture 3" descr="C:\Users\peggy\AppData\Local\Microsoft\Windows\Temporary Internet Files\Content.IE5\BUJ43QD2\MC900436828[1].wmf"/>
          <p:cNvPicPr>
            <a:picLocks noChangeAspect="1" noChangeArrowheads="1"/>
          </p:cNvPicPr>
          <p:nvPr/>
        </p:nvPicPr>
        <p:blipFill>
          <a:blip r:embed="rId2" cstate="print"/>
          <a:srcRect/>
          <a:stretch>
            <a:fillRect/>
          </a:stretch>
        </p:blipFill>
        <p:spPr bwMode="auto">
          <a:xfrm>
            <a:off x="990600" y="304800"/>
            <a:ext cx="4578350" cy="1209675"/>
          </a:xfrm>
          <a:prstGeom prst="rect">
            <a:avLst/>
          </a:prstGeom>
          <a:noFill/>
        </p:spPr>
      </p:pic>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Preparing for the new arrival</a:t>
            </a:r>
            <a:endParaRPr lang="en-US" dirty="0">
              <a:solidFill>
                <a:schemeClr val="tx2">
                  <a:satMod val="130000"/>
                </a:schemeClr>
              </a:solidFill>
            </a:endParaRPr>
          </a:p>
        </p:txBody>
      </p:sp>
      <p:pic>
        <p:nvPicPr>
          <p:cNvPr id="3074" name="Picture 2" descr="C:\Users\peggy\AppData\Local\Microsoft\Windows\Temporary Internet Files\Content.IE5\BUJ43QD2\MC900285672[1].wmf"/>
          <p:cNvPicPr>
            <a:picLocks noChangeAspect="1" noChangeArrowheads="1"/>
          </p:cNvPicPr>
          <p:nvPr/>
        </p:nvPicPr>
        <p:blipFill>
          <a:blip r:embed="rId3" cstate="print"/>
          <a:srcRect/>
          <a:stretch>
            <a:fillRect/>
          </a:stretch>
        </p:blipFill>
        <p:spPr bwMode="auto">
          <a:xfrm>
            <a:off x="6553200" y="4038600"/>
            <a:ext cx="1759306" cy="1821485"/>
          </a:xfrm>
          <a:prstGeom prst="rect">
            <a:avLst/>
          </a:prstGeom>
          <a:noFill/>
        </p:spPr>
      </p:pic>
      <p:sp>
        <p:nvSpPr>
          <p:cNvPr id="7" name="Content Placeholder 6"/>
          <p:cNvSpPr>
            <a:spLocks noGrp="1"/>
          </p:cNvSpPr>
          <p:nvPr>
            <p:ph idx="1"/>
          </p:nvPr>
        </p:nvSpPr>
        <p:spPr>
          <a:xfrm>
            <a:off x="1447800" y="1600200"/>
            <a:ext cx="7499350" cy="4800600"/>
          </a:xfrm>
        </p:spPr>
        <p:txBody>
          <a:bodyPr/>
          <a:lstStyle/>
          <a:p>
            <a:r>
              <a:rPr lang="en-US" dirty="0" smtClean="0"/>
              <a:t>To ensure a smooth implementation, some decisions have to be made up front.  The sooner the better!</a:t>
            </a:r>
          </a:p>
          <a:p>
            <a:r>
              <a:rPr lang="en-US" dirty="0" smtClean="0"/>
              <a:t>Files to review in preparation include:</a:t>
            </a:r>
          </a:p>
          <a:p>
            <a:pPr lvl="1"/>
            <a:r>
              <a:rPr lang="en-US" dirty="0" smtClean="0"/>
              <a:t>Doctor</a:t>
            </a:r>
          </a:p>
          <a:p>
            <a:pPr lvl="1"/>
            <a:r>
              <a:rPr lang="en-US" dirty="0" smtClean="0"/>
              <a:t>Ward/Clinic</a:t>
            </a:r>
          </a:p>
          <a:p>
            <a:pPr lvl="1"/>
            <a:r>
              <a:rPr lang="en-US" dirty="0" smtClean="0"/>
              <a:t>Orderable Tests</a:t>
            </a:r>
          </a:p>
          <a:p>
            <a:pPr lvl="1"/>
            <a:r>
              <a:rPr lang="en-US" dirty="0" smtClean="0"/>
              <a:t>Individual Tests</a:t>
            </a:r>
          </a:p>
          <a:p>
            <a:pPr lvl="1"/>
            <a:r>
              <a:rPr lang="en-US" dirty="0" smtClean="0"/>
              <a:t>Users</a:t>
            </a:r>
            <a:endParaRPr lang="en-US" dirty="0"/>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p:txBody>
          <a:bodyPr/>
          <a:lstStyle/>
          <a:p>
            <a:r>
              <a:rPr lang="en-US" dirty="0" smtClean="0"/>
              <a:t>Lab Setup</a:t>
            </a:r>
            <a:endParaRPr lang="en-US" dirty="0"/>
          </a:p>
        </p:txBody>
      </p:sp>
      <p:sp>
        <p:nvSpPr>
          <p:cNvPr id="4" name="Content Placeholder 3"/>
          <p:cNvSpPr>
            <a:spLocks noGrp="1"/>
          </p:cNvSpPr>
          <p:nvPr>
            <p:ph sz="half" idx="1"/>
          </p:nvPr>
        </p:nvSpPr>
        <p:spPr>
          <a:xfrm>
            <a:off x="457200" y="1524000"/>
            <a:ext cx="8153400" cy="4602163"/>
          </a:xfrm>
        </p:spPr>
        <p:txBody>
          <a:bodyPr/>
          <a:lstStyle/>
          <a:p>
            <a:r>
              <a:rPr lang="en-US" sz="1800" dirty="0" smtClean="0"/>
              <a:t>Create unique LOCATIONS and link them to the new DEPOTS (4.0)</a:t>
            </a:r>
          </a:p>
          <a:p>
            <a:r>
              <a:rPr lang="en-US" sz="1800" dirty="0" smtClean="0"/>
              <a:t>Create unique DEPARTMENTS and link them to the new LOCATIONS</a:t>
            </a:r>
          </a:p>
          <a:p>
            <a:r>
              <a:rPr lang="en-US" sz="1800" dirty="0" smtClean="0"/>
              <a:t>Create unique WORKSTATIONS and link them to the new DEPARTMENTS</a:t>
            </a:r>
          </a:p>
          <a:p>
            <a:r>
              <a:rPr lang="en-US" sz="1800" dirty="0" smtClean="0"/>
              <a:t>Create unique WARDS and link them to the new DEPOTS.  Remember to include the HIS # as the facility.</a:t>
            </a:r>
          </a:p>
          <a:p>
            <a:r>
              <a:rPr lang="en-US" sz="1800" dirty="0" smtClean="0"/>
              <a:t>Test Setup</a:t>
            </a:r>
          </a:p>
          <a:p>
            <a:pPr lvl="1"/>
            <a:r>
              <a:rPr lang="en-US" sz="1400" dirty="0" smtClean="0"/>
              <a:t>Add the new “F” workstations to existing tests which will be performed at the affiliate site.  Remember to check the new environment as you add the workstations.</a:t>
            </a:r>
          </a:p>
          <a:p>
            <a:pPr lvl="1"/>
            <a:r>
              <a:rPr lang="en-US" sz="1400" dirty="0" smtClean="0"/>
              <a:t>Add appropriate environment only to appropriate workstation for tests not performed at the new affiliate.</a:t>
            </a:r>
          </a:p>
          <a:p>
            <a:pPr lvl="1"/>
            <a:r>
              <a:rPr lang="en-US" sz="1400" dirty="0" smtClean="0"/>
              <a:t>When completed, ALL tests should have ALL environments checked for                          SOME workstation.</a:t>
            </a:r>
          </a:p>
          <a:p>
            <a:pPr lvl="1"/>
            <a:r>
              <a:rPr lang="en-US" sz="1400" dirty="0" smtClean="0"/>
              <a:t>Check with you Implementation Specialist to see if utilities are available to                        assist in this process</a:t>
            </a:r>
            <a:r>
              <a:rPr lang="en-US" sz="1200" dirty="0" smtClean="0"/>
              <a:t>.</a:t>
            </a:r>
          </a:p>
        </p:txBody>
      </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sp>
        <p:nvSpPr>
          <p:cNvPr id="4" name="Rectangle 3"/>
          <p:cNvSpPr/>
          <p:nvPr/>
        </p:nvSpPr>
        <p:spPr>
          <a:xfrm>
            <a:off x="228600" y="117693"/>
            <a:ext cx="457199" cy="6740307"/>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Location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099" name="Picture 3"/>
          <p:cNvPicPr>
            <a:picLocks noChangeAspect="1" noChangeArrowheads="1"/>
          </p:cNvPicPr>
          <p:nvPr/>
        </p:nvPicPr>
        <p:blipFill>
          <a:blip r:embed="rId2" cstate="print"/>
          <a:srcRect/>
          <a:stretch>
            <a:fillRect/>
          </a:stretch>
        </p:blipFill>
        <p:spPr bwMode="auto">
          <a:xfrm>
            <a:off x="1066800" y="152400"/>
            <a:ext cx="6185091" cy="3124200"/>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pic>
        <p:nvPicPr>
          <p:cNvPr id="4100" name="Picture 4"/>
          <p:cNvPicPr>
            <a:picLocks noChangeAspect="1" noChangeArrowheads="1"/>
          </p:cNvPicPr>
          <p:nvPr/>
        </p:nvPicPr>
        <p:blipFill>
          <a:blip r:embed="rId3" cstate="print">
            <a:lum bright="-16000"/>
          </a:blip>
          <a:srcRect/>
          <a:stretch>
            <a:fillRect/>
          </a:stretch>
        </p:blipFill>
        <p:spPr bwMode="auto">
          <a:xfrm>
            <a:off x="2895600" y="3352801"/>
            <a:ext cx="6000750" cy="334004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sp>
        <p:nvSpPr>
          <p:cNvPr id="4" name="Rectangle 3"/>
          <p:cNvSpPr/>
          <p:nvPr/>
        </p:nvSpPr>
        <p:spPr>
          <a:xfrm>
            <a:off x="228600" y="838200"/>
            <a:ext cx="457199" cy="5078313"/>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Depart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122" name="Picture 2"/>
          <p:cNvPicPr>
            <a:picLocks noChangeAspect="1" noChangeArrowheads="1"/>
          </p:cNvPicPr>
          <p:nvPr/>
        </p:nvPicPr>
        <p:blipFill>
          <a:blip r:embed="rId2" cstate="print">
            <a:lum bright="-14000"/>
          </a:blip>
          <a:srcRect/>
          <a:stretch>
            <a:fillRect/>
          </a:stretch>
        </p:blipFill>
        <p:spPr bwMode="auto">
          <a:xfrm>
            <a:off x="3276600" y="3467100"/>
            <a:ext cx="5655428" cy="339090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pic>
        <p:nvPicPr>
          <p:cNvPr id="5123" name="Picture 3"/>
          <p:cNvPicPr>
            <a:picLocks noChangeAspect="1" noChangeArrowheads="1"/>
          </p:cNvPicPr>
          <p:nvPr/>
        </p:nvPicPr>
        <p:blipFill>
          <a:blip r:embed="rId3" cstate="print">
            <a:lum bright="-16000"/>
          </a:blip>
          <a:srcRect/>
          <a:stretch>
            <a:fillRect/>
          </a:stretch>
        </p:blipFill>
        <p:spPr bwMode="auto">
          <a:xfrm>
            <a:off x="1066800" y="152401"/>
            <a:ext cx="5514975" cy="3124200"/>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sp>
        <p:nvSpPr>
          <p:cNvPr id="4" name="Rectangle 3"/>
          <p:cNvSpPr/>
          <p:nvPr/>
        </p:nvSpPr>
        <p:spPr>
          <a:xfrm>
            <a:off x="228600" y="838200"/>
            <a:ext cx="457199" cy="5078313"/>
          </a:xfrm>
          <a:prstGeom prst="rect">
            <a:avLst/>
          </a:prstGeom>
          <a:noFill/>
        </p:spPr>
        <p:txBody>
          <a:bodyPr wrap="square" lIns="91440" tIns="45720" rIns="91440" bIns="45720">
            <a:spAutoFit/>
          </a:bodyPr>
          <a:lstStyle/>
          <a:p>
            <a:pPr algn="ct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Wrkstn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146" name="Picture 2"/>
          <p:cNvPicPr>
            <a:picLocks noChangeAspect="1" noChangeArrowheads="1"/>
          </p:cNvPicPr>
          <p:nvPr/>
        </p:nvPicPr>
        <p:blipFill>
          <a:blip r:embed="rId2" cstate="print">
            <a:lum bright="-4000"/>
          </a:blip>
          <a:srcRect/>
          <a:stretch>
            <a:fillRect/>
          </a:stretch>
        </p:blipFill>
        <p:spPr bwMode="auto">
          <a:xfrm>
            <a:off x="1066800" y="152400"/>
            <a:ext cx="5702712" cy="3114674"/>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pic>
        <p:nvPicPr>
          <p:cNvPr id="6147" name="Picture 3"/>
          <p:cNvPicPr>
            <a:picLocks noChangeAspect="1" noChangeArrowheads="1"/>
          </p:cNvPicPr>
          <p:nvPr/>
        </p:nvPicPr>
        <p:blipFill>
          <a:blip r:embed="rId3" cstate="print">
            <a:lum bright="-9000"/>
          </a:blip>
          <a:srcRect/>
          <a:stretch>
            <a:fillRect/>
          </a:stretch>
        </p:blipFill>
        <p:spPr bwMode="auto">
          <a:xfrm>
            <a:off x="2971800" y="3352800"/>
            <a:ext cx="5943600" cy="3292327"/>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sp>
        <p:nvSpPr>
          <p:cNvPr id="9" name="TextBox 8"/>
          <p:cNvSpPr txBox="1"/>
          <p:nvPr/>
        </p:nvSpPr>
        <p:spPr>
          <a:xfrm>
            <a:off x="6477000" y="3886200"/>
            <a:ext cx="2209800" cy="230832"/>
          </a:xfrm>
          <a:prstGeom prst="rect">
            <a:avLst/>
          </a:prstGeom>
          <a:solidFill>
            <a:schemeClr val="accent6">
              <a:lumMod val="60000"/>
              <a:lumOff val="40000"/>
            </a:schemeClr>
          </a:solidFill>
        </p:spPr>
        <p:txBody>
          <a:bodyPr wrap="square" rtlCol="0">
            <a:spAutoFit/>
          </a:bodyPr>
          <a:lstStyle/>
          <a:p>
            <a:r>
              <a:rPr lang="en-US" sz="900" dirty="0" smtClean="0"/>
              <a:t>FLAB                FERLAND LAB</a:t>
            </a:r>
            <a:endParaRPr lang="en-US" sz="900" dirty="0"/>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sp>
        <p:nvSpPr>
          <p:cNvPr id="4" name="Rectangle 3"/>
          <p:cNvSpPr/>
          <p:nvPr/>
        </p:nvSpPr>
        <p:spPr>
          <a:xfrm>
            <a:off x="228600" y="838200"/>
            <a:ext cx="457199" cy="4247317"/>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Wards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TextBox 8"/>
          <p:cNvSpPr txBox="1"/>
          <p:nvPr/>
        </p:nvSpPr>
        <p:spPr>
          <a:xfrm>
            <a:off x="4114800" y="5105400"/>
            <a:ext cx="1104900" cy="230832"/>
          </a:xfrm>
          <a:prstGeom prst="rect">
            <a:avLst/>
          </a:prstGeom>
          <a:solidFill>
            <a:schemeClr val="accent6">
              <a:lumMod val="60000"/>
              <a:lumOff val="40000"/>
            </a:schemeClr>
          </a:solidFill>
        </p:spPr>
        <p:txBody>
          <a:bodyPr wrap="square" rtlCol="0">
            <a:spAutoFit/>
          </a:bodyPr>
          <a:lstStyle/>
          <a:p>
            <a:r>
              <a:rPr lang="en-US" sz="900" dirty="0" smtClean="0"/>
              <a:t>FERLAND LAB</a:t>
            </a:r>
            <a:endParaRPr lang="en-US" sz="900" dirty="0"/>
          </a:p>
        </p:txBody>
      </p:sp>
      <p:pic>
        <p:nvPicPr>
          <p:cNvPr id="7171" name="Picture 3"/>
          <p:cNvPicPr>
            <a:picLocks noChangeAspect="1" noChangeArrowheads="1"/>
          </p:cNvPicPr>
          <p:nvPr/>
        </p:nvPicPr>
        <p:blipFill>
          <a:blip r:embed="rId2" cstate="print">
            <a:lum bright="-22000"/>
          </a:blip>
          <a:srcRect/>
          <a:stretch>
            <a:fillRect/>
          </a:stretch>
        </p:blipFill>
        <p:spPr bwMode="auto">
          <a:xfrm>
            <a:off x="2438400" y="3429000"/>
            <a:ext cx="6461414" cy="312420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1">
                <a:lumMod val="60000"/>
                <a:lumOff val="40000"/>
              </a:schemeClr>
            </a:extrusionClr>
            <a:contourClr>
              <a:schemeClr val="accent1">
                <a:lumMod val="60000"/>
                <a:lumOff val="40000"/>
              </a:schemeClr>
            </a:contourClr>
          </a:sp3d>
        </p:spPr>
      </p:pic>
      <p:sp>
        <p:nvSpPr>
          <p:cNvPr id="14" name="TextBox 13"/>
          <p:cNvSpPr txBox="1"/>
          <p:nvPr/>
        </p:nvSpPr>
        <p:spPr>
          <a:xfrm>
            <a:off x="4038600" y="5181600"/>
            <a:ext cx="1066800" cy="230832"/>
          </a:xfrm>
          <a:prstGeom prst="rect">
            <a:avLst/>
          </a:prstGeom>
          <a:solidFill>
            <a:schemeClr val="accent6">
              <a:lumMod val="60000"/>
              <a:lumOff val="40000"/>
            </a:schemeClr>
          </a:solidFill>
        </p:spPr>
        <p:txBody>
          <a:bodyPr wrap="square" rtlCol="0">
            <a:spAutoFit/>
          </a:bodyPr>
          <a:lstStyle/>
          <a:p>
            <a:r>
              <a:rPr lang="en-US" sz="900" dirty="0" err="1" smtClean="0"/>
              <a:t>Ferland</a:t>
            </a:r>
            <a:r>
              <a:rPr lang="en-US" sz="900" dirty="0" smtClean="0"/>
              <a:t> Lab</a:t>
            </a:r>
            <a:endParaRPr lang="en-US" sz="900" dirty="0"/>
          </a:p>
        </p:txBody>
      </p:sp>
      <p:pic>
        <p:nvPicPr>
          <p:cNvPr id="7175" name="Picture 7"/>
          <p:cNvPicPr>
            <a:picLocks noChangeAspect="1" noChangeArrowheads="1"/>
          </p:cNvPicPr>
          <p:nvPr/>
        </p:nvPicPr>
        <p:blipFill>
          <a:blip r:embed="rId3" cstate="print">
            <a:lum bright="-14000"/>
          </a:blip>
          <a:srcRect/>
          <a:stretch>
            <a:fillRect/>
          </a:stretch>
        </p:blipFill>
        <p:spPr bwMode="auto">
          <a:xfrm>
            <a:off x="1143000" y="152400"/>
            <a:ext cx="5493701" cy="3124200"/>
          </a:xfrm>
          <a:prstGeom prst="rect">
            <a:avLst/>
          </a:prstGeom>
          <a:noFill/>
          <a:ln w="9525">
            <a:noFill/>
            <a:miter lim="800000"/>
            <a:headEnd/>
            <a:tailEnd/>
          </a:ln>
          <a:scene3d>
            <a:camera prst="orthographicFront"/>
            <a:lightRig rig="threePt" dir="t"/>
          </a:scene3d>
          <a:sp3d extrusionH="76200" contourW="38100">
            <a:bevelT w="165100" prst="coolSlant"/>
            <a:extrusionClr>
              <a:srgbClr val="FFB7F5"/>
            </a:extrusionClr>
            <a:contourClr>
              <a:srgbClr val="FFB7F5"/>
            </a:contourClr>
          </a:sp3d>
        </p:spPr>
      </p:pic>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2" cstate="print"/>
          <a:srcRect/>
          <a:stretch>
            <a:fillRect/>
          </a:stretch>
        </p:blipFill>
        <p:spPr bwMode="auto">
          <a:xfrm>
            <a:off x="2590800" y="228600"/>
            <a:ext cx="6270654" cy="3200400"/>
          </a:xfrm>
          <a:prstGeom prst="rect">
            <a:avLst/>
          </a:prstGeom>
          <a:noFill/>
          <a:ln w="9525">
            <a:noFill/>
            <a:miter lim="800000"/>
            <a:headEnd/>
            <a:tailEnd/>
          </a:ln>
        </p:spPr>
      </p:pic>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sp>
        <p:nvSpPr>
          <p:cNvPr id="4" name="Rectangle 3"/>
          <p:cNvSpPr/>
          <p:nvPr/>
        </p:nvSpPr>
        <p:spPr>
          <a:xfrm>
            <a:off x="228600" y="838200"/>
            <a:ext cx="457199" cy="341632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Test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Box 9"/>
          <p:cNvSpPr txBox="1"/>
          <p:nvPr/>
        </p:nvSpPr>
        <p:spPr>
          <a:xfrm>
            <a:off x="2819400" y="1676400"/>
            <a:ext cx="990600" cy="230832"/>
          </a:xfrm>
          <a:prstGeom prst="rect">
            <a:avLst/>
          </a:prstGeom>
          <a:solidFill>
            <a:schemeClr val="accent6">
              <a:lumMod val="60000"/>
              <a:lumOff val="40000"/>
            </a:schemeClr>
          </a:solidFill>
        </p:spPr>
        <p:txBody>
          <a:bodyPr wrap="square" rtlCol="0">
            <a:spAutoFit/>
          </a:bodyPr>
          <a:lstStyle/>
          <a:p>
            <a:r>
              <a:rPr lang="en-US" sz="900" dirty="0" smtClean="0"/>
              <a:t>FEHEM</a:t>
            </a:r>
            <a:endParaRPr lang="en-US" sz="900" dirty="0"/>
          </a:p>
        </p:txBody>
      </p:sp>
      <p:pic>
        <p:nvPicPr>
          <p:cNvPr id="8197" name="Picture 5"/>
          <p:cNvPicPr>
            <a:picLocks noChangeAspect="1" noChangeArrowheads="1"/>
          </p:cNvPicPr>
          <p:nvPr/>
        </p:nvPicPr>
        <p:blipFill>
          <a:blip r:embed="rId3" cstate="print"/>
          <a:srcRect/>
          <a:stretch>
            <a:fillRect/>
          </a:stretch>
        </p:blipFill>
        <p:spPr bwMode="auto">
          <a:xfrm>
            <a:off x="1143000" y="3886200"/>
            <a:ext cx="6324600" cy="2771130"/>
          </a:xfrm>
          <a:prstGeom prst="rect">
            <a:avLst/>
          </a:prstGeom>
          <a:noFill/>
          <a:ln w="9525">
            <a:noFill/>
            <a:miter lim="800000"/>
            <a:headEnd/>
            <a:tailEnd/>
          </a:ln>
        </p:spPr>
      </p:pic>
      <p:sp>
        <p:nvSpPr>
          <p:cNvPr id="15" name="TextBox 14"/>
          <p:cNvSpPr txBox="1"/>
          <p:nvPr/>
        </p:nvSpPr>
        <p:spPr>
          <a:xfrm>
            <a:off x="6705600" y="762000"/>
            <a:ext cx="609600" cy="230832"/>
          </a:xfrm>
          <a:prstGeom prst="rect">
            <a:avLst/>
          </a:prstGeom>
          <a:solidFill>
            <a:schemeClr val="accent6">
              <a:lumMod val="60000"/>
              <a:lumOff val="40000"/>
            </a:schemeClr>
          </a:solidFill>
        </p:spPr>
        <p:txBody>
          <a:bodyPr wrap="square" rtlCol="0">
            <a:spAutoFit/>
          </a:bodyPr>
          <a:lstStyle/>
          <a:p>
            <a:r>
              <a:rPr lang="en-US" sz="900" dirty="0" smtClean="0"/>
              <a:t>FEHEM</a:t>
            </a:r>
            <a:endParaRPr lang="en-US" sz="900" dirty="0"/>
          </a:p>
        </p:txBody>
      </p:sp>
      <p:sp>
        <p:nvSpPr>
          <p:cNvPr id="16" name="TextBox 15"/>
          <p:cNvSpPr txBox="1"/>
          <p:nvPr/>
        </p:nvSpPr>
        <p:spPr>
          <a:xfrm>
            <a:off x="6781800" y="2362200"/>
            <a:ext cx="1752600" cy="369332"/>
          </a:xfrm>
          <a:prstGeom prst="rect">
            <a:avLst/>
          </a:prstGeom>
          <a:noFill/>
          <a:ln>
            <a:solidFill>
              <a:schemeClr val="accent1"/>
            </a:solidFill>
          </a:ln>
        </p:spPr>
        <p:txBody>
          <a:bodyPr wrap="square" rtlCol="0">
            <a:spAutoFit/>
          </a:bodyPr>
          <a:lstStyle/>
          <a:p>
            <a:r>
              <a:rPr lang="en-US" sz="900" dirty="0" smtClean="0"/>
              <a:t>And check new </a:t>
            </a:r>
            <a:r>
              <a:rPr lang="en-US" sz="900" dirty="0" err="1" smtClean="0"/>
              <a:t>env</a:t>
            </a:r>
            <a:r>
              <a:rPr lang="en-US" sz="900" dirty="0" smtClean="0"/>
              <a:t> if affiliate performs test</a:t>
            </a:r>
            <a:endParaRPr lang="en-US" sz="900" dirty="0"/>
          </a:p>
        </p:txBody>
      </p:sp>
      <p:sp>
        <p:nvSpPr>
          <p:cNvPr id="18" name="TextBox 17"/>
          <p:cNvSpPr txBox="1"/>
          <p:nvPr/>
        </p:nvSpPr>
        <p:spPr>
          <a:xfrm>
            <a:off x="1066800" y="1676400"/>
            <a:ext cx="1447800" cy="246221"/>
          </a:xfrm>
          <a:prstGeom prst="rect">
            <a:avLst/>
          </a:prstGeom>
          <a:solidFill>
            <a:schemeClr val="bg1"/>
          </a:solidFill>
          <a:ln>
            <a:solidFill>
              <a:schemeClr val="accent1"/>
            </a:solidFill>
          </a:ln>
        </p:spPr>
        <p:txBody>
          <a:bodyPr wrap="square" rtlCol="0">
            <a:spAutoFit/>
          </a:bodyPr>
          <a:lstStyle/>
          <a:p>
            <a:r>
              <a:rPr lang="en-US" sz="1000" dirty="0" smtClean="0"/>
              <a:t>Add new workstation</a:t>
            </a:r>
            <a:endParaRPr lang="en-US" sz="1000" dirty="0"/>
          </a:p>
        </p:txBody>
      </p:sp>
      <p:sp>
        <p:nvSpPr>
          <p:cNvPr id="19" name="TextBox 18"/>
          <p:cNvSpPr txBox="1"/>
          <p:nvPr/>
        </p:nvSpPr>
        <p:spPr>
          <a:xfrm>
            <a:off x="5562600" y="5715000"/>
            <a:ext cx="2362200" cy="369332"/>
          </a:xfrm>
          <a:prstGeom prst="rect">
            <a:avLst/>
          </a:prstGeom>
          <a:noFill/>
          <a:ln>
            <a:solidFill>
              <a:schemeClr val="accent1"/>
            </a:solidFill>
          </a:ln>
        </p:spPr>
        <p:txBody>
          <a:bodyPr wrap="square" rtlCol="0">
            <a:spAutoFit/>
          </a:bodyPr>
          <a:lstStyle/>
          <a:p>
            <a:r>
              <a:rPr lang="en-US" sz="900" dirty="0" smtClean="0"/>
              <a:t>Check new </a:t>
            </a:r>
            <a:r>
              <a:rPr lang="en-US" sz="900" dirty="0" err="1" smtClean="0"/>
              <a:t>env</a:t>
            </a:r>
            <a:r>
              <a:rPr lang="en-US" sz="900" dirty="0" smtClean="0"/>
              <a:t> ONLY if another facility will perform the test for the new affiliate</a:t>
            </a:r>
            <a:endParaRPr lang="en-US" sz="900" dirty="0"/>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thCAXTQPIK.jpg"/>
          <p:cNvPicPr>
            <a:picLocks noGrp="1" noChangeAspect="1"/>
          </p:cNvPicPr>
          <p:nvPr>
            <p:ph sz="half" idx="1"/>
          </p:nvPr>
        </p:nvPicPr>
        <p:blipFill>
          <a:blip r:embed="rId2" cstate="print"/>
          <a:stretch>
            <a:fillRect/>
          </a:stretch>
        </p:blipFill>
        <p:spPr>
          <a:xfrm>
            <a:off x="2133600" y="457200"/>
            <a:ext cx="5158581" cy="5158581"/>
          </a:xfrm>
        </p:spPr>
      </p:pic>
      <p:sp>
        <p:nvSpPr>
          <p:cNvPr id="24" name="TextBox 23"/>
          <p:cNvSpPr txBox="1"/>
          <p:nvPr/>
        </p:nvSpPr>
        <p:spPr>
          <a:xfrm>
            <a:off x="3200400" y="3124200"/>
            <a:ext cx="1981200" cy="1477328"/>
          </a:xfrm>
          <a:prstGeom prst="rect">
            <a:avLst/>
          </a:prstGeom>
          <a:noFill/>
        </p:spPr>
        <p:txBody>
          <a:bodyPr wrap="square" rtlCol="0">
            <a:spAutoFit/>
          </a:bodyPr>
          <a:lstStyle/>
          <a:p>
            <a:pPr algn="ctr"/>
            <a:r>
              <a:rPr lang="en-US" dirty="0" smtClean="0"/>
              <a:t>Questions</a:t>
            </a:r>
          </a:p>
          <a:p>
            <a:pPr algn="ctr"/>
            <a:r>
              <a:rPr lang="en-US" dirty="0" smtClean="0"/>
              <a:t>About</a:t>
            </a:r>
          </a:p>
          <a:p>
            <a:pPr algn="ctr"/>
            <a:r>
              <a:rPr lang="en-US" dirty="0" smtClean="0"/>
              <a:t>Lab Setup when using a new environment?</a:t>
            </a:r>
            <a:endParaRPr lang="en-US" dirty="0"/>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a:xfrm>
            <a:off x="457200" y="216778"/>
            <a:ext cx="3810000" cy="926222"/>
          </a:xfrm>
        </p:spPr>
        <p:txBody>
          <a:bodyPr anchor="ctr"/>
          <a:lstStyle/>
          <a:p>
            <a:r>
              <a:rPr lang="en-US" dirty="0" smtClean="0"/>
              <a:t>Multisite Setup</a:t>
            </a:r>
            <a:endParaRPr lang="en-US" dirty="0"/>
          </a:p>
        </p:txBody>
      </p:sp>
      <p:sp>
        <p:nvSpPr>
          <p:cNvPr id="4" name="Content Placeholder 3"/>
          <p:cNvSpPr>
            <a:spLocks noGrp="1"/>
          </p:cNvSpPr>
          <p:nvPr>
            <p:ph sz="half" idx="1"/>
          </p:nvPr>
        </p:nvSpPr>
        <p:spPr>
          <a:xfrm>
            <a:off x="457200" y="1219200"/>
            <a:ext cx="8153400" cy="5181600"/>
          </a:xfrm>
        </p:spPr>
        <p:txBody>
          <a:bodyPr/>
          <a:lstStyle/>
          <a:p>
            <a:r>
              <a:rPr lang="en-US" sz="2800" dirty="0" smtClean="0"/>
              <a:t>Whether you actually need a new environment depends on a number of factors.  Please discuss with your implementation specialist.</a:t>
            </a:r>
          </a:p>
          <a:p>
            <a:endParaRPr lang="en-US" sz="2800" dirty="0" smtClean="0"/>
          </a:p>
          <a:p>
            <a:r>
              <a:rPr lang="en-US" sz="2800" dirty="0" smtClean="0"/>
              <a:t>Advantage- Somewhat less setup</a:t>
            </a:r>
          </a:p>
          <a:p>
            <a:endParaRPr lang="en-US" sz="2800" dirty="0" smtClean="0"/>
          </a:p>
          <a:p>
            <a:r>
              <a:rPr lang="en-US" sz="2800" dirty="0" smtClean="0"/>
              <a:t>Disadvantage- Cannot redirect again</a:t>
            </a:r>
          </a:p>
        </p:txBody>
      </p:sp>
      <p:sp>
        <p:nvSpPr>
          <p:cNvPr id="5" name="Text Placeholder 4"/>
          <p:cNvSpPr>
            <a:spLocks noGrp="1"/>
          </p:cNvSpPr>
          <p:nvPr>
            <p:ph type="body" idx="2"/>
          </p:nvPr>
        </p:nvSpPr>
        <p:spPr>
          <a:xfrm>
            <a:off x="457200" y="838200"/>
            <a:ext cx="3810000" cy="457200"/>
          </a:xfrm>
        </p:spPr>
        <p:txBody>
          <a:bodyPr/>
          <a:lstStyle/>
          <a:p>
            <a:r>
              <a:rPr lang="en-US" dirty="0" smtClean="0"/>
              <a:t>NO New Environment Setup</a:t>
            </a:r>
            <a:endParaRPr lang="en-US" dirty="0"/>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p:txBody>
          <a:bodyPr/>
          <a:lstStyle/>
          <a:p>
            <a:r>
              <a:rPr lang="en-US" dirty="0" smtClean="0"/>
              <a:t>Lab Setup</a:t>
            </a:r>
            <a:endParaRPr lang="en-US" dirty="0"/>
          </a:p>
        </p:txBody>
      </p:sp>
      <p:sp>
        <p:nvSpPr>
          <p:cNvPr id="4" name="Content Placeholder 3"/>
          <p:cNvSpPr>
            <a:spLocks noGrp="1"/>
          </p:cNvSpPr>
          <p:nvPr>
            <p:ph sz="half" idx="1"/>
          </p:nvPr>
        </p:nvSpPr>
        <p:spPr>
          <a:xfrm>
            <a:off x="457200" y="1524000"/>
            <a:ext cx="8153400" cy="4602163"/>
          </a:xfrm>
        </p:spPr>
        <p:txBody>
          <a:bodyPr/>
          <a:lstStyle/>
          <a:p>
            <a:r>
              <a:rPr lang="en-US" sz="2000" dirty="0" smtClean="0"/>
              <a:t>Create only new Location/Department/Workstations as previously described (do not create a new environment)</a:t>
            </a:r>
          </a:p>
          <a:p>
            <a:endParaRPr lang="en-US" sz="2000" dirty="0" smtClean="0"/>
          </a:p>
          <a:p>
            <a:r>
              <a:rPr lang="en-US" sz="2000" dirty="0" smtClean="0"/>
              <a:t>The new Depot/OLCC uses an existing environment (i.e. MLAB, </a:t>
            </a:r>
            <a:r>
              <a:rPr lang="en-US" sz="2000" dirty="0" err="1" smtClean="0"/>
              <a:t>env</a:t>
            </a:r>
            <a:r>
              <a:rPr lang="en-US" sz="2000" dirty="0" smtClean="0"/>
              <a:t> 0) in the Environment Selection Table.</a:t>
            </a:r>
          </a:p>
          <a:p>
            <a:endParaRPr lang="en-US" sz="2000" dirty="0" smtClean="0"/>
          </a:p>
          <a:p>
            <a:r>
              <a:rPr lang="en-US" sz="2000" dirty="0" smtClean="0"/>
              <a:t>Add workstations to the tests to be done at other sites</a:t>
            </a:r>
          </a:p>
          <a:p>
            <a:endParaRPr lang="en-US" sz="2000" dirty="0" smtClean="0"/>
          </a:p>
          <a:p>
            <a:r>
              <a:rPr lang="en-US" sz="2000" dirty="0" smtClean="0"/>
              <a:t>Use the Workstation Redirection Table to push the                ordered test from the MLAB workstation to the affiliate’s  workstation (FLAB)</a:t>
            </a:r>
          </a:p>
          <a:p>
            <a:endParaRPr lang="en-US" sz="1200" dirty="0" smtClean="0"/>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  Green = Both</a:t>
            </a:r>
            <a:endParaRPr lang="en-US" sz="800" dirty="0"/>
          </a:p>
        </p:txBody>
      </p:sp>
      <p:pic>
        <p:nvPicPr>
          <p:cNvPr id="3078" name="Picture 6"/>
          <p:cNvPicPr>
            <a:picLocks noChangeAspect="1" noChangeArrowheads="1"/>
          </p:cNvPicPr>
          <p:nvPr/>
        </p:nvPicPr>
        <p:blipFill>
          <a:blip r:embed="rId2" cstate="print">
            <a:lum bright="-18000"/>
          </a:blip>
          <a:srcRect/>
          <a:stretch>
            <a:fillRect/>
          </a:stretch>
        </p:blipFill>
        <p:spPr bwMode="auto">
          <a:xfrm>
            <a:off x="1066800" y="1447800"/>
            <a:ext cx="7772400" cy="1905000"/>
          </a:xfrm>
          <a:prstGeom prst="rect">
            <a:avLst/>
          </a:prstGeom>
          <a:noFill/>
          <a:ln w="9525">
            <a:noFill/>
            <a:miter lim="800000"/>
            <a:headEnd/>
            <a:tailEnd/>
          </a:ln>
          <a:scene3d>
            <a:camera prst="orthographicFront"/>
            <a:lightRig rig="threePt" dir="t"/>
          </a:scene3d>
          <a:sp3d extrusionH="76200" contourW="38100">
            <a:bevelT w="165100" prst="coolSlant"/>
            <a:extrusionClr>
              <a:schemeClr val="accent4">
                <a:lumMod val="60000"/>
                <a:lumOff val="40000"/>
              </a:schemeClr>
            </a:extrusionClr>
            <a:contourClr>
              <a:schemeClr val="accent4">
                <a:lumMod val="60000"/>
                <a:lumOff val="40000"/>
              </a:schemeClr>
            </a:contourClr>
          </a:sp3d>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dirty="0" smtClean="0">
                <a:solidFill>
                  <a:schemeClr val="tx2">
                    <a:satMod val="130000"/>
                  </a:schemeClr>
                </a:solidFill>
              </a:rPr>
              <a:t>Doctor Files</a:t>
            </a:r>
            <a:endParaRPr lang="en-US" dirty="0">
              <a:solidFill>
                <a:schemeClr val="tx2">
                  <a:satMod val="130000"/>
                </a:schemeClr>
              </a:solidFill>
            </a:endParaRPr>
          </a:p>
        </p:txBody>
      </p:sp>
      <p:sp>
        <p:nvSpPr>
          <p:cNvPr id="5" name="Content Placeholder 4"/>
          <p:cNvSpPr>
            <a:spLocks noGrp="1"/>
          </p:cNvSpPr>
          <p:nvPr>
            <p:ph idx="1"/>
          </p:nvPr>
        </p:nvSpPr>
        <p:spPr/>
        <p:txBody>
          <a:bodyPr/>
          <a:lstStyle/>
          <a:p>
            <a:r>
              <a:rPr lang="en-US" sz="2800" dirty="0" smtClean="0"/>
              <a:t>Get the Doctor Master from the new affiliate</a:t>
            </a:r>
          </a:p>
          <a:p>
            <a:endParaRPr lang="en-US" sz="2800" dirty="0" smtClean="0"/>
          </a:p>
          <a:p>
            <a:r>
              <a:rPr lang="en-US" sz="2800" dirty="0" smtClean="0"/>
              <a:t>Will doctors need to be added to the system?</a:t>
            </a:r>
          </a:p>
          <a:p>
            <a:endParaRPr lang="en-US" sz="2800" dirty="0" smtClean="0"/>
          </a:p>
          <a:p>
            <a:r>
              <a:rPr lang="en-US" sz="2800" dirty="0" smtClean="0"/>
              <a:t>Will “shared” doctors be identified by the current Soft ID or will two ID’s be needed?</a:t>
            </a:r>
          </a:p>
          <a:p>
            <a:endParaRPr lang="en-US" sz="2800" dirty="0" smtClean="0"/>
          </a:p>
          <a:p>
            <a:r>
              <a:rPr lang="en-US" sz="2800" dirty="0" smtClean="0"/>
              <a:t>If a second ID, does it need to be prefixed to be unique?</a:t>
            </a:r>
          </a:p>
          <a:p>
            <a:pPr>
              <a:buNone/>
            </a:pPr>
            <a:endParaRPr lang="en-US" dirty="0" smtClean="0"/>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400800"/>
            <a:ext cx="3733800" cy="215444"/>
          </a:xfrm>
          <a:prstGeom prst="rect">
            <a:avLst/>
          </a:prstGeom>
          <a:noFill/>
        </p:spPr>
        <p:txBody>
          <a:bodyPr wrap="square" rtlCol="0">
            <a:spAutoFit/>
          </a:bodyPr>
          <a:lstStyle/>
          <a:p>
            <a:r>
              <a:rPr lang="en-US" sz="800" dirty="0" smtClean="0"/>
              <a:t>Pink = 4.0   Blue = 4.5</a:t>
            </a:r>
            <a:endParaRPr lang="en-US" sz="800" dirty="0"/>
          </a:p>
        </p:txBody>
      </p:sp>
      <p:pic>
        <p:nvPicPr>
          <p:cNvPr id="7170" name="Picture 2"/>
          <p:cNvPicPr>
            <a:picLocks noChangeAspect="1" noChangeArrowheads="1"/>
          </p:cNvPicPr>
          <p:nvPr/>
        </p:nvPicPr>
        <p:blipFill>
          <a:blip r:embed="rId2" cstate="print">
            <a:lum bright="-23000"/>
          </a:blip>
          <a:srcRect/>
          <a:stretch>
            <a:fillRect/>
          </a:stretch>
        </p:blipFill>
        <p:spPr bwMode="auto">
          <a:xfrm>
            <a:off x="1295400" y="1066800"/>
            <a:ext cx="7429500" cy="1609725"/>
          </a:xfrm>
          <a:prstGeom prst="rect">
            <a:avLst/>
          </a:prstGeom>
          <a:noFill/>
          <a:ln w="9525">
            <a:noFill/>
            <a:miter lim="800000"/>
            <a:headEnd/>
            <a:tailEnd/>
          </a:ln>
          <a:scene3d>
            <a:camera prst="orthographicFront"/>
            <a:lightRig rig="threePt" dir="t"/>
          </a:scene3d>
          <a:sp3d extrusionH="76200" contourW="38100">
            <a:bevelT w="165100" prst="coolSlant"/>
            <a:extrusionClr>
              <a:srgbClr val="92D050"/>
            </a:extrusionClr>
            <a:contourClr>
              <a:schemeClr val="accent5">
                <a:lumMod val="75000"/>
              </a:schemeClr>
            </a:contourClr>
          </a:sp3d>
        </p:spPr>
      </p:pic>
      <p:sp>
        <p:nvSpPr>
          <p:cNvPr id="5" name="TextBox 4"/>
          <p:cNvSpPr txBox="1"/>
          <p:nvPr/>
        </p:nvSpPr>
        <p:spPr>
          <a:xfrm>
            <a:off x="1295400" y="2819400"/>
            <a:ext cx="4922566" cy="276999"/>
          </a:xfrm>
          <a:prstGeom prst="rect">
            <a:avLst/>
          </a:prstGeom>
          <a:noFill/>
        </p:spPr>
        <p:txBody>
          <a:bodyPr wrap="none" rtlCol="0">
            <a:spAutoFit/>
          </a:bodyPr>
          <a:lstStyle/>
          <a:p>
            <a:r>
              <a:rPr lang="en-US" sz="1200" dirty="0" smtClean="0"/>
              <a:t>Define a switching action on the Workstations Switching Actions Table</a:t>
            </a:r>
            <a:endParaRPr lang="en-US" sz="1200" dirty="0"/>
          </a:p>
        </p:txBody>
      </p:sp>
      <p:sp>
        <p:nvSpPr>
          <p:cNvPr id="6" name="TextBox 5"/>
          <p:cNvSpPr txBox="1"/>
          <p:nvPr/>
        </p:nvSpPr>
        <p:spPr>
          <a:xfrm>
            <a:off x="1219200" y="5181600"/>
            <a:ext cx="6846618" cy="276999"/>
          </a:xfrm>
          <a:prstGeom prst="rect">
            <a:avLst/>
          </a:prstGeom>
          <a:noFill/>
        </p:spPr>
        <p:txBody>
          <a:bodyPr wrap="none" rtlCol="0">
            <a:spAutoFit/>
          </a:bodyPr>
          <a:lstStyle/>
          <a:p>
            <a:r>
              <a:rPr lang="en-US" sz="1200" dirty="0" smtClean="0"/>
              <a:t>Use it on the Workstations Redirection Table OR enter test by test (either group or individual tests)</a:t>
            </a:r>
            <a:endParaRPr lang="en-US" sz="1200" dirty="0"/>
          </a:p>
        </p:txBody>
      </p:sp>
      <p:pic>
        <p:nvPicPr>
          <p:cNvPr id="7171" name="Picture 3"/>
          <p:cNvPicPr>
            <a:picLocks noChangeAspect="1" noChangeArrowheads="1"/>
          </p:cNvPicPr>
          <p:nvPr/>
        </p:nvPicPr>
        <p:blipFill>
          <a:blip r:embed="rId3" cstate="print">
            <a:lum bright="-17000"/>
          </a:blip>
          <a:srcRect/>
          <a:stretch>
            <a:fillRect/>
          </a:stretch>
        </p:blipFill>
        <p:spPr bwMode="auto">
          <a:xfrm>
            <a:off x="1219200" y="3505200"/>
            <a:ext cx="7400926" cy="1514475"/>
          </a:xfrm>
          <a:prstGeom prst="rect">
            <a:avLst/>
          </a:prstGeom>
          <a:noFill/>
          <a:ln w="9525">
            <a:noFill/>
            <a:miter lim="800000"/>
            <a:headEnd/>
            <a:tailEnd/>
          </a:ln>
          <a:scene3d>
            <a:camera prst="orthographicFront"/>
            <a:lightRig rig="threePt" dir="t"/>
          </a:scene3d>
          <a:sp3d extrusionH="76200" contourW="38100">
            <a:bevelT w="165100" prst="coolSlant"/>
            <a:extrusionClr>
              <a:srgbClr val="92D050"/>
            </a:extrusionClr>
            <a:contourClr>
              <a:srgbClr val="92D050"/>
            </a:contourClr>
          </a:sp3d>
        </p:spPr>
      </p:pic>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a:xfrm>
            <a:off x="457200" y="216778"/>
            <a:ext cx="3810000" cy="926222"/>
          </a:xfrm>
        </p:spPr>
        <p:txBody>
          <a:bodyPr anchor="ctr"/>
          <a:lstStyle/>
          <a:p>
            <a:r>
              <a:rPr lang="en-US" dirty="0" smtClean="0"/>
              <a:t>Security</a:t>
            </a:r>
            <a:endParaRPr lang="en-US" dirty="0"/>
          </a:p>
        </p:txBody>
      </p:sp>
      <p:sp>
        <p:nvSpPr>
          <p:cNvPr id="4" name="Content Placeholder 3"/>
          <p:cNvSpPr>
            <a:spLocks noGrp="1"/>
          </p:cNvSpPr>
          <p:nvPr>
            <p:ph sz="half" idx="1"/>
          </p:nvPr>
        </p:nvSpPr>
        <p:spPr>
          <a:xfrm>
            <a:off x="457200" y="1219200"/>
            <a:ext cx="8153400" cy="5181600"/>
          </a:xfrm>
        </p:spPr>
        <p:txBody>
          <a:bodyPr/>
          <a:lstStyle/>
          <a:p>
            <a:r>
              <a:rPr lang="en-US" dirty="0" smtClean="0"/>
              <a:t>Add the new users</a:t>
            </a:r>
          </a:p>
          <a:p>
            <a:endParaRPr lang="en-US" dirty="0" smtClean="0"/>
          </a:p>
          <a:p>
            <a:r>
              <a:rPr lang="en-US" dirty="0" smtClean="0"/>
              <a:t>For Users who need to see the new site as a choice at log in, add the new site to that user’s role or User Site Role.               </a:t>
            </a:r>
          </a:p>
        </p:txBody>
      </p:sp>
      <p:sp>
        <p:nvSpPr>
          <p:cNvPr id="5" name="Text Placeholder 4"/>
          <p:cNvSpPr>
            <a:spLocks noGrp="1"/>
          </p:cNvSpPr>
          <p:nvPr>
            <p:ph type="body" idx="2"/>
          </p:nvPr>
        </p:nvSpPr>
        <p:spPr>
          <a:xfrm>
            <a:off x="457200" y="838200"/>
            <a:ext cx="3810000" cy="457200"/>
          </a:xfrm>
        </p:spPr>
        <p:txBody>
          <a:bodyPr/>
          <a:lstStyle/>
          <a:p>
            <a:endParaRPr lang="en-US" dirty="0"/>
          </a:p>
        </p:txBody>
      </p:sp>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a:xfrm>
            <a:off x="457200" y="216778"/>
            <a:ext cx="3810000" cy="926222"/>
          </a:xfrm>
        </p:spPr>
        <p:txBody>
          <a:bodyPr anchor="ctr"/>
          <a:lstStyle/>
          <a:p>
            <a:r>
              <a:rPr lang="en-US" dirty="0" smtClean="0"/>
              <a:t>Site logins</a:t>
            </a:r>
            <a:endParaRPr lang="en-US" dirty="0"/>
          </a:p>
        </p:txBody>
      </p:sp>
      <p:sp>
        <p:nvSpPr>
          <p:cNvPr id="4" name="Content Placeholder 3"/>
          <p:cNvSpPr>
            <a:spLocks noGrp="1"/>
          </p:cNvSpPr>
          <p:nvPr>
            <p:ph sz="half" idx="1"/>
          </p:nvPr>
        </p:nvSpPr>
        <p:spPr>
          <a:xfrm>
            <a:off x="457200" y="1219200"/>
            <a:ext cx="8153400" cy="5181600"/>
          </a:xfrm>
        </p:spPr>
        <p:txBody>
          <a:bodyPr/>
          <a:lstStyle/>
          <a:p>
            <a:r>
              <a:rPr lang="en-US" dirty="0" smtClean="0"/>
              <a:t>SCC will add site logins to the upgrade system</a:t>
            </a:r>
          </a:p>
          <a:p>
            <a:endParaRPr lang="en-US" dirty="0" smtClean="0"/>
          </a:p>
          <a:p>
            <a:r>
              <a:rPr lang="en-US" dirty="0" smtClean="0"/>
              <a:t>Site logins do not need to be added to the live system until Go-Live but they can be added before, if desired.  Specify letter(s) to represent the site.               </a:t>
            </a:r>
          </a:p>
        </p:txBody>
      </p:sp>
      <p:sp>
        <p:nvSpPr>
          <p:cNvPr id="5" name="Text Placeholder 4"/>
          <p:cNvSpPr>
            <a:spLocks noGrp="1"/>
          </p:cNvSpPr>
          <p:nvPr>
            <p:ph type="body" idx="2"/>
          </p:nvPr>
        </p:nvSpPr>
        <p:spPr>
          <a:xfrm>
            <a:off x="457200" y="838200"/>
            <a:ext cx="3810000" cy="457200"/>
          </a:xfrm>
        </p:spPr>
        <p:txBody>
          <a:bodyPr/>
          <a:lstStyle/>
          <a:p>
            <a:endParaRPr lang="en-US" dirty="0"/>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a:xfrm>
            <a:off x="457200" y="216778"/>
            <a:ext cx="3810000" cy="926222"/>
          </a:xfrm>
        </p:spPr>
        <p:txBody>
          <a:bodyPr anchor="ctr"/>
          <a:lstStyle/>
          <a:p>
            <a:r>
              <a:rPr lang="en-US" dirty="0" smtClean="0"/>
              <a:t>Patient Reports</a:t>
            </a:r>
            <a:endParaRPr lang="en-US" dirty="0"/>
          </a:p>
        </p:txBody>
      </p:sp>
      <p:sp>
        <p:nvSpPr>
          <p:cNvPr id="4" name="Content Placeholder 3"/>
          <p:cNvSpPr>
            <a:spLocks noGrp="1"/>
          </p:cNvSpPr>
          <p:nvPr>
            <p:ph sz="half" idx="1"/>
          </p:nvPr>
        </p:nvSpPr>
        <p:spPr>
          <a:xfrm>
            <a:off x="457200" y="1219200"/>
            <a:ext cx="8153400" cy="5181600"/>
          </a:xfrm>
        </p:spPr>
        <p:txBody>
          <a:bodyPr/>
          <a:lstStyle/>
          <a:p>
            <a:r>
              <a:rPr lang="en-US" dirty="0" smtClean="0"/>
              <a:t>If new layouts are created for the new affiliate, new report tags will have to be copied and added to the new layouts</a:t>
            </a:r>
          </a:p>
          <a:p>
            <a:endParaRPr lang="en-US" dirty="0" smtClean="0"/>
          </a:p>
          <a:p>
            <a:r>
              <a:rPr lang="en-US" dirty="0" smtClean="0"/>
              <a:t>If you are using a legend in the footer to indicate the name and address of the performing lab, the new affiliate will     need to be added.              </a:t>
            </a:r>
          </a:p>
        </p:txBody>
      </p:sp>
      <p:sp>
        <p:nvSpPr>
          <p:cNvPr id="5" name="Text Placeholder 4"/>
          <p:cNvSpPr>
            <a:spLocks noGrp="1"/>
          </p:cNvSpPr>
          <p:nvPr>
            <p:ph type="body" idx="2"/>
          </p:nvPr>
        </p:nvSpPr>
        <p:spPr>
          <a:xfrm>
            <a:off x="457200" y="838200"/>
            <a:ext cx="3810000" cy="457200"/>
          </a:xfrm>
        </p:spPr>
        <p:txBody>
          <a:bodyPr/>
          <a:lstStyle/>
          <a:p>
            <a:endParaRPr lang="en-US" dirty="0"/>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a:xfrm>
            <a:off x="457200" y="216778"/>
            <a:ext cx="3810000" cy="926222"/>
          </a:xfrm>
        </p:spPr>
        <p:txBody>
          <a:bodyPr anchor="ctr"/>
          <a:lstStyle/>
          <a:p>
            <a:r>
              <a:rPr lang="en-US" dirty="0" smtClean="0"/>
              <a:t>Printers</a:t>
            </a:r>
            <a:endParaRPr lang="en-US" dirty="0"/>
          </a:p>
        </p:txBody>
      </p:sp>
      <p:sp>
        <p:nvSpPr>
          <p:cNvPr id="4" name="Content Placeholder 3"/>
          <p:cNvSpPr>
            <a:spLocks noGrp="1"/>
          </p:cNvSpPr>
          <p:nvPr>
            <p:ph sz="half" idx="1"/>
          </p:nvPr>
        </p:nvSpPr>
        <p:spPr>
          <a:xfrm>
            <a:off x="457200" y="1219200"/>
            <a:ext cx="8153400" cy="5181600"/>
          </a:xfrm>
        </p:spPr>
        <p:txBody>
          <a:bodyPr/>
          <a:lstStyle/>
          <a:p>
            <a:r>
              <a:rPr lang="en-US" dirty="0" smtClean="0"/>
              <a:t>For all new printers to be added, gather the following info</a:t>
            </a:r>
          </a:p>
          <a:p>
            <a:pPr lvl="1"/>
            <a:r>
              <a:rPr lang="en-US" dirty="0" smtClean="0"/>
              <a:t>Printer type: label, dot matrix, laser, etc</a:t>
            </a:r>
          </a:p>
          <a:p>
            <a:pPr lvl="1"/>
            <a:r>
              <a:rPr lang="en-US" dirty="0" smtClean="0"/>
              <a:t>Printer brand:  Zebra, Oki-Data, </a:t>
            </a:r>
            <a:r>
              <a:rPr lang="en-US" dirty="0" err="1" smtClean="0"/>
              <a:t>Intermic</a:t>
            </a:r>
            <a:r>
              <a:rPr lang="en-US" dirty="0" smtClean="0"/>
              <a:t>, etc.</a:t>
            </a:r>
          </a:p>
          <a:p>
            <a:pPr lvl="1"/>
            <a:r>
              <a:rPr lang="en-US" dirty="0" smtClean="0"/>
              <a:t>Printer model: 600, 320, 4000, </a:t>
            </a:r>
            <a:r>
              <a:rPr lang="en-US" dirty="0" err="1" smtClean="0"/>
              <a:t>OptraT</a:t>
            </a:r>
            <a:r>
              <a:rPr lang="en-US" dirty="0" smtClean="0"/>
              <a:t>, etc.</a:t>
            </a:r>
          </a:p>
          <a:p>
            <a:pPr lvl="1"/>
            <a:r>
              <a:rPr lang="en-US" dirty="0" smtClean="0"/>
              <a:t>Serial or network connection</a:t>
            </a:r>
          </a:p>
          <a:p>
            <a:pPr lvl="2"/>
            <a:r>
              <a:rPr lang="en-US" dirty="0" smtClean="0"/>
              <a:t>Serial- also get baud rate, flow control, stop         bits, parity and character length</a:t>
            </a:r>
          </a:p>
          <a:p>
            <a:pPr lvl="2"/>
            <a:r>
              <a:rPr lang="en-US" dirty="0" smtClean="0"/>
              <a:t>Network- also get IP address and type of            print server used</a:t>
            </a:r>
          </a:p>
        </p:txBody>
      </p:sp>
      <p:sp>
        <p:nvSpPr>
          <p:cNvPr id="5" name="Text Placeholder 4"/>
          <p:cNvSpPr>
            <a:spLocks noGrp="1"/>
          </p:cNvSpPr>
          <p:nvPr>
            <p:ph type="body" idx="2"/>
          </p:nvPr>
        </p:nvSpPr>
        <p:spPr>
          <a:xfrm>
            <a:off x="457200" y="838200"/>
            <a:ext cx="3810000" cy="457200"/>
          </a:xfrm>
        </p:spPr>
        <p:txBody>
          <a:bodyPr/>
          <a:lstStyle/>
          <a:p>
            <a:endParaRPr lang="en-US" dirty="0"/>
          </a:p>
        </p:txBody>
      </p:sp>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eggy\AppData\Local\Microsoft\Windows\Temporary Internet Files\Content.IE5\GCKHSE99\MC900384282[1].wmf"/>
          <p:cNvPicPr>
            <a:picLocks noChangeAspect="1" noChangeArrowheads="1"/>
          </p:cNvPicPr>
          <p:nvPr/>
        </p:nvPicPr>
        <p:blipFill>
          <a:blip r:embed="rId2" cstate="print"/>
          <a:srcRect/>
          <a:stretch>
            <a:fillRect/>
          </a:stretch>
        </p:blipFill>
        <p:spPr bwMode="auto">
          <a:xfrm>
            <a:off x="7162800" y="4572000"/>
            <a:ext cx="1695298" cy="1806854"/>
          </a:xfrm>
          <a:prstGeom prst="rect">
            <a:avLst/>
          </a:prstGeom>
          <a:noFill/>
        </p:spPr>
      </p:pic>
      <p:sp>
        <p:nvSpPr>
          <p:cNvPr id="3" name="Title 2"/>
          <p:cNvSpPr>
            <a:spLocks noGrp="1"/>
          </p:cNvSpPr>
          <p:nvPr>
            <p:ph type="title"/>
          </p:nvPr>
        </p:nvSpPr>
        <p:spPr>
          <a:xfrm>
            <a:off x="457200" y="216778"/>
            <a:ext cx="3810000" cy="926222"/>
          </a:xfrm>
        </p:spPr>
        <p:txBody>
          <a:bodyPr anchor="ctr"/>
          <a:lstStyle/>
          <a:p>
            <a:r>
              <a:rPr lang="en-US" dirty="0" smtClean="0"/>
              <a:t>Templates/</a:t>
            </a:r>
            <a:r>
              <a:rPr lang="en-US" dirty="0" err="1" smtClean="0"/>
              <a:t>Worklists</a:t>
            </a:r>
            <a:endParaRPr lang="en-US" dirty="0"/>
          </a:p>
        </p:txBody>
      </p:sp>
      <p:sp>
        <p:nvSpPr>
          <p:cNvPr id="4" name="Content Placeholder 3"/>
          <p:cNvSpPr>
            <a:spLocks noGrp="1"/>
          </p:cNvSpPr>
          <p:nvPr>
            <p:ph sz="half" idx="1"/>
          </p:nvPr>
        </p:nvSpPr>
        <p:spPr>
          <a:xfrm>
            <a:off x="457200" y="1219200"/>
            <a:ext cx="8153400" cy="5181600"/>
          </a:xfrm>
        </p:spPr>
        <p:txBody>
          <a:bodyPr/>
          <a:lstStyle/>
          <a:p>
            <a:r>
              <a:rPr lang="en-US" dirty="0" smtClean="0"/>
              <a:t>New affiliate could have their own or Permission Classes could be used to limit what different affiliates see on the same template/</a:t>
            </a:r>
            <a:r>
              <a:rPr lang="en-US" dirty="0" err="1" smtClean="0"/>
              <a:t>worklist</a:t>
            </a:r>
            <a:r>
              <a:rPr lang="en-US" dirty="0" smtClean="0"/>
              <a:t>.</a:t>
            </a:r>
          </a:p>
        </p:txBody>
      </p:sp>
      <p:sp>
        <p:nvSpPr>
          <p:cNvPr id="5" name="Text Placeholder 4"/>
          <p:cNvSpPr>
            <a:spLocks noGrp="1"/>
          </p:cNvSpPr>
          <p:nvPr>
            <p:ph type="body" idx="2"/>
          </p:nvPr>
        </p:nvSpPr>
        <p:spPr>
          <a:xfrm>
            <a:off x="457200" y="838200"/>
            <a:ext cx="3810000" cy="457200"/>
          </a:xfrm>
        </p:spPr>
        <p:txBody>
          <a:bodyPr/>
          <a:lstStyle/>
          <a:p>
            <a:endParaRPr lang="en-US" dirty="0"/>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thCAXTQPIK.jpg"/>
          <p:cNvPicPr>
            <a:picLocks noGrp="1" noChangeAspect="1"/>
          </p:cNvPicPr>
          <p:nvPr>
            <p:ph sz="half" idx="1"/>
          </p:nvPr>
        </p:nvPicPr>
        <p:blipFill>
          <a:blip r:embed="rId2" cstate="print"/>
          <a:stretch>
            <a:fillRect/>
          </a:stretch>
        </p:blipFill>
        <p:spPr>
          <a:xfrm>
            <a:off x="2133600" y="457200"/>
            <a:ext cx="5158581" cy="5158581"/>
          </a:xfrm>
        </p:spPr>
      </p:pic>
      <p:sp>
        <p:nvSpPr>
          <p:cNvPr id="24" name="TextBox 23"/>
          <p:cNvSpPr txBox="1"/>
          <p:nvPr/>
        </p:nvSpPr>
        <p:spPr>
          <a:xfrm>
            <a:off x="3200400" y="3429000"/>
            <a:ext cx="1981200" cy="923330"/>
          </a:xfrm>
          <a:prstGeom prst="rect">
            <a:avLst/>
          </a:prstGeom>
          <a:noFill/>
        </p:spPr>
        <p:txBody>
          <a:bodyPr wrap="square" rtlCol="0">
            <a:spAutoFit/>
          </a:bodyPr>
          <a:lstStyle/>
          <a:p>
            <a:pPr algn="ctr"/>
            <a:r>
              <a:rPr lang="en-US" dirty="0" smtClean="0"/>
              <a:t>Questions</a:t>
            </a:r>
          </a:p>
          <a:p>
            <a:pPr algn="ctr"/>
            <a:r>
              <a:rPr lang="en-US" dirty="0" smtClean="0"/>
              <a:t>About</a:t>
            </a:r>
          </a:p>
          <a:p>
            <a:pPr algn="ctr"/>
            <a:r>
              <a:rPr lang="en-US" dirty="0" smtClean="0"/>
              <a:t>Anything?</a:t>
            </a:r>
            <a:endParaRPr lang="en-US" dirty="0"/>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algn="ctr" fontAlgn="auto">
              <a:spcAft>
                <a:spcPts val="0"/>
              </a:spcAft>
              <a:defRPr/>
            </a:pPr>
            <a:r>
              <a:rPr lang="en-US" dirty="0" smtClean="0">
                <a:solidFill>
                  <a:schemeClr val="tx2">
                    <a:satMod val="130000"/>
                  </a:schemeClr>
                </a:solidFill>
              </a:rPr>
              <a:t>What to Expect When You’re Expanding</a:t>
            </a:r>
            <a:endParaRPr lang="en-US" dirty="0">
              <a:solidFill>
                <a:schemeClr val="tx2">
                  <a:satMod val="130000"/>
                </a:schemeClr>
              </a:solidFill>
            </a:endParaRPr>
          </a:p>
        </p:txBody>
      </p:sp>
      <p:sp>
        <p:nvSpPr>
          <p:cNvPr id="14339" name="TextBox 4"/>
          <p:cNvSpPr txBox="1">
            <a:spLocks noChangeArrowheads="1"/>
          </p:cNvSpPr>
          <p:nvPr/>
        </p:nvSpPr>
        <p:spPr bwMode="auto">
          <a:xfrm>
            <a:off x="1066800" y="5486400"/>
            <a:ext cx="3505200" cy="1169551"/>
          </a:xfrm>
          <a:prstGeom prst="rect">
            <a:avLst/>
          </a:prstGeom>
          <a:noFill/>
          <a:ln w="9525">
            <a:noFill/>
            <a:miter lim="800000"/>
            <a:headEnd/>
            <a:tailEnd/>
          </a:ln>
        </p:spPr>
        <p:txBody>
          <a:bodyPr wrap="square">
            <a:spAutoFit/>
          </a:bodyPr>
          <a:lstStyle/>
          <a:p>
            <a:r>
              <a:rPr lang="en-US" sz="1400" dirty="0">
                <a:solidFill>
                  <a:srgbClr val="7030A0"/>
                </a:solidFill>
                <a:latin typeface="Gill Sans MT" pitchFamily="34" charset="0"/>
              </a:rPr>
              <a:t>Peggy Steele, BSMT (ASCP) </a:t>
            </a:r>
          </a:p>
          <a:p>
            <a:r>
              <a:rPr lang="en-US" sz="1400" dirty="0">
                <a:solidFill>
                  <a:srgbClr val="7030A0"/>
                </a:solidFill>
                <a:latin typeface="Gill Sans MT" pitchFamily="34" charset="0"/>
              </a:rPr>
              <a:t>Lab Implementation Specialist </a:t>
            </a:r>
          </a:p>
          <a:p>
            <a:r>
              <a:rPr lang="en-US" sz="1400" dirty="0">
                <a:solidFill>
                  <a:srgbClr val="7030A0"/>
                </a:solidFill>
                <a:latin typeface="Gill Sans MT" pitchFamily="34" charset="0"/>
              </a:rPr>
              <a:t>Client Projects</a:t>
            </a:r>
          </a:p>
          <a:p>
            <a:r>
              <a:rPr lang="en-US" sz="1400" dirty="0">
                <a:solidFill>
                  <a:srgbClr val="7030A0"/>
                </a:solidFill>
                <a:latin typeface="Gill Sans MT" pitchFamily="34" charset="0"/>
              </a:rPr>
              <a:t>(727)789-0100 x 4583 </a:t>
            </a:r>
          </a:p>
          <a:p>
            <a:r>
              <a:rPr lang="en-US" sz="1400" dirty="0">
                <a:solidFill>
                  <a:srgbClr val="7030A0"/>
                </a:solidFill>
                <a:latin typeface="Gill Sans MT" pitchFamily="34" charset="0"/>
              </a:rPr>
              <a:t>peggy@softcomputer.com</a:t>
            </a:r>
          </a:p>
        </p:txBody>
      </p:sp>
      <p:pic>
        <p:nvPicPr>
          <p:cNvPr id="7" name="Picture 6" descr="325.jpg"/>
          <p:cNvPicPr>
            <a:picLocks noChangeAspect="1"/>
          </p:cNvPicPr>
          <p:nvPr/>
        </p:nvPicPr>
        <p:blipFill>
          <a:blip r:embed="rId2" cstate="print"/>
          <a:stretch>
            <a:fillRect/>
          </a:stretch>
        </p:blipFill>
        <p:spPr>
          <a:xfrm>
            <a:off x="3748722" y="2209800"/>
            <a:ext cx="2773680" cy="2438400"/>
          </a:xfrm>
          <a:prstGeom prst="rect">
            <a:avLst/>
          </a:prstGeom>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dirty="0" smtClean="0">
                <a:solidFill>
                  <a:schemeClr val="tx2">
                    <a:satMod val="130000"/>
                  </a:schemeClr>
                </a:solidFill>
              </a:rPr>
              <a:t>Doctor Files</a:t>
            </a:r>
            <a:endParaRPr lang="en-US" dirty="0">
              <a:solidFill>
                <a:schemeClr val="tx2">
                  <a:satMod val="130000"/>
                </a:schemeClr>
              </a:solidFill>
            </a:endParaRPr>
          </a:p>
        </p:txBody>
      </p:sp>
      <p:sp>
        <p:nvSpPr>
          <p:cNvPr id="5" name="Content Placeholder 4"/>
          <p:cNvSpPr>
            <a:spLocks noGrp="1"/>
          </p:cNvSpPr>
          <p:nvPr>
            <p:ph idx="1"/>
          </p:nvPr>
        </p:nvSpPr>
        <p:spPr/>
        <p:txBody>
          <a:bodyPr/>
          <a:lstStyle/>
          <a:p>
            <a:r>
              <a:rPr lang="en-US" sz="2800" dirty="0" smtClean="0"/>
              <a:t>Can the same doctor have multiple offices?  Impact on report delivery?</a:t>
            </a:r>
          </a:p>
          <a:p>
            <a:endParaRPr lang="en-US" sz="2800" dirty="0" smtClean="0"/>
          </a:p>
          <a:p>
            <a:r>
              <a:rPr lang="en-US" sz="2800" dirty="0" smtClean="0"/>
              <a:t>Is there a Doctor Update Interface?  Will the new affiliate use it?</a:t>
            </a:r>
          </a:p>
          <a:p>
            <a:endParaRPr lang="en-US" sz="2800" dirty="0" smtClean="0"/>
          </a:p>
          <a:p>
            <a:r>
              <a:rPr lang="en-US" sz="2800" dirty="0" smtClean="0"/>
              <a:t>ELR (MU2/CHERT)</a:t>
            </a:r>
          </a:p>
          <a:p>
            <a:pPr lvl="1"/>
            <a:r>
              <a:rPr lang="en-US" sz="2400" dirty="0" smtClean="0"/>
              <a:t>NPI</a:t>
            </a:r>
          </a:p>
          <a:p>
            <a:pPr lvl="1"/>
            <a:r>
              <a:rPr lang="en-US" sz="2400" dirty="0" smtClean="0"/>
              <a:t>Assigning Authority/Facility (if different HIS)</a:t>
            </a:r>
          </a:p>
          <a:p>
            <a:pPr lvl="1"/>
            <a:r>
              <a:rPr lang="en-US" sz="2400" dirty="0" smtClean="0"/>
              <a:t>Contact info (Primary phone and address)</a:t>
            </a:r>
            <a:endParaRPr lang="en-US" sz="2400"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Ward/Clinic</a:t>
            </a:r>
            <a:endParaRPr lang="en-US" dirty="0">
              <a:solidFill>
                <a:schemeClr val="tx2">
                  <a:satMod val="130000"/>
                </a:schemeClr>
              </a:solidFill>
            </a:endParaRPr>
          </a:p>
        </p:txBody>
      </p:sp>
      <p:sp>
        <p:nvSpPr>
          <p:cNvPr id="7" name="Content Placeholder 6"/>
          <p:cNvSpPr>
            <a:spLocks noGrp="1"/>
          </p:cNvSpPr>
          <p:nvPr>
            <p:ph idx="1"/>
          </p:nvPr>
        </p:nvSpPr>
        <p:spPr/>
        <p:txBody>
          <a:bodyPr/>
          <a:lstStyle/>
          <a:p>
            <a:r>
              <a:rPr lang="en-US" sz="2800" dirty="0" smtClean="0"/>
              <a:t>Get a list of patient locations (wards and clinics) from new affiliate</a:t>
            </a:r>
          </a:p>
          <a:p>
            <a:endParaRPr lang="en-US" sz="2800" dirty="0" smtClean="0"/>
          </a:p>
          <a:p>
            <a:r>
              <a:rPr lang="en-US" sz="2800" dirty="0" smtClean="0"/>
              <a:t>What wards/clinics need to be added?</a:t>
            </a:r>
          </a:p>
          <a:p>
            <a:endParaRPr lang="en-US" sz="2800" dirty="0" smtClean="0"/>
          </a:p>
          <a:p>
            <a:r>
              <a:rPr lang="en-US" sz="2800" dirty="0" smtClean="0"/>
              <a:t>Are all identifiers unique?  If not, consider prefixing the inbound wards in the HIS or engine.</a:t>
            </a: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Ward/Clinic</a:t>
            </a:r>
            <a:endParaRPr lang="en-US" dirty="0">
              <a:solidFill>
                <a:schemeClr val="tx2">
                  <a:satMod val="130000"/>
                </a:schemeClr>
              </a:solidFill>
            </a:endParaRPr>
          </a:p>
        </p:txBody>
      </p:sp>
      <p:sp>
        <p:nvSpPr>
          <p:cNvPr id="7" name="Content Placeholder 6"/>
          <p:cNvSpPr>
            <a:spLocks noGrp="1"/>
          </p:cNvSpPr>
          <p:nvPr>
            <p:ph idx="1"/>
          </p:nvPr>
        </p:nvSpPr>
        <p:spPr/>
        <p:txBody>
          <a:bodyPr/>
          <a:lstStyle/>
          <a:p>
            <a:r>
              <a:rPr lang="en-US" sz="2800" dirty="0" smtClean="0"/>
              <a:t>Do orders from the HIS use Salesman ID?  Discuss with you’re HIS specialist.</a:t>
            </a:r>
          </a:p>
          <a:p>
            <a:endParaRPr lang="en-US" sz="2800" dirty="0" smtClean="0"/>
          </a:p>
          <a:p>
            <a:r>
              <a:rPr lang="en-US" sz="2800" dirty="0" smtClean="0"/>
              <a:t>ELR (MU2/CHERT):</a:t>
            </a:r>
          </a:p>
          <a:p>
            <a:pPr lvl="1"/>
            <a:r>
              <a:rPr lang="en-US" sz="2400" dirty="0" smtClean="0"/>
              <a:t>Assigning Authority</a:t>
            </a:r>
          </a:p>
          <a:p>
            <a:pPr lvl="1"/>
            <a:r>
              <a:rPr lang="en-US" sz="2400" dirty="0" smtClean="0"/>
              <a:t>Contact info (Primary phone and address)</a:t>
            </a:r>
          </a:p>
          <a:p>
            <a:pPr lvl="1"/>
            <a:r>
              <a:rPr lang="en-US" sz="2400" dirty="0" smtClean="0"/>
              <a:t>Facility name (Physical building of clinics)</a:t>
            </a:r>
            <a:endParaRPr lang="en-US" sz="2400"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Orderable Tests</a:t>
            </a:r>
            <a:endParaRPr lang="en-US" dirty="0">
              <a:solidFill>
                <a:schemeClr val="tx2">
                  <a:satMod val="130000"/>
                </a:schemeClr>
              </a:solidFill>
            </a:endParaRPr>
          </a:p>
        </p:txBody>
      </p:sp>
      <p:sp>
        <p:nvSpPr>
          <p:cNvPr id="4" name="Content Placeholder 3"/>
          <p:cNvSpPr>
            <a:spLocks noGrp="1"/>
          </p:cNvSpPr>
          <p:nvPr>
            <p:ph idx="1"/>
          </p:nvPr>
        </p:nvSpPr>
        <p:spPr/>
        <p:txBody>
          <a:bodyPr/>
          <a:lstStyle/>
          <a:p>
            <a:r>
              <a:rPr lang="en-US" sz="2800" dirty="0" smtClean="0"/>
              <a:t>Compare the current orderable test menus</a:t>
            </a:r>
          </a:p>
          <a:p>
            <a:endParaRPr lang="en-US" sz="2800" dirty="0" smtClean="0"/>
          </a:p>
          <a:p>
            <a:r>
              <a:rPr lang="en-US" sz="2800" dirty="0" smtClean="0"/>
              <a:t>What tests are offered in the current Soft system that are not offered by the new affiliate? Vice versa?  Make a list of tests that will need to be added.</a:t>
            </a:r>
          </a:p>
          <a:p>
            <a:endParaRPr lang="en-US" sz="2800" dirty="0" smtClean="0"/>
          </a:p>
          <a:p>
            <a:r>
              <a:rPr lang="en-US" sz="2800" dirty="0" smtClean="0"/>
              <a:t>Will the discrepancies be orderable by all when the new affiliate goes live or will some tests be disallowed?</a:t>
            </a:r>
          </a:p>
          <a:p>
            <a:endParaRPr lang="en-US" dirty="0" smtClean="0"/>
          </a:p>
          <a:p>
            <a:endParaRPr lang="en-US" dirty="0" smtClean="0"/>
          </a:p>
          <a:p>
            <a:pPr>
              <a:buNone/>
            </a:pPr>
            <a:endParaRPr lang="en-US"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Orderable Tests</a:t>
            </a:r>
            <a:endParaRPr lang="en-US" dirty="0">
              <a:solidFill>
                <a:schemeClr val="tx2">
                  <a:satMod val="130000"/>
                </a:schemeClr>
              </a:solidFill>
            </a:endParaRPr>
          </a:p>
        </p:txBody>
      </p:sp>
      <p:sp>
        <p:nvSpPr>
          <p:cNvPr id="5" name="Content Placeholder 4"/>
          <p:cNvSpPr>
            <a:spLocks noGrp="1"/>
          </p:cNvSpPr>
          <p:nvPr>
            <p:ph idx="1"/>
          </p:nvPr>
        </p:nvSpPr>
        <p:spPr/>
        <p:txBody>
          <a:bodyPr/>
          <a:lstStyle/>
          <a:p>
            <a:r>
              <a:rPr lang="en-US" sz="2800" dirty="0" smtClean="0"/>
              <a:t>Try to use the HIS Test Table to convert existing and new HIS codes to the SAME Soft code.  Try NOT to create two different orderable tests for the same performed test.</a:t>
            </a:r>
          </a:p>
          <a:p>
            <a:endParaRPr lang="en-US" sz="2800" dirty="0" smtClean="0"/>
          </a:p>
          <a:p>
            <a:r>
              <a:rPr lang="en-US" sz="2800" dirty="0" smtClean="0"/>
              <a:t>Will the HIS ID be the same or different?</a:t>
            </a:r>
          </a:p>
          <a:p>
            <a:pPr>
              <a:buNone/>
            </a:pPr>
            <a:endParaRPr lang="en-US" sz="2800" dirty="0" smtClean="0"/>
          </a:p>
          <a:p>
            <a:r>
              <a:rPr lang="en-US" sz="2800" dirty="0" smtClean="0"/>
              <a:t>ELR (MU2/CHERT): </a:t>
            </a:r>
          </a:p>
          <a:p>
            <a:pPr lvl="1"/>
            <a:r>
              <a:rPr lang="en-US" sz="2400" dirty="0" smtClean="0"/>
              <a:t>LOINC codes</a:t>
            </a:r>
            <a:endParaRPr lang="en-US" sz="2400"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2195</TotalTime>
  <Words>1527</Words>
  <Application>Microsoft Office PowerPoint</Application>
  <PresentationFormat>On-screen Show (4:3)</PresentationFormat>
  <Paragraphs>244</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Solstice</vt:lpstr>
      <vt:lpstr>What to Expect When You’re Expanding</vt:lpstr>
      <vt:lpstr>Congratulations!</vt:lpstr>
      <vt:lpstr>Preparing for the new arrival</vt:lpstr>
      <vt:lpstr>Doctor Files</vt:lpstr>
      <vt:lpstr>Doctor Files</vt:lpstr>
      <vt:lpstr>Ward/Clinic</vt:lpstr>
      <vt:lpstr>Ward/Clinic</vt:lpstr>
      <vt:lpstr>Orderable Tests</vt:lpstr>
      <vt:lpstr>Orderable Tests</vt:lpstr>
      <vt:lpstr>Test Setup</vt:lpstr>
      <vt:lpstr>Test Setup</vt:lpstr>
      <vt:lpstr>Users</vt:lpstr>
      <vt:lpstr>Slide 13</vt:lpstr>
      <vt:lpstr>The Process</vt:lpstr>
      <vt:lpstr>Process</vt:lpstr>
      <vt:lpstr>Process</vt:lpstr>
      <vt:lpstr>The Build</vt:lpstr>
      <vt:lpstr>Multisite Setup</vt:lpstr>
      <vt:lpstr>Slide 19</vt:lpstr>
      <vt:lpstr>Multisite Setup</vt:lpstr>
      <vt:lpstr>Slide 21</vt:lpstr>
      <vt:lpstr>Slide 22</vt:lpstr>
      <vt:lpstr>Slide 23</vt:lpstr>
      <vt:lpstr>Multisite Setup</vt:lpstr>
      <vt:lpstr>Multisite Setup</vt:lpstr>
      <vt:lpstr>Multisite Setup</vt:lpstr>
      <vt:lpstr>Slide 27</vt:lpstr>
      <vt:lpstr>Slide 28</vt:lpstr>
      <vt:lpstr>Slide 29</vt:lpstr>
      <vt:lpstr>Lab Setup</vt:lpstr>
      <vt:lpstr>Slide 31</vt:lpstr>
      <vt:lpstr>Slide 32</vt:lpstr>
      <vt:lpstr>Slide 33</vt:lpstr>
      <vt:lpstr>Slide 34</vt:lpstr>
      <vt:lpstr>Slide 35</vt:lpstr>
      <vt:lpstr>Slide 36</vt:lpstr>
      <vt:lpstr>Multisite Setup</vt:lpstr>
      <vt:lpstr>Lab Setup</vt:lpstr>
      <vt:lpstr>Slide 39</vt:lpstr>
      <vt:lpstr>Slide 40</vt:lpstr>
      <vt:lpstr>Security</vt:lpstr>
      <vt:lpstr>Site logins</vt:lpstr>
      <vt:lpstr>Patient Reports</vt:lpstr>
      <vt:lpstr>Printers</vt:lpstr>
      <vt:lpstr>Templates/Worklists</vt:lpstr>
      <vt:lpstr>Slide 46</vt:lpstr>
      <vt:lpstr>What to Expect When You’re Expanding</vt:lpstr>
    </vt:vector>
  </TitlesOfParts>
  <Company>SCC Soft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Mommy, Where Do Collection Labels Come From?</dc:title>
  <dc:creator>peggy</dc:creator>
  <cp:lastModifiedBy>peggy</cp:lastModifiedBy>
  <cp:revision>216</cp:revision>
  <dcterms:created xsi:type="dcterms:W3CDTF">2013-08-07T12:14:47Z</dcterms:created>
  <dcterms:modified xsi:type="dcterms:W3CDTF">2014-11-04T14:17:57Z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0x0101002F65BE870F0F0F4D9A9D63BDBF21AE89</vt:lpwstr>
  </property>
</Properties>
</file>